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8"/>
  </p:notesMasterIdLst>
  <p:handoutMasterIdLst>
    <p:handoutMasterId r:id="rId119"/>
  </p:handoutMasterIdLst>
  <p:sldIdLst>
    <p:sldId id="528" r:id="rId2"/>
    <p:sldId id="529" r:id="rId3"/>
    <p:sldId id="662" r:id="rId4"/>
    <p:sldId id="530" r:id="rId5"/>
    <p:sldId id="531" r:id="rId6"/>
    <p:sldId id="533" r:id="rId7"/>
    <p:sldId id="534" r:id="rId8"/>
    <p:sldId id="532" r:id="rId9"/>
    <p:sldId id="539" r:id="rId10"/>
    <p:sldId id="540" r:id="rId11"/>
    <p:sldId id="541" r:id="rId12"/>
    <p:sldId id="641" r:id="rId13"/>
    <p:sldId id="642" r:id="rId14"/>
    <p:sldId id="643" r:id="rId15"/>
    <p:sldId id="644" r:id="rId16"/>
    <p:sldId id="645" r:id="rId17"/>
    <p:sldId id="648" r:id="rId18"/>
    <p:sldId id="542" r:id="rId19"/>
    <p:sldId id="654" r:id="rId20"/>
    <p:sldId id="649" r:id="rId21"/>
    <p:sldId id="650" r:id="rId22"/>
    <p:sldId id="651" r:id="rId23"/>
    <p:sldId id="652" r:id="rId24"/>
    <p:sldId id="653" r:id="rId25"/>
    <p:sldId id="655" r:id="rId26"/>
    <p:sldId id="646" r:id="rId27"/>
    <p:sldId id="656" r:id="rId28"/>
    <p:sldId id="549" r:id="rId29"/>
    <p:sldId id="550" r:id="rId30"/>
    <p:sldId id="551" r:id="rId31"/>
    <p:sldId id="552" r:id="rId32"/>
    <p:sldId id="558" r:id="rId33"/>
    <p:sldId id="559" r:id="rId34"/>
    <p:sldId id="560" r:id="rId35"/>
    <p:sldId id="561" r:id="rId36"/>
    <p:sldId id="562" r:id="rId37"/>
    <p:sldId id="563" r:id="rId38"/>
    <p:sldId id="564" r:id="rId39"/>
    <p:sldId id="570" r:id="rId40"/>
    <p:sldId id="571" r:id="rId41"/>
    <p:sldId id="572" r:id="rId42"/>
    <p:sldId id="664" r:id="rId43"/>
    <p:sldId id="665" r:id="rId44"/>
    <p:sldId id="666" r:id="rId45"/>
    <p:sldId id="667" r:id="rId46"/>
    <p:sldId id="668" r:id="rId47"/>
    <p:sldId id="669" r:id="rId48"/>
    <p:sldId id="670" r:id="rId49"/>
    <p:sldId id="671" r:id="rId50"/>
    <p:sldId id="672" r:id="rId51"/>
    <p:sldId id="673" r:id="rId52"/>
    <p:sldId id="674" r:id="rId53"/>
    <p:sldId id="675" r:id="rId54"/>
    <p:sldId id="676" r:id="rId55"/>
    <p:sldId id="677" r:id="rId56"/>
    <p:sldId id="678" r:id="rId57"/>
    <p:sldId id="679" r:id="rId58"/>
    <p:sldId id="680" r:id="rId59"/>
    <p:sldId id="681" r:id="rId60"/>
    <p:sldId id="682" r:id="rId61"/>
    <p:sldId id="683" r:id="rId62"/>
    <p:sldId id="684" r:id="rId63"/>
    <p:sldId id="685" r:id="rId64"/>
    <p:sldId id="686" r:id="rId65"/>
    <p:sldId id="687" r:id="rId66"/>
    <p:sldId id="688" r:id="rId67"/>
    <p:sldId id="689" r:id="rId68"/>
    <p:sldId id="690" r:id="rId69"/>
    <p:sldId id="691" r:id="rId70"/>
    <p:sldId id="692" r:id="rId71"/>
    <p:sldId id="693" r:id="rId72"/>
    <p:sldId id="625" r:id="rId73"/>
    <p:sldId id="603" r:id="rId74"/>
    <p:sldId id="604" r:id="rId75"/>
    <p:sldId id="605" r:id="rId76"/>
    <p:sldId id="606" r:id="rId77"/>
    <p:sldId id="607" r:id="rId78"/>
    <p:sldId id="608" r:id="rId79"/>
    <p:sldId id="609" r:id="rId80"/>
    <p:sldId id="610" r:id="rId81"/>
    <p:sldId id="663" r:id="rId82"/>
    <p:sldId id="611" r:id="rId83"/>
    <p:sldId id="616" r:id="rId84"/>
    <p:sldId id="626" r:id="rId85"/>
    <p:sldId id="504" r:id="rId86"/>
    <p:sldId id="506" r:id="rId87"/>
    <p:sldId id="505" r:id="rId88"/>
    <p:sldId id="617" r:id="rId89"/>
    <p:sldId id="627" r:id="rId90"/>
    <p:sldId id="513" r:id="rId91"/>
    <p:sldId id="518" r:id="rId92"/>
    <p:sldId id="618" r:id="rId93"/>
    <p:sldId id="628" r:id="rId94"/>
    <p:sldId id="519" r:id="rId95"/>
    <p:sldId id="657" r:id="rId96"/>
    <p:sldId id="619" r:id="rId97"/>
    <p:sldId id="629" r:id="rId98"/>
    <p:sldId id="620" r:id="rId99"/>
    <p:sldId id="621" r:id="rId100"/>
    <p:sldId id="624" r:id="rId101"/>
    <p:sldId id="445" r:id="rId102"/>
    <p:sldId id="456" r:id="rId103"/>
    <p:sldId id="634" r:id="rId104"/>
    <p:sldId id="457" r:id="rId105"/>
    <p:sldId id="632" r:id="rId106"/>
    <p:sldId id="659" r:id="rId107"/>
    <p:sldId id="630" r:id="rId108"/>
    <p:sldId id="631" r:id="rId109"/>
    <p:sldId id="661" r:id="rId110"/>
    <p:sldId id="633" r:id="rId111"/>
    <p:sldId id="458" r:id="rId112"/>
    <p:sldId id="638" r:id="rId113"/>
    <p:sldId id="639" r:id="rId114"/>
    <p:sldId id="660" r:id="rId115"/>
    <p:sldId id="640" r:id="rId116"/>
    <p:sldId id="658" r:id="rId117"/>
  </p:sldIdLst>
  <p:sldSz cx="12188825" cy="6858000"/>
  <p:notesSz cx="6985000" cy="9283700"/>
  <p:custDataLst>
    <p:tags r:id="rId1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orient="horz" pos="3744">
          <p15:clr>
            <a:srgbClr val="A4A3A4"/>
          </p15:clr>
        </p15:guide>
        <p15:guide id="3" orient="horz" pos="960">
          <p15:clr>
            <a:srgbClr val="A4A3A4"/>
          </p15:clr>
        </p15:guide>
        <p15:guide id="4" orient="horz" pos="1248">
          <p15:clr>
            <a:srgbClr val="A4A3A4"/>
          </p15:clr>
        </p15:guide>
        <p15:guide id="5" pos="3839">
          <p15:clr>
            <a:srgbClr val="A4A3A4"/>
          </p15:clr>
        </p15:guide>
        <p15:guide id="6" pos="7343">
          <p15:clr>
            <a:srgbClr val="A4A3A4"/>
          </p15:clr>
        </p15:guide>
        <p15:guide id="7" pos="335">
          <p15:clr>
            <a:srgbClr val="A4A3A4"/>
          </p15:clr>
        </p15:guide>
      </p15:sldGuideLst>
    </p:ext>
    <p:ext uri="{2D200454-40CA-4A62-9FC3-DE9A4176ACB9}">
      <p15:notesGuideLst xmlns:p15="http://schemas.microsoft.com/office/powerpoint/2012/main" xmlns="">
        <p15:guide id="1" orient="horz" pos="2924" userDrawn="1">
          <p15:clr>
            <a:srgbClr val="A4A3A4"/>
          </p15:clr>
        </p15:guide>
        <p15:guide id="2" pos="220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555E"/>
    <a:srgbClr val="E8EDEF"/>
    <a:srgbClr val="F80000"/>
    <a:srgbClr val="46575E"/>
    <a:srgbClr val="5382A1"/>
    <a:srgbClr val="8DA6B1"/>
    <a:srgbClr val="61808E"/>
    <a:srgbClr val="BBCAD0"/>
    <a:srgbClr val="D1DBE0"/>
    <a:srgbClr val="232C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淡色スタイル 2 - アクセント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2872" autoAdjust="0"/>
    <p:restoredTop sz="93974" autoAdjust="0"/>
  </p:normalViewPr>
  <p:slideViewPr>
    <p:cSldViewPr snapToGrid="0">
      <p:cViewPr varScale="1">
        <p:scale>
          <a:sx n="53" d="100"/>
          <a:sy n="53" d="100"/>
        </p:scale>
        <p:origin x="-78" y="-546"/>
      </p:cViewPr>
      <p:guideLst>
        <p:guide orient="horz" pos="2160"/>
        <p:guide orient="horz" pos="3744"/>
        <p:guide orient="horz" pos="960"/>
        <p:guide orient="horz" pos="1248"/>
        <p:guide pos="3839"/>
        <p:guide pos="7343"/>
        <p:guide pos="335"/>
      </p:guideLst>
    </p:cSldViewPr>
  </p:slideViewPr>
  <p:outlineViewPr>
    <p:cViewPr>
      <p:scale>
        <a:sx n="33" d="100"/>
        <a:sy n="33" d="100"/>
      </p:scale>
      <p:origin x="0" y="19746"/>
    </p:cViewPr>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83" d="100"/>
          <a:sy n="83" d="100"/>
        </p:scale>
        <p:origin x="-3876" y="-78"/>
      </p:cViewPr>
      <p:guideLst>
        <p:guide orient="horz" pos="2924"/>
        <p:guide pos="220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1" tIns="46476" rIns="92951" bIns="46476" rtlCol="0"/>
          <a:lstStyle>
            <a:lvl1pPr algn="l">
              <a:defRPr sz="1200"/>
            </a:lvl1pPr>
          </a:lstStyle>
          <a:p>
            <a:endParaRPr/>
          </a:p>
        </p:txBody>
      </p:sp>
      <p:sp>
        <p:nvSpPr>
          <p:cNvPr id="3" name="Date Placeholder 2"/>
          <p:cNvSpPr>
            <a:spLocks noGrp="1"/>
          </p:cNvSpPr>
          <p:nvPr>
            <p:ph type="dt" sz="quarter" idx="1"/>
          </p:nvPr>
        </p:nvSpPr>
        <p:spPr>
          <a:xfrm>
            <a:off x="3956550" y="0"/>
            <a:ext cx="3026833" cy="464185"/>
          </a:xfrm>
          <a:prstGeom prst="rect">
            <a:avLst/>
          </a:prstGeom>
        </p:spPr>
        <p:txBody>
          <a:bodyPr vert="horz" lIns="92951" tIns="46476" rIns="92951" bIns="46476" rtlCol="0"/>
          <a:lstStyle>
            <a:lvl1pPr algn="r">
              <a:defRPr sz="1200"/>
            </a:lvl1pPr>
          </a:lstStyle>
          <a:p>
            <a:fld id="{1E821AA6-70BE-4FDE-A8DC-DB381A688FD8}" type="datetimeFigureOut">
              <a:rPr lang="en-US"/>
              <a:pPr/>
              <a:t>10/21/2015</a:t>
            </a:fld>
            <a:endParaRPr/>
          </a:p>
        </p:txBody>
      </p:sp>
      <p:sp>
        <p:nvSpPr>
          <p:cNvPr id="4" name="Footer Placeholder 3"/>
          <p:cNvSpPr>
            <a:spLocks noGrp="1"/>
          </p:cNvSpPr>
          <p:nvPr>
            <p:ph type="ftr" sz="quarter" idx="2"/>
          </p:nvPr>
        </p:nvSpPr>
        <p:spPr>
          <a:xfrm>
            <a:off x="0" y="8817905"/>
            <a:ext cx="3026833" cy="464185"/>
          </a:xfrm>
          <a:prstGeom prst="rect">
            <a:avLst/>
          </a:prstGeom>
        </p:spPr>
        <p:txBody>
          <a:bodyPr vert="horz" lIns="92951" tIns="46476" rIns="92951" bIns="46476" rtlCol="0" anchor="b"/>
          <a:lstStyle>
            <a:lvl1pPr algn="l">
              <a:defRPr sz="1200"/>
            </a:lvl1pPr>
          </a:lstStyle>
          <a:p>
            <a:endParaRPr/>
          </a:p>
        </p:txBody>
      </p:sp>
      <p:sp>
        <p:nvSpPr>
          <p:cNvPr id="5" name="Slide Number Placeholder 4"/>
          <p:cNvSpPr>
            <a:spLocks noGrp="1"/>
          </p:cNvSpPr>
          <p:nvPr>
            <p:ph type="sldNum" sz="quarter" idx="3"/>
          </p:nvPr>
        </p:nvSpPr>
        <p:spPr>
          <a:xfrm>
            <a:off x="3956550" y="8817905"/>
            <a:ext cx="3026833" cy="464185"/>
          </a:xfrm>
          <a:prstGeom prst="rect">
            <a:avLst/>
          </a:prstGeom>
        </p:spPr>
        <p:txBody>
          <a:bodyPr vert="horz" lIns="92951" tIns="46476" rIns="92951" bIns="46476" rtlCol="0" anchor="b"/>
          <a:lstStyle>
            <a:lvl1pPr algn="r">
              <a:defRPr sz="1200"/>
            </a:lvl1pPr>
          </a:lstStyle>
          <a:p>
            <a:fld id="{197E47EA-D299-42CE-88BF-4E1035596DA5}" type="slidenum">
              <a:rPr/>
              <a:pPr/>
              <a:t>‹#›</a:t>
            </a:fld>
            <a:endParaRPr/>
          </a:p>
        </p:txBody>
      </p:sp>
    </p:spTree>
    <p:extLst>
      <p:ext uri="{BB962C8B-B14F-4D97-AF65-F5344CB8AC3E}">
        <p14:creationId xmlns:p14="http://schemas.microsoft.com/office/powerpoint/2010/main" val="1966811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96875" y="387350"/>
            <a:ext cx="4640263" cy="2611438"/>
          </a:xfrm>
          <a:prstGeom prst="rect">
            <a:avLst/>
          </a:prstGeom>
          <a:noFill/>
          <a:ln w="12700">
            <a:solidFill>
              <a:prstClr val="black"/>
            </a:solidFill>
          </a:ln>
        </p:spPr>
        <p:txBody>
          <a:bodyPr vert="horz" lIns="92951" tIns="46476" rIns="92951" bIns="46476" rtlCol="0" anchor="ctr"/>
          <a:lstStyle/>
          <a:p>
            <a:endParaRPr/>
          </a:p>
        </p:txBody>
      </p:sp>
      <p:sp>
        <p:nvSpPr>
          <p:cNvPr id="5" name="Notes Placeholder 4"/>
          <p:cNvSpPr>
            <a:spLocks noGrp="1"/>
          </p:cNvSpPr>
          <p:nvPr>
            <p:ph type="body" sz="quarter" idx="3"/>
          </p:nvPr>
        </p:nvSpPr>
        <p:spPr>
          <a:xfrm>
            <a:off x="388057" y="3171931"/>
            <a:ext cx="6208889" cy="5415492"/>
          </a:xfrm>
          <a:prstGeom prst="rect">
            <a:avLst/>
          </a:prstGeom>
        </p:spPr>
        <p:txBody>
          <a:bodyPr vert="horz" lIns="0" tIns="0" rIns="0" bIns="92951" rtlCol="0">
            <a:normAutofit/>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388055" y="8742152"/>
            <a:ext cx="4734278" cy="230481"/>
          </a:xfrm>
          <a:prstGeom prst="rect">
            <a:avLst/>
          </a:prstGeom>
        </p:spPr>
        <p:txBody>
          <a:bodyPr vert="horz" lIns="92951" tIns="46476" rIns="92951" bIns="46476" rtlCol="0" anchor="b"/>
          <a:lstStyle>
            <a:lvl1pPr algn="l">
              <a:defRPr sz="1200"/>
            </a:lvl1pPr>
          </a:lstStyle>
          <a:p>
            <a:endParaRPr/>
          </a:p>
        </p:txBody>
      </p:sp>
      <p:sp>
        <p:nvSpPr>
          <p:cNvPr id="7" name="Slide Number Placeholder 6"/>
          <p:cNvSpPr>
            <a:spLocks noGrp="1"/>
          </p:cNvSpPr>
          <p:nvPr>
            <p:ph type="sldNum" sz="quarter" idx="5"/>
          </p:nvPr>
        </p:nvSpPr>
        <p:spPr>
          <a:xfrm>
            <a:off x="5820833" y="8742152"/>
            <a:ext cx="776111" cy="230481"/>
          </a:xfrm>
          <a:prstGeom prst="rect">
            <a:avLst/>
          </a:prstGeom>
        </p:spPr>
        <p:txBody>
          <a:bodyPr vert="horz" lIns="92951" tIns="46476" rIns="92951" bIns="46476" rtlCol="0" anchor="b"/>
          <a:lstStyle>
            <a:lvl1pPr algn="r">
              <a:defRPr sz="1200"/>
            </a:lvl1pPr>
          </a:lstStyle>
          <a:p>
            <a:fld id="{8C72D9AE-7182-4680-8F79-479C4181FF08}" type="slidenum">
              <a:rPr/>
              <a:pPr/>
              <a:t>‹#›</a:t>
            </a:fld>
            <a:endParaRPr/>
          </a:p>
        </p:txBody>
      </p:sp>
    </p:spTree>
    <p:extLst>
      <p:ext uri="{BB962C8B-B14F-4D97-AF65-F5344CB8AC3E}">
        <p14:creationId xmlns:p14="http://schemas.microsoft.com/office/powerpoint/2010/main" val="973114905"/>
      </p:ext>
    </p:extLst>
  </p:cSld>
  <p:clrMap bg1="lt1" tx1="dk1" bg2="lt2" tx2="dk2" accent1="accent1" accent2="accent2" accent3="accent3" accent4="accent4" accent5="accent5" accent6="accent6" hlink="hlink" folHlink="folHlink"/>
  <p:notesStyle>
    <a:lvl1pPr marL="0" algn="l" defTabSz="914400" rtl="0" eaLnBrk="1" latinLnBrk="0" hangingPunct="1">
      <a:spcBef>
        <a:spcPts val="600"/>
      </a:spcBef>
      <a:defRPr sz="1100" kern="1200">
        <a:solidFill>
          <a:schemeClr val="tx1"/>
        </a:solidFill>
        <a:latin typeface="+mn-lt"/>
        <a:ea typeface="+mn-ea"/>
        <a:cs typeface="+mn-cs"/>
      </a:defRPr>
    </a:lvl1pPr>
    <a:lvl2pPr marL="228600" indent="-114300" algn="l" defTabSz="9144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2pPr>
    <a:lvl3pPr marL="400050" indent="-114300" algn="l" defTabSz="914400" rtl="0" eaLnBrk="1" latinLnBrk="0" hangingPunct="1">
      <a:spcBef>
        <a:spcPts val="600"/>
      </a:spcBef>
      <a:buFont typeface="Arial" panose="020B0604020202020204" pitchFamily="34" charset="0"/>
      <a:buChar char="–"/>
      <a:defRPr sz="900" kern="1200">
        <a:solidFill>
          <a:schemeClr val="tx1"/>
        </a:solidFill>
        <a:latin typeface="+mn-lt"/>
        <a:ea typeface="+mn-ea"/>
        <a:cs typeface="+mn-cs"/>
      </a:defRPr>
    </a:lvl3pPr>
    <a:lvl4pPr marL="571500" indent="-114300" algn="l" defTabSz="914400" rtl="0" eaLnBrk="1" latinLnBrk="0" hangingPunct="1">
      <a:spcBef>
        <a:spcPts val="600"/>
      </a:spcBef>
      <a:buFont typeface="Arial" panose="020B0604020202020204" pitchFamily="34" charset="0"/>
      <a:buChar char="•"/>
      <a:defRPr sz="900" kern="1200">
        <a:solidFill>
          <a:schemeClr val="tx1"/>
        </a:solidFill>
        <a:latin typeface="+mn-lt"/>
        <a:ea typeface="+mn-ea"/>
        <a:cs typeface="+mn-cs"/>
      </a:defRPr>
    </a:lvl4pPr>
    <a:lvl5pPr marL="742950" indent="-114300" algn="l" defTabSz="914400" rtl="0" eaLnBrk="1" latinLnBrk="0" hangingPunct="1">
      <a:spcBef>
        <a:spcPts val="600"/>
      </a:spcBef>
      <a:buFont typeface="Arial" panose="020B0604020202020204" pitchFamily="34" charset="0"/>
      <a:buChar char="–"/>
      <a:defRPr sz="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a:t>
            </a:fld>
            <a:endParaRPr lang="en-US"/>
          </a:p>
        </p:txBody>
      </p:sp>
    </p:spTree>
    <p:extLst>
      <p:ext uri="{BB962C8B-B14F-4D97-AF65-F5344CB8AC3E}">
        <p14:creationId xmlns:p14="http://schemas.microsoft.com/office/powerpoint/2010/main" val="1242756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11</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102</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103</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104</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105</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106</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107</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108</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109</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110</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111</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12</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112</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113</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114</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115</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116</a:t>
            </a:fld>
            <a:endParaRPr lang="en-US"/>
          </a:p>
        </p:txBody>
      </p:sp>
    </p:spTree>
    <p:extLst>
      <p:ext uri="{BB962C8B-B14F-4D97-AF65-F5344CB8AC3E}">
        <p14:creationId xmlns:p14="http://schemas.microsoft.com/office/powerpoint/2010/main" val="1242756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13</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14</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15</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16</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17</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18</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19</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20</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2</a:t>
            </a:fld>
            <a:endParaRPr lang="en-US"/>
          </a:p>
        </p:txBody>
      </p:sp>
    </p:spTree>
    <p:extLst>
      <p:ext uri="{BB962C8B-B14F-4D97-AF65-F5344CB8AC3E}">
        <p14:creationId xmlns:p14="http://schemas.microsoft.com/office/powerpoint/2010/main" val="4250555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21</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22</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23</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24</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25</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26</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28</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29</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30</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31</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4</a:t>
            </a:fld>
            <a:endParaRPr lang="en-US"/>
          </a:p>
        </p:txBody>
      </p:sp>
    </p:spTree>
    <p:extLst>
      <p:ext uri="{BB962C8B-B14F-4D97-AF65-F5344CB8AC3E}">
        <p14:creationId xmlns:p14="http://schemas.microsoft.com/office/powerpoint/2010/main" val="29947163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32</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33</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34</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35</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36</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37</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38</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39</a:t>
            </a:fld>
            <a:endParaRPr lang="en-US"/>
          </a:p>
        </p:txBody>
      </p:sp>
    </p:spTree>
    <p:extLst>
      <p:ext uri="{BB962C8B-B14F-4D97-AF65-F5344CB8AC3E}">
        <p14:creationId xmlns:p14="http://schemas.microsoft.com/office/powerpoint/2010/main" val="29947163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40</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41</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5</a:t>
            </a:fld>
            <a:endParaRPr lang="en-US"/>
          </a:p>
        </p:txBody>
      </p:sp>
    </p:spTree>
    <p:extLst>
      <p:ext uri="{BB962C8B-B14F-4D97-AF65-F5344CB8AC3E}">
        <p14:creationId xmlns:p14="http://schemas.microsoft.com/office/powerpoint/2010/main" val="29947163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42</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43</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44</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45</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46</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47</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48</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49</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50</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51</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6</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52</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53</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54</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55</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56</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57</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58</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59</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60</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61</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7</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62</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63</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64</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65</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66</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67</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68</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69</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70</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71</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8</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72</a:t>
            </a:fld>
            <a:endParaRPr lang="en-US"/>
          </a:p>
        </p:txBody>
      </p:sp>
    </p:spTree>
    <p:extLst>
      <p:ext uri="{BB962C8B-B14F-4D97-AF65-F5344CB8AC3E}">
        <p14:creationId xmlns:p14="http://schemas.microsoft.com/office/powerpoint/2010/main" val="29947163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73</a:t>
            </a:fld>
            <a:endParaRPr lang="en-US"/>
          </a:p>
        </p:txBody>
      </p:sp>
    </p:spTree>
    <p:extLst>
      <p:ext uri="{BB962C8B-B14F-4D97-AF65-F5344CB8AC3E}">
        <p14:creationId xmlns:p14="http://schemas.microsoft.com/office/powerpoint/2010/main" val="29947163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74</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75</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76</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77</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78</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79</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80</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81</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9</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82</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83</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84</a:t>
            </a:fld>
            <a:endParaRPr lang="en-US"/>
          </a:p>
        </p:txBody>
      </p:sp>
    </p:spTree>
    <p:extLst>
      <p:ext uri="{BB962C8B-B14F-4D97-AF65-F5344CB8AC3E}">
        <p14:creationId xmlns:p14="http://schemas.microsoft.com/office/powerpoint/2010/main" val="299471632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85</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86</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87</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88</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89</a:t>
            </a:fld>
            <a:endParaRPr lang="en-US"/>
          </a:p>
        </p:txBody>
      </p:sp>
    </p:spTree>
    <p:extLst>
      <p:ext uri="{BB962C8B-B14F-4D97-AF65-F5344CB8AC3E}">
        <p14:creationId xmlns:p14="http://schemas.microsoft.com/office/powerpoint/2010/main" val="299471632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90</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91</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10</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92</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93</a:t>
            </a:fld>
            <a:endParaRPr lang="en-US"/>
          </a:p>
        </p:txBody>
      </p:sp>
    </p:spTree>
    <p:extLst>
      <p:ext uri="{BB962C8B-B14F-4D97-AF65-F5344CB8AC3E}">
        <p14:creationId xmlns:p14="http://schemas.microsoft.com/office/powerpoint/2010/main" val="299471632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94</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95</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96</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97</a:t>
            </a:fld>
            <a:endParaRPr lang="en-US"/>
          </a:p>
        </p:txBody>
      </p:sp>
    </p:spTree>
    <p:extLst>
      <p:ext uri="{BB962C8B-B14F-4D97-AF65-F5344CB8AC3E}">
        <p14:creationId xmlns:p14="http://schemas.microsoft.com/office/powerpoint/2010/main" val="299471632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98</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99</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100</a:t>
            </a:fld>
            <a:endParaRPr lang="en-US"/>
          </a:p>
        </p:txBody>
      </p:sp>
    </p:spTree>
    <p:extLst>
      <p:ext uri="{BB962C8B-B14F-4D97-AF65-F5344CB8AC3E}">
        <p14:creationId xmlns:p14="http://schemas.microsoft.com/office/powerpoint/2010/main" val="374055113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101</a:t>
            </a:fld>
            <a:endParaRPr lang="en-US"/>
          </a:p>
        </p:txBody>
      </p:sp>
    </p:spTree>
    <p:extLst>
      <p:ext uri="{BB962C8B-B14F-4D97-AF65-F5344CB8AC3E}">
        <p14:creationId xmlns:p14="http://schemas.microsoft.com/office/powerpoint/2010/main" val="29947163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without Picture">
    <p:bg bwMode="ltGray">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1813" y="739775"/>
            <a:ext cx="11125199" cy="1470025"/>
          </a:xfrm>
        </p:spPr>
        <p:txBody>
          <a:bodyPr/>
          <a:lstStyle>
            <a:lvl1pPr>
              <a:lnSpc>
                <a:spcPct val="80000"/>
              </a:lnSpc>
              <a:defRPr sz="4800">
                <a:latin typeface="+mn-lt"/>
              </a:defRPr>
            </a:lvl1pPr>
          </a:lstStyle>
          <a:p>
            <a:r>
              <a:rPr lang="en-US" dirty="0"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dirty="0"/>
          </a:p>
        </p:txBody>
      </p:sp>
      <p:sp>
        <p:nvSpPr>
          <p:cNvPr id="13" name="Text Placeholder 12"/>
          <p:cNvSpPr>
            <a:spLocks noGrp="1"/>
          </p:cNvSpPr>
          <p:nvPr>
            <p:ph type="body" sz="quarter" idx="13" hasCustomPrompt="1"/>
          </p:nvPr>
        </p:nvSpPr>
        <p:spPr>
          <a:xfrm>
            <a:off x="531813" y="3429451"/>
            <a:ext cx="11125199" cy="2514149"/>
          </a:xfrm>
        </p:spPr>
        <p:txBody>
          <a:bodyPr>
            <a:noAutofit/>
          </a:bodyPr>
          <a:lstStyle>
            <a:lvl1pPr marL="1588" indent="0">
              <a:spcBef>
                <a:spcPts val="0"/>
              </a:spcBef>
              <a:buFontTx/>
              <a:buNone/>
              <a:defRPr sz="2400" baseline="0">
                <a:latin typeface="+mn-lt"/>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9" name="Date Placeholder 8"/>
          <p:cNvSpPr>
            <a:spLocks noGrp="1"/>
          </p:cNvSpPr>
          <p:nvPr>
            <p:ph type="dt" sz="half" idx="14"/>
          </p:nvPr>
        </p:nvSpPr>
        <p:spPr/>
        <p:txBody>
          <a:bodyPr/>
          <a:lstStyle>
            <a:lvl1pPr>
              <a:defRPr>
                <a:solidFill>
                  <a:schemeClr val="tx1"/>
                </a:solidFill>
              </a:defRPr>
            </a:lvl1pPr>
          </a:lstStyle>
          <a:p>
            <a:fld id="{1EE11BFD-AD4C-4A98-9D38-1958507EA4E5}" type="datetime1">
              <a:rPr lang="en-US" smtClean="0"/>
              <a:pPr/>
              <a:t>10/21/2015</a:t>
            </a:fld>
            <a:endParaRPr lang="en-US"/>
          </a:p>
        </p:txBody>
      </p:sp>
      <p:sp>
        <p:nvSpPr>
          <p:cNvPr id="12" name="TextBox 11"/>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a:solidFill>
                  <a:schemeClr val="tx1"/>
                </a:solidFill>
              </a:rPr>
              <a:t>Copyright © </a:t>
            </a:r>
            <a:r>
              <a:rPr sz="850" smtClean="0">
                <a:solidFill>
                  <a:schemeClr val="tx1"/>
                </a:solidFill>
              </a:rPr>
              <a:t>20</a:t>
            </a:r>
            <a:r>
              <a:rPr lang="en-US" sz="850" smtClean="0">
                <a:solidFill>
                  <a:schemeClr val="tx1"/>
                </a:solidFill>
              </a:rPr>
              <a:t>15,</a:t>
            </a:r>
            <a:r>
              <a:rPr sz="850" smtClean="0">
                <a:solidFill>
                  <a:schemeClr val="tx1"/>
                </a:solidFill>
              </a:rPr>
              <a:t> </a:t>
            </a:r>
            <a:r>
              <a:rPr sz="850">
                <a:solidFill>
                  <a:schemeClr val="tx1"/>
                </a:solidFill>
              </a:rPr>
              <a:t>Oracle and/or its affiliates. All rights reserved.  </a:t>
            </a:r>
            <a:r>
              <a:rPr sz="850" smtClean="0">
                <a:solidFill>
                  <a:schemeClr val="tx1"/>
                </a:solidFill>
              </a:rPr>
              <a:t>|</a:t>
            </a:r>
            <a:endParaRPr sz="850">
              <a:solidFill>
                <a:schemeClr val="tx1"/>
              </a:solidFill>
            </a:endParaRPr>
          </a:p>
        </p:txBody>
      </p:sp>
      <p:pic>
        <p:nvPicPr>
          <p:cNvPr id="11" name="Picture 10" descr="JavaDay_O_BlueBad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5578" y="6266688"/>
            <a:ext cx="1917192" cy="591312"/>
          </a:xfrm>
          <a:prstGeom prst="rect">
            <a:avLst/>
          </a:prstGeom>
        </p:spPr>
      </p:pic>
    </p:spTree>
    <p:extLst>
      <p:ext uri="{BB962C8B-B14F-4D97-AF65-F5344CB8AC3E}">
        <p14:creationId xmlns:p14="http://schemas.microsoft.com/office/powerpoint/2010/main" val="399320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with Picture">
    <p:bg bwMode="ltGray">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18" name="Rectangle 17" descr="Full bleed 4-color photo can be inserted here"/>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7" name="Group 16"/>
          <p:cNvGrpSpPr/>
          <p:nvPr userDrawn="1"/>
        </p:nvGrpSpPr>
        <p:grpSpPr>
          <a:xfrm>
            <a:off x="0" y="0"/>
            <a:ext cx="12189398" cy="6858000"/>
            <a:chOff x="0" y="0"/>
            <a:chExt cx="12189398" cy="6858000"/>
          </a:xfrm>
        </p:grpSpPr>
        <p:sp>
          <p:nvSpPr>
            <p:cNvPr id="19" name="Rectangle 18"/>
            <p:cNvSpPr/>
            <p:nvPr/>
          </p:nvSpPr>
          <p:spPr bwMode="gray">
            <a:xfrm>
              <a:off x="0" y="0"/>
              <a:ext cx="193962"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0" name="Rectangle 19"/>
            <p:cNvSpPr/>
            <p:nvPr/>
          </p:nvSpPr>
          <p:spPr bwMode="gray">
            <a:xfrm>
              <a:off x="11995438" y="0"/>
              <a:ext cx="1939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1" name="Rectangle 20"/>
            <p:cNvSpPr/>
            <p:nvPr/>
          </p:nvSpPr>
          <p:spPr bwMode="gray">
            <a:xfrm>
              <a:off x="0" y="6400800"/>
              <a:ext cx="12189396"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2" name="Rectangle 21"/>
            <p:cNvSpPr/>
            <p:nvPr/>
          </p:nvSpPr>
          <p:spPr bwMode="gray">
            <a:xfrm>
              <a:off x="0" y="0"/>
              <a:ext cx="12189398" cy="1920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ja-JP" altLang="en-US" smtClean="0"/>
              <a:t>マスター タイトルの書式設定</a:t>
            </a:r>
            <a:endParaRPr dirty="0"/>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7" name="Date Placeholder 6"/>
          <p:cNvSpPr>
            <a:spLocks noGrp="1"/>
          </p:cNvSpPr>
          <p:nvPr>
            <p:ph type="dt" sz="half" idx="10"/>
          </p:nvPr>
        </p:nvSpPr>
        <p:spPr/>
        <p:txBody>
          <a:bodyPr/>
          <a:lstStyle>
            <a:lvl1pPr>
              <a:defRPr>
                <a:solidFill>
                  <a:schemeClr val="bg1"/>
                </a:solidFill>
              </a:defRPr>
            </a:lvl1pPr>
          </a:lstStyle>
          <a:p>
            <a:fld id="{1EE11BFD-AD4C-4A98-9D38-1958507EA4E5}" type="datetime1">
              <a:rPr lang="en-US" smtClean="0"/>
              <a:pPr/>
              <a:t>10/21/2015</a:t>
            </a:fld>
            <a:endParaRPr lang="en-US"/>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C51EAA63-D034-42AE-91FA-B13B9518C7BE}" type="slidenum">
              <a:rPr lang="en-US" smtClean="0"/>
              <a:pPr/>
              <a:t>‹#›</a:t>
            </a:fld>
            <a:endParaRPr lang="en-US"/>
          </a:p>
        </p:txBody>
      </p:sp>
      <p:sp>
        <p:nvSpPr>
          <p:cNvPr id="23" name="TextBox 22"/>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lang="en-US" sz="850" smtClean="0">
                <a:solidFill>
                  <a:schemeClr val="bg1"/>
                </a:solidFill>
              </a:rPr>
              <a:t>Copyright © 2015, Oracle and/or its affiliates. All rights reserved.  |</a:t>
            </a:r>
            <a:endParaRPr lang="en-US" sz="850">
              <a:solidFill>
                <a:schemeClr val="bg1"/>
              </a:solidFill>
            </a:endParaRPr>
          </a:p>
        </p:txBody>
      </p:sp>
      <p:pic>
        <p:nvPicPr>
          <p:cNvPr id="15" name="Picture 14" descr="JavaDay_O_BlueBadg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5578" y="6266688"/>
            <a:ext cx="1917192" cy="591312"/>
          </a:xfrm>
          <a:prstGeom prst="rect">
            <a:avLst/>
          </a:prstGeom>
        </p:spPr>
      </p:pic>
    </p:spTree>
    <p:extLst>
      <p:ext uri="{BB962C8B-B14F-4D97-AF65-F5344CB8AC3E}">
        <p14:creationId xmlns:p14="http://schemas.microsoft.com/office/powerpoint/2010/main" val="11176673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nnouncement">
    <p:spTree>
      <p:nvGrpSpPr>
        <p:cNvPr id="1" name=""/>
        <p:cNvGrpSpPr/>
        <p:nvPr/>
      </p:nvGrpSpPr>
      <p:grpSpPr>
        <a:xfrm>
          <a:off x="0" y="0"/>
          <a:ext cx="0" cy="0"/>
          <a:chOff x="0" y="0"/>
          <a:chExt cx="0" cy="0"/>
        </a:xfrm>
      </p:grpSpPr>
      <p:sp>
        <p:nvSpPr>
          <p:cNvPr id="2" name="Title 1"/>
          <p:cNvSpPr>
            <a:spLocks noGrp="1"/>
          </p:cNvSpPr>
          <p:nvPr>
            <p:ph type="title"/>
          </p:nvPr>
        </p:nvSpPr>
        <p:spPr>
          <a:xfrm>
            <a:off x="531812" y="1905000"/>
            <a:ext cx="4800600" cy="1645920"/>
          </a:xfrm>
        </p:spPr>
        <p:txBody>
          <a:bodyPr anchor="b"/>
          <a:lstStyle>
            <a:lvl1pPr algn="l">
              <a:lnSpc>
                <a:spcPct val="80000"/>
              </a:lnSpc>
              <a:defRPr sz="4800" b="0"/>
            </a:lvl1pPr>
          </a:lstStyle>
          <a:p>
            <a:r>
              <a:rPr lang="ja-JP" altLang="en-US" smtClean="0"/>
              <a:t>マスター タイトルの書式設定</a:t>
            </a:r>
            <a:endParaRPr dirty="0"/>
          </a:p>
        </p:txBody>
      </p:sp>
      <p:sp>
        <p:nvSpPr>
          <p:cNvPr id="3" name="Picture Placeholder 2"/>
          <p:cNvSpPr>
            <a:spLocks noGrp="1"/>
          </p:cNvSpPr>
          <p:nvPr>
            <p:ph type="pic" idx="1"/>
          </p:nvPr>
        </p:nvSpPr>
        <p:spPr>
          <a:xfrm>
            <a:off x="5588456" y="533400"/>
            <a:ext cx="6068558" cy="5410200"/>
          </a:xfrm>
          <a:noFill/>
        </p:spPr>
        <p:txBody>
          <a:bodyPr tIns="18288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a:p>
        </p:txBody>
      </p:sp>
      <p:sp>
        <p:nvSpPr>
          <p:cNvPr id="4" name="Text Placeholder 3"/>
          <p:cNvSpPr>
            <a:spLocks noGrp="1"/>
          </p:cNvSpPr>
          <p:nvPr>
            <p:ph type="body" sz="half" idx="2"/>
          </p:nvPr>
        </p:nvSpPr>
        <p:spPr>
          <a:xfrm>
            <a:off x="531812" y="3657600"/>
            <a:ext cx="4800599" cy="1645920"/>
          </a:xfrm>
        </p:spPr>
        <p:txBody>
          <a:bodyPr>
            <a:noAutofit/>
          </a:bodyPr>
          <a:lstStyle>
            <a:lvl1pPr marL="0" indent="0">
              <a:spcBef>
                <a:spcPts val="0"/>
              </a:spcBef>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6CFF0A86-8A92-4FBC-80CD-36517BAA55B7}" type="datetime1">
              <a:rPr lang="en-US" smtClean="0"/>
              <a:pPr/>
              <a:t>10/21/2015</a:t>
            </a:fld>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Tree>
    <p:extLst>
      <p:ext uri="{BB962C8B-B14F-4D97-AF65-F5344CB8AC3E}">
        <p14:creationId xmlns:p14="http://schemas.microsoft.com/office/powerpoint/2010/main" val="267037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mote Speaker Pictur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FFBC65A-03AE-423D-B3EC-68D1D32BF9D6}" type="datetime1">
              <a:rPr lang="en-US" smtClean="0"/>
              <a:pPr/>
              <a:t>10/21/2015</a:t>
            </a:fld>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3" name="Title 2"/>
          <p:cNvSpPr>
            <a:spLocks noGrp="1"/>
          </p:cNvSpPr>
          <p:nvPr>
            <p:ph type="title"/>
          </p:nvPr>
        </p:nvSpPr>
        <p:spPr/>
        <p:txBody>
          <a:bodyPr/>
          <a:lstStyle/>
          <a:p>
            <a:r>
              <a:rPr lang="ja-JP" altLang="en-US" smtClean="0"/>
              <a:t>マスター タイトルの書式設定</a:t>
            </a:r>
            <a:endParaRPr lang="en-US"/>
          </a:p>
        </p:txBody>
      </p:sp>
      <p:sp>
        <p:nvSpPr>
          <p:cNvPr id="9" name="Picture Placeholder 15" descr="If presenting remotely, you can insert your photo here"/>
          <p:cNvSpPr>
            <a:spLocks noGrp="1"/>
          </p:cNvSpPr>
          <p:nvPr>
            <p:ph type="pic" sz="quarter" idx="15" hasCustomPrompt="1"/>
          </p:nvPr>
        </p:nvSpPr>
        <p:spPr>
          <a:xfrm>
            <a:off x="2286000" y="1828800"/>
            <a:ext cx="3474720" cy="3840480"/>
          </a:xfrm>
          <a:solidFill>
            <a:schemeClr val="bg2"/>
          </a:solidFill>
        </p:spPr>
        <p:txBody>
          <a:bodyPr tIns="91440">
            <a:noAutofit/>
          </a:bodyPr>
          <a:lstStyle>
            <a:lvl1pPr marL="0" indent="0" algn="ctr">
              <a:spcBef>
                <a:spcPts val="0"/>
              </a:spcBef>
              <a:buNone/>
              <a:defRPr sz="1800" baseline="0">
                <a:solidFill>
                  <a:schemeClr val="tx1"/>
                </a:solidFill>
              </a:defRPr>
            </a:lvl1pPr>
          </a:lstStyle>
          <a:p>
            <a:r>
              <a:rPr/>
              <a:t>Click icon to insert picture</a:t>
            </a:r>
          </a:p>
        </p:txBody>
      </p:sp>
      <p:sp>
        <p:nvSpPr>
          <p:cNvPr id="10" name="Text Placeholder 10"/>
          <p:cNvSpPr>
            <a:spLocks noGrp="1"/>
          </p:cNvSpPr>
          <p:nvPr>
            <p:ph type="body" sz="quarter" idx="16"/>
          </p:nvPr>
        </p:nvSpPr>
        <p:spPr>
          <a:xfrm>
            <a:off x="6035040" y="1828799"/>
            <a:ext cx="5623560" cy="3840480"/>
          </a:xfrm>
        </p:spPr>
        <p:txBody>
          <a:bodyPr anchor="ctr" anchorCtr="0"/>
          <a:lstStyle>
            <a:lvl1pPr>
              <a:spcBef>
                <a:spcPts val="0"/>
              </a:spcBef>
              <a:spcAft>
                <a:spcPts val="800"/>
              </a:spcAft>
              <a:buClr>
                <a:schemeClr val="bg1"/>
              </a:buClr>
              <a:defRPr b="1"/>
            </a:lvl1pPr>
            <a:lvl2pPr marL="228600">
              <a:spcBef>
                <a:spcPts val="0"/>
              </a:spcBef>
              <a:buClr>
                <a:schemeClr val="bg1"/>
              </a:buClr>
              <a:defRPr/>
            </a:lvl2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p:txBody>
      </p:sp>
    </p:spTree>
    <p:extLst>
      <p:ext uri="{BB962C8B-B14F-4D97-AF65-F5344CB8AC3E}">
        <p14:creationId xmlns:p14="http://schemas.microsoft.com/office/powerpoint/2010/main" val="229818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with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FFFBC65A-03AE-423D-B3EC-68D1D32BF9D6}" type="datetime1">
              <a:rPr lang="en-US" smtClean="0"/>
              <a:pPr/>
              <a:t>10/21/2015</a:t>
            </a:fld>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Tree>
    <p:extLst>
      <p:ext uri="{BB962C8B-B14F-4D97-AF65-F5344CB8AC3E}">
        <p14:creationId xmlns:p14="http://schemas.microsoft.com/office/powerpoint/2010/main" val="94509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with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FFFBC65A-03AE-423D-B3EC-68D1D32BF9D6}" type="datetime1">
              <a:rPr lang="en-US" smtClean="0"/>
              <a:pPr/>
              <a:t>10/21/2015</a:t>
            </a:fld>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8" name="Picture Placeholder 15"/>
          <p:cNvSpPr>
            <a:spLocks noGrp="1" noChangeAspect="1"/>
          </p:cNvSpPr>
          <p:nvPr>
            <p:ph type="pic" sz="quarter" idx="14" hasCustomPrompt="1"/>
          </p:nvPr>
        </p:nvSpPr>
        <p:spPr>
          <a:xfrm>
            <a:off x="531812" y="1905000"/>
            <a:ext cx="2194560" cy="3072384"/>
          </a:xfrm>
          <a:noFill/>
        </p:spPr>
        <p:txBody>
          <a:bodyPr tIns="91440">
            <a:noAutofit/>
          </a:bodyPr>
          <a:lstStyle>
            <a:lvl1pPr marL="0" indent="0" algn="ctr">
              <a:spcBef>
                <a:spcPts val="0"/>
              </a:spcBef>
              <a:buNone/>
              <a:defRPr sz="1800" baseline="0">
                <a:solidFill>
                  <a:schemeClr val="tx1"/>
                </a:solidFill>
              </a:defRPr>
            </a:lvl1pPr>
          </a:lstStyle>
          <a:p>
            <a:r>
              <a:rPr/>
              <a:t>Click icon to insert picture</a:t>
            </a:r>
          </a:p>
        </p:txBody>
      </p:sp>
    </p:spTree>
    <p:extLst>
      <p:ext uri="{BB962C8B-B14F-4D97-AF65-F5344CB8AC3E}">
        <p14:creationId xmlns:p14="http://schemas.microsoft.com/office/powerpoint/2010/main" val="102776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 つのコンテンツ">
    <p:spTree>
      <p:nvGrpSpPr>
        <p:cNvPr id="1" name=""/>
        <p:cNvGrpSpPr/>
        <p:nvPr/>
      </p:nvGrpSpPr>
      <p:grpSpPr>
        <a:xfrm>
          <a:off x="0" y="0"/>
          <a:ext cx="0" cy="0"/>
          <a:chOff x="0" y="0"/>
          <a:chExt cx="0" cy="0"/>
        </a:xfrm>
      </p:grpSpPr>
      <p:cxnSp>
        <p:nvCxnSpPr>
          <p:cNvPr id="9" name="Straight Connector 8"/>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3" y="1524001"/>
            <a:ext cx="5410199"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4" name="Content Placeholder 3"/>
          <p:cNvSpPr>
            <a:spLocks noGrp="1"/>
          </p:cNvSpPr>
          <p:nvPr>
            <p:ph sz="half" idx="2"/>
          </p:nvPr>
        </p:nvSpPr>
        <p:spPr>
          <a:xfrm>
            <a:off x="6246814" y="1524001"/>
            <a:ext cx="5410198"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5" name="Date Placeholder 4"/>
          <p:cNvSpPr>
            <a:spLocks noGrp="1"/>
          </p:cNvSpPr>
          <p:nvPr>
            <p:ph type="dt" sz="half" idx="10"/>
          </p:nvPr>
        </p:nvSpPr>
        <p:spPr/>
        <p:txBody>
          <a:bodyPr/>
          <a:lstStyle/>
          <a:p>
            <a:fld id="{F189F9BA-FB97-45D5-8F27-56629FBBC98C}" type="datetime1">
              <a:rPr lang="en-US" smtClean="0"/>
              <a:pPr/>
              <a:t>10/21/2015</a:t>
            </a:fld>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8" name="Title 7"/>
          <p:cNvSpPr>
            <a:spLocks noGrp="1"/>
          </p:cNvSpPr>
          <p:nvPr>
            <p:ph type="title"/>
          </p:nvPr>
        </p:nvSpPr>
        <p:spPr/>
        <p:txBody>
          <a:bodyPr/>
          <a:lstStyle/>
          <a:p>
            <a:r>
              <a:rPr lang="ja-JP" altLang="en-US" smtClean="0"/>
              <a:t>マスター タイトルの書式設定</a:t>
            </a:r>
            <a:endParaRPr dirty="0"/>
          </a:p>
        </p:txBody>
      </p:sp>
    </p:spTree>
    <p:extLst>
      <p:ext uri="{BB962C8B-B14F-4D97-AF65-F5344CB8AC3E}">
        <p14:creationId xmlns:p14="http://schemas.microsoft.com/office/powerpoint/2010/main" val="52016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cxnSp>
        <p:nvCxnSpPr>
          <p:cNvPr id="9" name="Straight Connector 8"/>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4"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4" name="Content Placeholder 3"/>
          <p:cNvSpPr>
            <a:spLocks noGrp="1"/>
          </p:cNvSpPr>
          <p:nvPr>
            <p:ph sz="half" idx="2"/>
          </p:nvPr>
        </p:nvSpPr>
        <p:spPr>
          <a:xfrm>
            <a:off x="435705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5" name="Date Placeholder 4"/>
          <p:cNvSpPr>
            <a:spLocks noGrp="1"/>
          </p:cNvSpPr>
          <p:nvPr>
            <p:ph type="dt" sz="half" idx="10"/>
          </p:nvPr>
        </p:nvSpPr>
        <p:spPr/>
        <p:txBody>
          <a:bodyPr/>
          <a:lstStyle/>
          <a:p>
            <a:fld id="{AA91E92C-9068-4C32-AE92-C97502324FE4}" type="datetime1">
              <a:rPr lang="en-US" smtClean="0"/>
              <a:pPr/>
              <a:t>10/21/2015</a:t>
            </a:fld>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8" name="Content Placeholder 3"/>
          <p:cNvSpPr>
            <a:spLocks noGrp="1"/>
          </p:cNvSpPr>
          <p:nvPr>
            <p:ph sz="half" idx="13"/>
          </p:nvPr>
        </p:nvSpPr>
        <p:spPr>
          <a:xfrm>
            <a:off x="818229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11" name="Title 10"/>
          <p:cNvSpPr>
            <a:spLocks noGrp="1"/>
          </p:cNvSpPr>
          <p:nvPr>
            <p:ph type="title"/>
          </p:nvPr>
        </p:nvSpPr>
        <p:spPr/>
        <p:txBody>
          <a:bodyPr/>
          <a:lstStyle/>
          <a:p>
            <a:r>
              <a:rPr lang="ja-JP" altLang="en-US" smtClean="0"/>
              <a:t>マスター タイトルの書式設定</a:t>
            </a:r>
            <a:endParaRPr dirty="0"/>
          </a:p>
        </p:txBody>
      </p:sp>
    </p:spTree>
    <p:extLst>
      <p:ext uri="{BB962C8B-B14F-4D97-AF65-F5344CB8AC3E}">
        <p14:creationId xmlns:p14="http://schemas.microsoft.com/office/powerpoint/2010/main" val="5337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1813" y="1524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4" name="Content Placeholder 3"/>
          <p:cNvSpPr>
            <a:spLocks noGrp="1"/>
          </p:cNvSpPr>
          <p:nvPr>
            <p:ph sz="half" idx="2"/>
          </p:nvPr>
        </p:nvSpPr>
        <p:spPr>
          <a:xfrm>
            <a:off x="6246814" y="1524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5" name="Date Placeholder 4"/>
          <p:cNvSpPr>
            <a:spLocks noGrp="1"/>
          </p:cNvSpPr>
          <p:nvPr>
            <p:ph type="dt" sz="half" idx="10"/>
          </p:nvPr>
        </p:nvSpPr>
        <p:spPr/>
        <p:txBody>
          <a:bodyPr/>
          <a:lstStyle/>
          <a:p>
            <a:fld id="{95EDC5EE-48A0-4FB5-B27F-88FDBE6F1684}" type="datetime1">
              <a:rPr lang="en-US" smtClean="0"/>
              <a:pPr/>
              <a:t>10/21/2015</a:t>
            </a:fld>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8" name="Content Placeholder 2"/>
          <p:cNvSpPr>
            <a:spLocks noGrp="1"/>
          </p:cNvSpPr>
          <p:nvPr>
            <p:ph sz="half" idx="13"/>
          </p:nvPr>
        </p:nvSpPr>
        <p:spPr>
          <a:xfrm>
            <a:off x="531813" y="3810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9" name="Content Placeholder 3"/>
          <p:cNvSpPr>
            <a:spLocks noGrp="1"/>
          </p:cNvSpPr>
          <p:nvPr>
            <p:ph sz="half" idx="14"/>
          </p:nvPr>
        </p:nvSpPr>
        <p:spPr>
          <a:xfrm>
            <a:off x="6246814" y="3810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p:txBody>
          <a:bodyPr/>
          <a:lstStyle/>
          <a:p>
            <a:r>
              <a:rPr lang="ja-JP" altLang="en-US" smtClean="0"/>
              <a:t>マスター タイトルの書式設定</a:t>
            </a:r>
            <a:endParaRPr dirty="0"/>
          </a:p>
        </p:txBody>
      </p:sp>
    </p:spTree>
    <p:extLst>
      <p:ext uri="{BB962C8B-B14F-4D97-AF65-F5344CB8AC3E}">
        <p14:creationId xmlns:p14="http://schemas.microsoft.com/office/powerpoint/2010/main" val="122633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Quadrant for Infographic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8A3CED5-6656-4A7A-BB77-071ABD96C5A2}" type="datetime1">
              <a:rPr lang="en-US" smtClean="0"/>
              <a:pPr/>
              <a:t>10/21/2015</a:t>
            </a:fld>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5"/>
          </p:nvPr>
        </p:nvSpPr>
        <p:spPr>
          <a:xfrm>
            <a:off x="2436811"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ja-JP" altLang="en-US" smtClean="0"/>
              <a:t>マスター テキストの書式設定</a:t>
            </a:r>
          </a:p>
        </p:txBody>
      </p:sp>
      <p:cxnSp>
        <p:nvCxnSpPr>
          <p:cNvPr id="13" name="Straight Connector 12"/>
          <p:cNvCxnSpPr/>
          <p:nvPr/>
        </p:nvCxnSpPr>
        <p:spPr bwMode="ltGray">
          <a:xfrm flipH="1">
            <a:off x="531813" y="3733800"/>
            <a:ext cx="11125201" cy="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6"/>
          </p:nvPr>
        </p:nvSpPr>
        <p:spPr>
          <a:xfrm>
            <a:off x="8151812"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ja-JP" altLang="en-US" smtClean="0"/>
              <a:t>マスター テキストの書式設定</a:t>
            </a:r>
          </a:p>
        </p:txBody>
      </p:sp>
      <p:sp>
        <p:nvSpPr>
          <p:cNvPr id="17" name="Text Placeholder 11"/>
          <p:cNvSpPr>
            <a:spLocks noGrp="1"/>
          </p:cNvSpPr>
          <p:nvPr>
            <p:ph type="body" sz="quarter" idx="17"/>
          </p:nvPr>
        </p:nvSpPr>
        <p:spPr>
          <a:xfrm>
            <a:off x="2436811"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ja-JP" altLang="en-US" smtClean="0"/>
              <a:t>マスター テキストの書式設定</a:t>
            </a:r>
          </a:p>
        </p:txBody>
      </p:sp>
      <p:sp>
        <p:nvSpPr>
          <p:cNvPr id="18" name="Text Placeholder 11"/>
          <p:cNvSpPr>
            <a:spLocks noGrp="1"/>
          </p:cNvSpPr>
          <p:nvPr>
            <p:ph type="body" sz="quarter" idx="18"/>
          </p:nvPr>
        </p:nvSpPr>
        <p:spPr>
          <a:xfrm>
            <a:off x="8151812"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ja-JP" altLang="en-US" smtClean="0"/>
              <a:t>マスター テキストの書式設定</a:t>
            </a:r>
          </a:p>
        </p:txBody>
      </p:sp>
      <p:sp>
        <p:nvSpPr>
          <p:cNvPr id="3" name="Title 2"/>
          <p:cNvSpPr>
            <a:spLocks noGrp="1"/>
          </p:cNvSpPr>
          <p:nvPr>
            <p:ph type="title"/>
          </p:nvPr>
        </p:nvSpPr>
        <p:spPr/>
        <p:txBody>
          <a:bodyPr/>
          <a:lstStyle/>
          <a:p>
            <a:r>
              <a:rPr lang="ja-JP" altLang="en-US" smtClean="0"/>
              <a:t>マスター タイトルの書式設定</a:t>
            </a:r>
            <a:endParaRPr dirty="0"/>
          </a:p>
        </p:txBody>
      </p:sp>
    </p:spTree>
    <p:extLst>
      <p:ext uri="{BB962C8B-B14F-4D97-AF65-F5344CB8AC3E}">
        <p14:creationId xmlns:p14="http://schemas.microsoft.com/office/powerpoint/2010/main" val="242812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Metric">
    <p:spTree>
      <p:nvGrpSpPr>
        <p:cNvPr id="1" name=""/>
        <p:cNvGrpSpPr/>
        <p:nvPr/>
      </p:nvGrpSpPr>
      <p:grpSpPr>
        <a:xfrm>
          <a:off x="0" y="0"/>
          <a:ext cx="0" cy="0"/>
          <a:chOff x="0" y="0"/>
          <a:chExt cx="0" cy="0"/>
        </a:xfrm>
      </p:grpSpPr>
      <p:sp>
        <p:nvSpPr>
          <p:cNvPr id="12" name="Text Placeholder 11"/>
          <p:cNvSpPr>
            <a:spLocks noGrp="1"/>
          </p:cNvSpPr>
          <p:nvPr>
            <p:ph type="body" sz="quarter" idx="15"/>
          </p:nvPr>
        </p:nvSpPr>
        <p:spPr>
          <a:xfrm>
            <a:off x="5256213" y="1524000"/>
            <a:ext cx="5486400" cy="2743200"/>
          </a:xfrm>
        </p:spPr>
        <p:txBody>
          <a:bodyPr anchor="ctr">
            <a:noAutofit/>
          </a:bodyPr>
          <a:lstStyle>
            <a:lvl1pPr marL="0" indent="0">
              <a:spcBef>
                <a:spcPts val="1200"/>
              </a:spcBef>
              <a:buFont typeface="Arial" panose="020B0604020202020204" pitchFamily="34" charset="0"/>
              <a:buNone/>
              <a:defRPr sz="28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A8A3CED5-6656-4A7A-BB77-071ABD96C5A2}" type="datetime1">
              <a:rPr lang="en-US" smtClean="0"/>
              <a:pPr/>
              <a:t>10/21/2015</a:t>
            </a:fld>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2" name="Title 1"/>
          <p:cNvSpPr>
            <a:spLocks noGrp="1"/>
          </p:cNvSpPr>
          <p:nvPr>
            <p:ph type="title" hasCustomPrompt="1"/>
          </p:nvPr>
        </p:nvSpPr>
        <p:spPr>
          <a:xfrm>
            <a:off x="760412" y="1524000"/>
            <a:ext cx="4076700" cy="2743200"/>
          </a:xfrm>
        </p:spPr>
        <p:txBody>
          <a:bodyPr anchor="ctr"/>
          <a:lstStyle>
            <a:lvl1pPr algn="r">
              <a:defRPr sz="16600" b="1">
                <a:solidFill>
                  <a:schemeClr val="accent3"/>
                </a:solidFill>
              </a:defRPr>
            </a:lvl1pPr>
          </a:lstStyle>
          <a:p>
            <a:r>
              <a:rPr lang="en-US" dirty="0" smtClean="0"/>
              <a:t>XX</a:t>
            </a:r>
            <a:endParaRPr lang="en-US" dirty="0"/>
          </a:p>
        </p:txBody>
      </p:sp>
    </p:spTree>
    <p:extLst>
      <p:ext uri="{BB962C8B-B14F-4D97-AF65-F5344CB8AC3E}">
        <p14:creationId xmlns:p14="http://schemas.microsoft.com/office/powerpoint/2010/main" val="373938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bwMode="auto">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ja-JP" altLang="en-US" smtClean="0"/>
              <a:t>マスター タイトルの書式設定</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BCD2CDC6-9352-4ED5-B272-74DDB6DCFEAF}" type="datetime1">
              <a:rPr lang="en-US" smtClean="0"/>
              <a:pPr/>
              <a:t>10/21/2015</a:t>
            </a:fld>
            <a:endParaRPr lang="en-US"/>
          </a:p>
        </p:txBody>
      </p:sp>
      <p:sp>
        <p:nvSpPr>
          <p:cNvPr id="9" name="TextBox 8"/>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a:solidFill>
                  <a:schemeClr val="tx1"/>
                </a:solidFill>
              </a:rPr>
              <a:t>Copyright © </a:t>
            </a:r>
            <a:r>
              <a:rPr sz="850" smtClean="0">
                <a:solidFill>
                  <a:schemeClr val="tx1"/>
                </a:solidFill>
              </a:rPr>
              <a:t>201</a:t>
            </a:r>
            <a:r>
              <a:rPr lang="en-US" sz="850" smtClean="0">
                <a:solidFill>
                  <a:schemeClr val="tx1"/>
                </a:solidFill>
              </a:rPr>
              <a:t>5,</a:t>
            </a:r>
            <a:r>
              <a:rPr sz="850" smtClean="0">
                <a:solidFill>
                  <a:schemeClr val="tx1"/>
                </a:solidFill>
              </a:rPr>
              <a:t> </a:t>
            </a:r>
            <a:r>
              <a:rPr sz="850">
                <a:solidFill>
                  <a:schemeClr val="tx1"/>
                </a:solidFill>
              </a:rPr>
              <a:t>Oracle and/or its affiliates. All rights reserved.  </a:t>
            </a:r>
            <a:r>
              <a:rPr sz="850" smtClean="0">
                <a:solidFill>
                  <a:schemeClr val="tx1"/>
                </a:solidFill>
              </a:rPr>
              <a:t>|</a:t>
            </a:r>
            <a:endParaRPr sz="850">
              <a:solidFill>
                <a:schemeClr val="tx1"/>
              </a:solidFill>
            </a:endParaRPr>
          </a:p>
        </p:txBody>
      </p:sp>
      <p:pic>
        <p:nvPicPr>
          <p:cNvPr id="8" name="Picture 7" descr="JavaDay_O_BlueBad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5578" y="6266688"/>
            <a:ext cx="1917192" cy="591312"/>
          </a:xfrm>
          <a:prstGeom prst="rect">
            <a:avLst/>
          </a:prstGeom>
        </p:spPr>
      </p:pic>
    </p:spTree>
    <p:extLst>
      <p:ext uri="{BB962C8B-B14F-4D97-AF65-F5344CB8AC3E}">
        <p14:creationId xmlns:p14="http://schemas.microsoft.com/office/powerpoint/2010/main" val="240415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531812"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531812"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5" name="Text Placeholder 4"/>
          <p:cNvSpPr>
            <a:spLocks noGrp="1"/>
          </p:cNvSpPr>
          <p:nvPr>
            <p:ph type="body" sz="quarter" idx="3"/>
          </p:nvPr>
        </p:nvSpPr>
        <p:spPr>
          <a:xfrm>
            <a:off x="6243764"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6243764"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7" name="Date Placeholder 6"/>
          <p:cNvSpPr>
            <a:spLocks noGrp="1"/>
          </p:cNvSpPr>
          <p:nvPr>
            <p:ph type="dt" sz="half" idx="10"/>
          </p:nvPr>
        </p:nvSpPr>
        <p:spPr/>
        <p:txBody>
          <a:bodyPr/>
          <a:lstStyle/>
          <a:p>
            <a:fld id="{35287FB7-DD26-4AD5-8D24-298016D86790}" type="datetime1">
              <a:rPr lang="en-US" smtClean="0"/>
              <a:pPr/>
              <a:t>10/21/2015</a:t>
            </a:fld>
            <a:endParaRPr/>
          </a:p>
        </p:txBody>
      </p:sp>
      <p:sp>
        <p:nvSpPr>
          <p:cNvPr id="9" name="Slide Number Placeholder 8"/>
          <p:cNvSpPr>
            <a:spLocks noGrp="1"/>
          </p:cNvSpPr>
          <p:nvPr>
            <p:ph type="sldNum" sz="quarter" idx="12"/>
          </p:nvPr>
        </p:nvSpPr>
        <p:spPr/>
        <p:txBody>
          <a:bodyPr/>
          <a:lstStyle/>
          <a:p>
            <a:fld id="{C51EAA63-D034-42AE-91FA-B13B9518C7BE}" type="slidenum">
              <a:rPr/>
              <a:pPr/>
              <a:t>‹#›</a:t>
            </a:fld>
            <a:endParaRPr/>
          </a:p>
        </p:txBody>
      </p:sp>
      <p:sp>
        <p:nvSpPr>
          <p:cNvPr id="11" name="Title 10"/>
          <p:cNvSpPr>
            <a:spLocks noGrp="1"/>
          </p:cNvSpPr>
          <p:nvPr>
            <p:ph type="title"/>
          </p:nvPr>
        </p:nvSpPr>
        <p:spPr/>
        <p:txBody>
          <a:bodyPr/>
          <a:lstStyle/>
          <a:p>
            <a:r>
              <a:rPr lang="ja-JP" altLang="en-US" smtClean="0"/>
              <a:t>マスター タイトルの書式設定</a:t>
            </a:r>
            <a:endParaRPr dirty="0"/>
          </a:p>
        </p:txBody>
      </p:sp>
    </p:spTree>
    <p:extLst>
      <p:ext uri="{BB962C8B-B14F-4D97-AF65-F5344CB8AC3E}">
        <p14:creationId xmlns:p14="http://schemas.microsoft.com/office/powerpoint/2010/main" val="378700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52D99EC-ABE5-42A5-B15B-B8C044BE7365}" type="datetime1">
              <a:rPr lang="en-US" smtClean="0"/>
              <a:pPr/>
              <a:t>10/21/2015</a:t>
            </a:fld>
            <a:endParaRPr/>
          </a:p>
        </p:txBody>
      </p:sp>
      <p:sp>
        <p:nvSpPr>
          <p:cNvPr id="5" name="Slide Number Placeholder 4"/>
          <p:cNvSpPr>
            <a:spLocks noGrp="1"/>
          </p:cNvSpPr>
          <p:nvPr>
            <p:ph type="sldNum" sz="quarter" idx="12"/>
          </p:nvPr>
        </p:nvSpPr>
        <p:spPr/>
        <p:txBody>
          <a:bodyPr/>
          <a:lstStyle/>
          <a:p>
            <a:fld id="{C51EAA63-D034-42AE-91FA-B13B9518C7BE}" type="slidenum">
              <a:rPr/>
              <a:pPr/>
              <a:t>‹#›</a:t>
            </a:fld>
            <a:endParaRPr/>
          </a:p>
        </p:txBody>
      </p:sp>
      <p:sp>
        <p:nvSpPr>
          <p:cNvPr id="2" name="Title 1"/>
          <p:cNvSpPr>
            <a:spLocks noGrp="1"/>
          </p:cNvSpPr>
          <p:nvPr>
            <p:ph type="title"/>
          </p:nvPr>
        </p:nvSpPr>
        <p:spPr/>
        <p:txBody>
          <a:bodyPr/>
          <a:lstStyle/>
          <a:p>
            <a:r>
              <a:rPr lang="ja-JP" altLang="en-US" smtClean="0"/>
              <a:t>マスター タイトルの書式設定</a:t>
            </a:r>
            <a:endParaRPr lang="en-US" dirty="0"/>
          </a:p>
        </p:txBody>
      </p:sp>
    </p:spTree>
    <p:extLst>
      <p:ext uri="{BB962C8B-B14F-4D97-AF65-F5344CB8AC3E}">
        <p14:creationId xmlns:p14="http://schemas.microsoft.com/office/powerpoint/2010/main" val="333769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D2D53DD-9B43-42E6-B664-927F3AEBDA21}" type="datetime1">
              <a:rPr lang="en-US" smtClean="0"/>
              <a:pPr/>
              <a:t>10/21/2015</a:t>
            </a:fld>
            <a:endParaRPr/>
          </a:p>
        </p:txBody>
      </p:sp>
      <p:sp>
        <p:nvSpPr>
          <p:cNvPr id="5" name="Slide Number Placeholder 4"/>
          <p:cNvSpPr>
            <a:spLocks noGrp="1"/>
          </p:cNvSpPr>
          <p:nvPr>
            <p:ph type="sldNum" sz="quarter" idx="12"/>
          </p:nvPr>
        </p:nvSpPr>
        <p:spPr/>
        <p:txBody>
          <a:bodyPr/>
          <a:lstStyle/>
          <a:p>
            <a:fld id="{C51EAA63-D034-42AE-91FA-B13B9518C7BE}" type="slidenum">
              <a:rPr/>
              <a:pPr/>
              <a:t>‹#›</a:t>
            </a:fld>
            <a:endParaRPr/>
          </a:p>
        </p:txBody>
      </p:sp>
      <p:sp>
        <p:nvSpPr>
          <p:cNvPr id="6" name="Text Placeholder 12"/>
          <p:cNvSpPr>
            <a:spLocks noGrp="1"/>
          </p:cNvSpPr>
          <p:nvPr>
            <p:ph type="body" sz="quarter" idx="13" hasCustomPrompt="1"/>
          </p:nvPr>
        </p:nvSpPr>
        <p:spPr>
          <a:xfrm>
            <a:off x="531814" y="1373741"/>
            <a:ext cx="11125198"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
        <p:nvSpPr>
          <p:cNvPr id="7" name="Title 6"/>
          <p:cNvSpPr>
            <a:spLocks noGrp="1"/>
          </p:cNvSpPr>
          <p:nvPr>
            <p:ph type="title"/>
          </p:nvPr>
        </p:nvSpPr>
        <p:spPr/>
        <p:txBody>
          <a:bodyPr/>
          <a:lstStyle/>
          <a:p>
            <a:r>
              <a:rPr lang="ja-JP" altLang="en-US" smtClean="0"/>
              <a:t>マスター タイトルの書式設定</a:t>
            </a:r>
            <a:endParaRPr dirty="0"/>
          </a:p>
        </p:txBody>
      </p:sp>
    </p:spTree>
    <p:extLst>
      <p:ext uri="{BB962C8B-B14F-4D97-AF65-F5344CB8AC3E}">
        <p14:creationId xmlns:p14="http://schemas.microsoft.com/office/powerpoint/2010/main" val="416362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52D99EC-ABE5-42A5-B15B-B8C044BE7365}" type="datetime1">
              <a:rPr lang="en-US" smtClean="0"/>
              <a:pPr/>
              <a:t>10/21/2015</a:t>
            </a:fld>
            <a:endParaRPr/>
          </a:p>
        </p:txBody>
      </p:sp>
      <p:sp>
        <p:nvSpPr>
          <p:cNvPr id="5" name="Slide Number Placeholder 4"/>
          <p:cNvSpPr>
            <a:spLocks noGrp="1"/>
          </p:cNvSpPr>
          <p:nvPr>
            <p:ph type="sldNum" sz="quarter" idx="12"/>
          </p:nvPr>
        </p:nvSpPr>
        <p:spPr/>
        <p:txBody>
          <a:bodyPr/>
          <a:lstStyle/>
          <a:p>
            <a:fld id="{C51EAA63-D034-42AE-91FA-B13B9518C7BE}" type="slidenum">
              <a:rPr/>
              <a:pPr/>
              <a:t>‹#›</a:t>
            </a:fld>
            <a:endParaRPr/>
          </a:p>
        </p:txBody>
      </p:sp>
      <p:sp>
        <p:nvSpPr>
          <p:cNvPr id="6" name="Content Placeholder 2"/>
          <p:cNvSpPr>
            <a:spLocks noGrp="1"/>
          </p:cNvSpPr>
          <p:nvPr>
            <p:ph idx="1"/>
          </p:nvPr>
        </p:nvSpPr>
        <p:spPr>
          <a:xfrm>
            <a:off x="531151" y="1524000"/>
            <a:ext cx="11126522" cy="4648200"/>
          </a:xfrm>
        </p:spPr>
        <p:txBody>
          <a:bodyPr>
            <a:normAutofit/>
          </a:bodyPr>
          <a:lstStyle>
            <a:lvl1pPr marL="182880" indent="-182880">
              <a:lnSpc>
                <a:spcPct val="90000"/>
              </a:lnSpc>
              <a:spcBef>
                <a:spcPts val="0"/>
              </a:spcBef>
              <a:buClr>
                <a:schemeClr val="bg2"/>
              </a:buClr>
              <a:buFont typeface="Arial" panose="020B0604020202020204" pitchFamily="34" charset="0"/>
              <a:buChar char="•"/>
              <a:defRPr sz="1800">
                <a:latin typeface="Consolas" panose="020B0609020204030204" pitchFamily="49" charset="0"/>
                <a:cs typeface="Consolas" panose="020B0609020204030204" pitchFamily="49" charset="0"/>
              </a:defRPr>
            </a:lvl1pPr>
            <a:lvl2pPr marL="640080" indent="-182880">
              <a:lnSpc>
                <a:spcPct val="90000"/>
              </a:lnSpc>
              <a:spcBef>
                <a:spcPts val="0"/>
              </a:spcBef>
              <a:buClr>
                <a:schemeClr val="bg2"/>
              </a:buClr>
              <a:buFont typeface="Arial" panose="020B0604020202020204" pitchFamily="34" charset="0"/>
              <a:buChar char="•"/>
              <a:defRPr sz="1800">
                <a:latin typeface="Consolas" panose="020B0609020204030204" pitchFamily="49" charset="0"/>
                <a:cs typeface="Consolas" panose="020B0609020204030204" pitchFamily="49" charset="0"/>
              </a:defRPr>
            </a:lvl2pPr>
            <a:lvl3pPr marL="1097280" indent="-182880">
              <a:lnSpc>
                <a:spcPct val="90000"/>
              </a:lnSpc>
              <a:spcBef>
                <a:spcPts val="0"/>
              </a:spcBef>
              <a:buClr>
                <a:schemeClr val="bg2"/>
              </a:buClr>
              <a:buFont typeface="Arial" panose="020B0604020202020204" pitchFamily="34" charset="0"/>
              <a:buChar char="•"/>
              <a:defRPr sz="1800">
                <a:latin typeface="Consolas" panose="020B0609020204030204" pitchFamily="49" charset="0"/>
                <a:cs typeface="Consolas" panose="020B0609020204030204" pitchFamily="49" charset="0"/>
              </a:defRPr>
            </a:lvl3pPr>
            <a:lvl4pPr marL="1554480" indent="-182880">
              <a:lnSpc>
                <a:spcPct val="90000"/>
              </a:lnSpc>
              <a:spcBef>
                <a:spcPts val="0"/>
              </a:spcBef>
              <a:buClr>
                <a:schemeClr val="bg2"/>
              </a:buClr>
              <a:buFont typeface="Arial" panose="020B0604020202020204" pitchFamily="34" charset="0"/>
              <a:buChar char="•"/>
              <a:defRPr sz="1800">
                <a:latin typeface="Consolas" panose="020B0609020204030204" pitchFamily="49" charset="0"/>
                <a:cs typeface="Consolas" panose="020B0609020204030204" pitchFamily="49" charset="0"/>
              </a:defRPr>
            </a:lvl4pPr>
            <a:lvl5pPr marL="2011680" indent="-182880">
              <a:lnSpc>
                <a:spcPct val="90000"/>
              </a:lnSpc>
              <a:spcBef>
                <a:spcPts val="0"/>
              </a:spcBef>
              <a:buClr>
                <a:schemeClr val="bg2"/>
              </a:buClr>
              <a:buFont typeface="Arial" panose="020B0604020202020204" pitchFamily="34" charset="0"/>
              <a:buChar char="•"/>
              <a:defRPr sz="1800">
                <a:latin typeface="Consolas" panose="020B0609020204030204" pitchFamily="49" charset="0"/>
                <a:cs typeface="Consolas" panose="020B0609020204030204" pitchFamily="49" charset="0"/>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7" name="Title 6"/>
          <p:cNvSpPr>
            <a:spLocks noGrp="1"/>
          </p:cNvSpPr>
          <p:nvPr>
            <p:ph type="title"/>
          </p:nvPr>
        </p:nvSpPr>
        <p:spPr/>
        <p:txBody>
          <a:bodyPr/>
          <a:lstStyle/>
          <a:p>
            <a:r>
              <a:rPr lang="ja-JP" altLang="en-US" smtClean="0"/>
              <a:t>マスター タイトルの書式設定</a:t>
            </a:r>
            <a:endParaRPr lang="en-US"/>
          </a:p>
        </p:txBody>
      </p:sp>
    </p:spTree>
    <p:extLst>
      <p:ext uri="{BB962C8B-B14F-4D97-AF65-F5344CB8AC3E}">
        <p14:creationId xmlns:p14="http://schemas.microsoft.com/office/powerpoint/2010/main" val="3104265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53D265-744D-4F8C-A86B-A5B53F14B0D6}" type="datetime1">
              <a:rPr lang="en-US" smtClean="0"/>
              <a:pPr/>
              <a:t>10/21/2015</a:t>
            </a:fld>
            <a:endParaRPr/>
          </a:p>
        </p:txBody>
      </p:sp>
      <p:sp>
        <p:nvSpPr>
          <p:cNvPr id="4" name="Slide Number Placeholder 3"/>
          <p:cNvSpPr>
            <a:spLocks noGrp="1"/>
          </p:cNvSpPr>
          <p:nvPr>
            <p:ph type="sldNum" sz="quarter" idx="12"/>
          </p:nvPr>
        </p:nvSpPr>
        <p:spPr/>
        <p:txBody>
          <a:bodyPr/>
          <a:lstStyle/>
          <a:p>
            <a:fld id="{C51EAA63-D034-42AE-91FA-B13B9518C7BE}" type="slidenum">
              <a:rPr/>
              <a:pPr/>
              <a:t>‹#›</a:t>
            </a:fld>
            <a:endParaRPr/>
          </a:p>
        </p:txBody>
      </p:sp>
    </p:spTree>
    <p:extLst>
      <p:ext uri="{BB962C8B-B14F-4D97-AF65-F5344CB8AC3E}">
        <p14:creationId xmlns:p14="http://schemas.microsoft.com/office/powerpoint/2010/main" val="360822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タイトル付きの&#10;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661" y="1524000"/>
            <a:ext cx="7772400"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4" name="Text Placeholder 3"/>
          <p:cNvSpPr>
            <a:spLocks noGrp="1"/>
          </p:cNvSpPr>
          <p:nvPr>
            <p:ph type="body" sz="half" idx="2"/>
          </p:nvPr>
        </p:nvSpPr>
        <p:spPr>
          <a:xfrm>
            <a:off x="8778240" y="1524001"/>
            <a:ext cx="2971800"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D22C216A-5BF3-4B4A-AA09-367DB23952FA}" type="datetime1">
              <a:rPr lang="en-US" smtClean="0"/>
              <a:pPr/>
              <a:t>10/21/2015</a:t>
            </a:fld>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8" name="Title 7"/>
          <p:cNvSpPr>
            <a:spLocks noGrp="1"/>
          </p:cNvSpPr>
          <p:nvPr>
            <p:ph type="title"/>
          </p:nvPr>
        </p:nvSpPr>
        <p:spPr/>
        <p:txBody>
          <a:bodyPr/>
          <a:lstStyle/>
          <a:p>
            <a:r>
              <a:rPr lang="ja-JP" altLang="en-US" smtClean="0"/>
              <a:t>マスター タイトルの書式設定</a:t>
            </a:r>
            <a:endParaRPr dirty="0"/>
          </a:p>
        </p:txBody>
      </p:sp>
    </p:spTree>
    <p:extLst>
      <p:ext uri="{BB962C8B-B14F-4D97-AF65-F5344CB8AC3E}">
        <p14:creationId xmlns:p14="http://schemas.microsoft.com/office/powerpoint/2010/main" val="3457850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タイトル付きの図">
    <p:spTree>
      <p:nvGrpSpPr>
        <p:cNvPr id="1" name=""/>
        <p:cNvGrpSpPr/>
        <p:nvPr/>
      </p:nvGrpSpPr>
      <p:grpSpPr>
        <a:xfrm>
          <a:off x="0" y="0"/>
          <a:ext cx="0" cy="0"/>
          <a:chOff x="0" y="0"/>
          <a:chExt cx="0" cy="0"/>
        </a:xfrm>
      </p:grpSpPr>
      <p:sp>
        <p:nvSpPr>
          <p:cNvPr id="3" name="Picture Placeholder 2"/>
          <p:cNvSpPr>
            <a:spLocks noGrp="1"/>
          </p:cNvSpPr>
          <p:nvPr>
            <p:ph type="pic" idx="1"/>
          </p:nvPr>
        </p:nvSpPr>
        <p:spPr bwMode="gray">
          <a:xfrm>
            <a:off x="531813" y="1524000"/>
            <a:ext cx="6095999" cy="4416725"/>
          </a:xfrm>
          <a:solidFill>
            <a:schemeClr val="bg2"/>
          </a:solidFill>
        </p:spPr>
        <p:txBody>
          <a:bodyPr tIns="18288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a:p>
        </p:txBody>
      </p:sp>
      <p:sp>
        <p:nvSpPr>
          <p:cNvPr id="4" name="Text Placeholder 3"/>
          <p:cNvSpPr>
            <a:spLocks noGrp="1"/>
          </p:cNvSpPr>
          <p:nvPr>
            <p:ph type="body" sz="half" idx="2"/>
          </p:nvPr>
        </p:nvSpPr>
        <p:spPr>
          <a:xfrm>
            <a:off x="7008812" y="1524000"/>
            <a:ext cx="4648201"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4A3E2FA5-E451-48BD-84C5-AAF06D19CB12}" type="datetime1">
              <a:rPr lang="en-US" smtClean="0"/>
              <a:pPr/>
              <a:t>10/21/2015</a:t>
            </a:fld>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8" name="Title 7"/>
          <p:cNvSpPr>
            <a:spLocks noGrp="1"/>
          </p:cNvSpPr>
          <p:nvPr>
            <p:ph type="title"/>
          </p:nvPr>
        </p:nvSpPr>
        <p:spPr/>
        <p:txBody>
          <a:bodyPr/>
          <a:lstStyle/>
          <a:p>
            <a:r>
              <a:rPr lang="ja-JP" altLang="en-US" smtClean="0"/>
              <a:t>マスター タイトルの書式設定</a:t>
            </a:r>
            <a:endParaRPr dirty="0"/>
          </a:p>
        </p:txBody>
      </p:sp>
    </p:spTree>
    <p:extLst>
      <p:ext uri="{BB962C8B-B14F-4D97-AF65-F5344CB8AC3E}">
        <p14:creationId xmlns:p14="http://schemas.microsoft.com/office/powerpoint/2010/main" val="305827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cxnSp>
        <p:nvCxnSpPr>
          <p:cNvPr id="8" name="Straight Connector 7"/>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5413248" cy="3474720"/>
          </a:xfrm>
          <a:solidFill>
            <a:schemeClr val="bg2"/>
          </a:solidFill>
        </p:spPr>
        <p:txBody>
          <a:bodyPr tIns="18288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a:p>
        </p:txBody>
      </p:sp>
      <p:sp>
        <p:nvSpPr>
          <p:cNvPr id="4" name="Text Placeholder 3"/>
          <p:cNvSpPr>
            <a:spLocks noGrp="1"/>
          </p:cNvSpPr>
          <p:nvPr>
            <p:ph type="body" sz="half" idx="2"/>
          </p:nvPr>
        </p:nvSpPr>
        <p:spPr>
          <a:xfrm>
            <a:off x="531812"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34B64933-8490-48F1-856F-778E124FF883}" type="datetime1">
              <a:rPr lang="en-US" smtClean="0"/>
              <a:pPr/>
              <a:t>10/21/2015</a:t>
            </a:fld>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9" name="Picture Placeholder 2"/>
          <p:cNvSpPr>
            <a:spLocks noGrp="1"/>
          </p:cNvSpPr>
          <p:nvPr>
            <p:ph type="pic" idx="13"/>
          </p:nvPr>
        </p:nvSpPr>
        <p:spPr bwMode="gray">
          <a:xfrm>
            <a:off x="6246812" y="1524000"/>
            <a:ext cx="5413248" cy="3474720"/>
          </a:xfrm>
          <a:solidFill>
            <a:schemeClr val="bg2"/>
          </a:solidFill>
        </p:spPr>
        <p:txBody>
          <a:bodyPr tIns="18288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a:p>
        </p:txBody>
      </p:sp>
      <p:sp>
        <p:nvSpPr>
          <p:cNvPr id="10" name="Text Placeholder 3"/>
          <p:cNvSpPr>
            <a:spLocks noGrp="1"/>
          </p:cNvSpPr>
          <p:nvPr>
            <p:ph type="body" sz="half" idx="14"/>
          </p:nvPr>
        </p:nvSpPr>
        <p:spPr>
          <a:xfrm>
            <a:off x="6246811"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11" name="Title 10"/>
          <p:cNvSpPr>
            <a:spLocks noGrp="1"/>
          </p:cNvSpPr>
          <p:nvPr>
            <p:ph type="title"/>
          </p:nvPr>
        </p:nvSpPr>
        <p:spPr/>
        <p:txBody>
          <a:bodyPr/>
          <a:lstStyle/>
          <a:p>
            <a:r>
              <a:rPr lang="ja-JP" altLang="en-US" smtClean="0"/>
              <a:t>マスター タイトルの書式設定</a:t>
            </a:r>
            <a:endParaRPr dirty="0"/>
          </a:p>
        </p:txBody>
      </p:sp>
    </p:spTree>
    <p:extLst>
      <p:ext uri="{BB962C8B-B14F-4D97-AF65-F5344CB8AC3E}">
        <p14:creationId xmlns:p14="http://schemas.microsoft.com/office/powerpoint/2010/main" val="90898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cxnSp>
        <p:nvCxnSpPr>
          <p:cNvPr id="11" name="Straight Connector 10"/>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3474720" cy="3048000"/>
          </a:xfrm>
          <a:solidFill>
            <a:schemeClr val="bg2"/>
          </a:solidFill>
        </p:spPr>
        <p:txBody>
          <a:bodyPr tIns="18288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a:p>
        </p:txBody>
      </p:sp>
      <p:sp>
        <p:nvSpPr>
          <p:cNvPr id="4" name="Text Placeholder 3"/>
          <p:cNvSpPr>
            <a:spLocks noGrp="1"/>
          </p:cNvSpPr>
          <p:nvPr>
            <p:ph type="body" sz="half" idx="2"/>
          </p:nvPr>
        </p:nvSpPr>
        <p:spPr>
          <a:xfrm>
            <a:off x="53181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FE6F5346-BDDE-46E4-B222-C487F9E706DD}" type="datetime1">
              <a:rPr lang="en-US" smtClean="0"/>
              <a:pPr/>
              <a:t>10/21/2015</a:t>
            </a:fld>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9" name="Picture Placeholder 2"/>
          <p:cNvSpPr>
            <a:spLocks noGrp="1"/>
          </p:cNvSpPr>
          <p:nvPr>
            <p:ph type="pic" idx="13"/>
          </p:nvPr>
        </p:nvSpPr>
        <p:spPr bwMode="gray">
          <a:xfrm>
            <a:off x="4357052" y="1524000"/>
            <a:ext cx="3474720" cy="3048000"/>
          </a:xfrm>
          <a:solidFill>
            <a:schemeClr val="bg2"/>
          </a:solidFill>
        </p:spPr>
        <p:txBody>
          <a:bodyPr tIns="18288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a:p>
        </p:txBody>
      </p:sp>
      <p:sp>
        <p:nvSpPr>
          <p:cNvPr id="10" name="Text Placeholder 3"/>
          <p:cNvSpPr>
            <a:spLocks noGrp="1"/>
          </p:cNvSpPr>
          <p:nvPr>
            <p:ph type="body" sz="half" idx="14"/>
          </p:nvPr>
        </p:nvSpPr>
        <p:spPr>
          <a:xfrm>
            <a:off x="435705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13" name="Picture Placeholder 2"/>
          <p:cNvSpPr>
            <a:spLocks noGrp="1"/>
          </p:cNvSpPr>
          <p:nvPr>
            <p:ph type="pic" idx="15"/>
          </p:nvPr>
        </p:nvSpPr>
        <p:spPr bwMode="gray">
          <a:xfrm>
            <a:off x="8182292" y="1524000"/>
            <a:ext cx="3474720" cy="3048000"/>
          </a:xfrm>
          <a:solidFill>
            <a:schemeClr val="bg2"/>
          </a:solidFill>
        </p:spPr>
        <p:txBody>
          <a:bodyPr tIns="18288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a:p>
        </p:txBody>
      </p:sp>
      <p:sp>
        <p:nvSpPr>
          <p:cNvPr id="14" name="Text Placeholder 3"/>
          <p:cNvSpPr>
            <a:spLocks noGrp="1"/>
          </p:cNvSpPr>
          <p:nvPr>
            <p:ph type="body" sz="half" idx="16"/>
          </p:nvPr>
        </p:nvSpPr>
        <p:spPr>
          <a:xfrm>
            <a:off x="818229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8" name="Title 7"/>
          <p:cNvSpPr>
            <a:spLocks noGrp="1"/>
          </p:cNvSpPr>
          <p:nvPr>
            <p:ph type="title"/>
          </p:nvPr>
        </p:nvSpPr>
        <p:spPr/>
        <p:txBody>
          <a:bodyPr/>
          <a:lstStyle/>
          <a:p>
            <a:r>
              <a:rPr lang="ja-JP" altLang="en-US" smtClean="0"/>
              <a:t>マスター タイトルの書式設定</a:t>
            </a:r>
            <a:endParaRPr dirty="0"/>
          </a:p>
        </p:txBody>
      </p:sp>
    </p:spTree>
    <p:extLst>
      <p:ext uri="{BB962C8B-B14F-4D97-AF65-F5344CB8AC3E}">
        <p14:creationId xmlns:p14="http://schemas.microsoft.com/office/powerpoint/2010/main" val="279085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iOS Smartphone and Tablet: Horizontal">
    <p:spTree>
      <p:nvGrpSpPr>
        <p:cNvPr id="1" name=""/>
        <p:cNvGrpSpPr/>
        <p:nvPr/>
      </p:nvGrpSpPr>
      <p:grpSpPr>
        <a:xfrm>
          <a:off x="0" y="0"/>
          <a:ext cx="0" cy="0"/>
          <a:chOff x="0" y="0"/>
          <a:chExt cx="0" cy="0"/>
        </a:xfrm>
      </p:grpSpPr>
      <p:pic>
        <p:nvPicPr>
          <p:cNvPr id="2" name="Picture 1" descr="Photos, screen captures, graphics can be inserted in a white mobile phone and table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6717" y="1522826"/>
            <a:ext cx="6495366" cy="4567423"/>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70494" y="1827861"/>
            <a:ext cx="1840875" cy="3887139"/>
          </a:xfrm>
          <a:prstGeom prst="rect">
            <a:avLst/>
          </a:prstGeom>
        </p:spPr>
      </p:pic>
      <p:sp>
        <p:nvSpPr>
          <p:cNvPr id="3" name="Picture Placeholder 2"/>
          <p:cNvSpPr>
            <a:spLocks noGrp="1"/>
          </p:cNvSpPr>
          <p:nvPr>
            <p:ph type="pic" idx="1"/>
          </p:nvPr>
        </p:nvSpPr>
        <p:spPr bwMode="gray">
          <a:xfrm>
            <a:off x="1889122" y="2364583"/>
            <a:ext cx="161848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a:p>
        </p:txBody>
      </p:sp>
      <p:sp>
        <p:nvSpPr>
          <p:cNvPr id="5" name="Date Placeholder 4"/>
          <p:cNvSpPr>
            <a:spLocks noGrp="1"/>
          </p:cNvSpPr>
          <p:nvPr>
            <p:ph type="dt" sz="half" idx="10"/>
          </p:nvPr>
        </p:nvSpPr>
        <p:spPr/>
        <p:txBody>
          <a:bodyPr/>
          <a:lstStyle/>
          <a:p>
            <a:fld id="{6A15AD86-CD0E-461B-AA18-D070A5CB2CAA}" type="datetime1">
              <a:rPr lang="en-US" smtClean="0"/>
              <a:pPr/>
              <a:t>10/21/2015</a:t>
            </a:fld>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9" name="Picture Placeholder 2"/>
          <p:cNvSpPr>
            <a:spLocks noGrp="1"/>
          </p:cNvSpPr>
          <p:nvPr>
            <p:ph type="pic" idx="13"/>
          </p:nvPr>
        </p:nvSpPr>
        <p:spPr bwMode="gray">
          <a:xfrm>
            <a:off x="4532312" y="1850231"/>
            <a:ext cx="5246688" cy="396954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a:p>
        </p:txBody>
      </p:sp>
      <p:sp>
        <p:nvSpPr>
          <p:cNvPr id="4" name="Title 3"/>
          <p:cNvSpPr>
            <a:spLocks noGrp="1"/>
          </p:cNvSpPr>
          <p:nvPr>
            <p:ph type="title"/>
          </p:nvPr>
        </p:nvSpPr>
        <p:spPr/>
        <p:txBody>
          <a:bodyPr/>
          <a:lstStyle/>
          <a:p>
            <a:r>
              <a:rPr lang="ja-JP" altLang="en-US" smtClean="0"/>
              <a:t>マスター タイトルの書式設定</a:t>
            </a:r>
            <a:endParaRPr dirty="0"/>
          </a:p>
        </p:txBody>
      </p:sp>
    </p:spTree>
    <p:extLst>
      <p:ext uri="{BB962C8B-B14F-4D97-AF65-F5344CB8AC3E}">
        <p14:creationId xmlns:p14="http://schemas.microsoft.com/office/powerpoint/2010/main" val="74544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10" name="Rectangle 9" descr="Full slide 4-color photo can be inserted here"/>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531814" y="739775"/>
            <a:ext cx="9601200" cy="1470025"/>
          </a:xfrm>
        </p:spPr>
        <p:txBody>
          <a:bodyPr/>
          <a:lstStyle>
            <a:lvl1pPr>
              <a:lnSpc>
                <a:spcPct val="80000"/>
              </a:lnSpc>
              <a:defRPr sz="4800"/>
            </a:lvl1pPr>
          </a:lstStyle>
          <a:p>
            <a:r>
              <a:rPr lang="ja-JP" altLang="en-US" smtClean="0"/>
              <a:t>マスター タイトルの書式設定</a:t>
            </a:r>
            <a:endParaRPr dirty="0"/>
          </a:p>
        </p:txBody>
      </p:sp>
      <p:sp>
        <p:nvSpPr>
          <p:cNvPr id="3" name="Subtitle 2"/>
          <p:cNvSpPr>
            <a:spLocks noGrp="1"/>
          </p:cNvSpPr>
          <p:nvPr>
            <p:ph type="subTitle" idx="1"/>
          </p:nvPr>
        </p:nvSpPr>
        <p:spPr>
          <a:xfrm>
            <a:off x="531762" y="2286000"/>
            <a:ext cx="96012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dirty="0"/>
          </a:p>
        </p:txBody>
      </p:sp>
      <p:sp>
        <p:nvSpPr>
          <p:cNvPr id="4" name="Date Placeholder 3"/>
          <p:cNvSpPr>
            <a:spLocks noGrp="1"/>
          </p:cNvSpPr>
          <p:nvPr>
            <p:ph type="dt" sz="half" idx="10"/>
          </p:nvPr>
        </p:nvSpPr>
        <p:spPr/>
        <p:txBody>
          <a:bodyPr/>
          <a:lstStyle/>
          <a:p>
            <a:fld id="{7C7481E7-6827-45FD-8717-13B961EEBD99}" type="datetime1">
              <a:rPr lang="en-US" smtClean="0"/>
              <a:pPr/>
              <a:t>10/21/2015</a:t>
            </a:fld>
            <a:endParaRPr/>
          </a:p>
        </p:txBody>
      </p:sp>
      <p:sp>
        <p:nvSpPr>
          <p:cNvPr id="13" name="Text Placeholder 12"/>
          <p:cNvSpPr>
            <a:spLocks noGrp="1"/>
          </p:cNvSpPr>
          <p:nvPr>
            <p:ph type="body" sz="quarter" idx="13" hasCustomPrompt="1"/>
          </p:nvPr>
        </p:nvSpPr>
        <p:spPr>
          <a:xfrm>
            <a:off x="531814" y="3429451"/>
            <a:ext cx="96012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1" name="TextBox 10"/>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lang="en-US" sz="850" smtClean="0">
                <a:solidFill>
                  <a:schemeClr val="tx1"/>
                </a:solidFill>
              </a:rPr>
              <a:t>Copyright © 2015, Oracle and/or its affiliates. All rights reserved.  |</a:t>
            </a:r>
            <a:endParaRPr lang="en-US" sz="850">
              <a:solidFill>
                <a:schemeClr val="tx1"/>
              </a:solidFill>
            </a:endParaRPr>
          </a:p>
        </p:txBody>
      </p:sp>
      <p:pic>
        <p:nvPicPr>
          <p:cNvPr id="12" name="Picture 11" descr="JavaDay_O_BlueBadg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5578" y="6266688"/>
            <a:ext cx="1917192" cy="591312"/>
          </a:xfrm>
          <a:prstGeom prst="rect">
            <a:avLst/>
          </a:prstGeom>
        </p:spPr>
      </p:pic>
    </p:spTree>
    <p:extLst>
      <p:ext uri="{BB962C8B-B14F-4D97-AF65-F5344CB8AC3E}">
        <p14:creationId xmlns:p14="http://schemas.microsoft.com/office/powerpoint/2010/main" val="26878214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iOS Smartphone and Tablet: Vertical">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r="7518"/>
          <a:stretch/>
        </p:blipFill>
        <p:spPr>
          <a:xfrm rot="5400000">
            <a:off x="5748377" y="1113567"/>
            <a:ext cx="6007047" cy="4567423"/>
          </a:xfrm>
          <a:prstGeom prst="rect">
            <a:avLst/>
          </a:prstGeom>
        </p:spPr>
      </p:pic>
      <p:sp>
        <p:nvSpPr>
          <p:cNvPr id="2" name="Title 1"/>
          <p:cNvSpPr>
            <a:spLocks noGrp="1"/>
          </p:cNvSpPr>
          <p:nvPr>
            <p:ph type="title"/>
          </p:nvPr>
        </p:nvSpPr>
        <p:spPr>
          <a:xfrm>
            <a:off x="531812" y="406400"/>
            <a:ext cx="5852160" cy="889000"/>
          </a:xfrm>
        </p:spPr>
        <p:txBody>
          <a:bodyPr anchor="b"/>
          <a:lstStyle>
            <a:lvl1pPr algn="l">
              <a:defRPr sz="3600" b="0"/>
            </a:lvl1pPr>
          </a:lstStyle>
          <a:p>
            <a:r>
              <a:rPr lang="ja-JP" altLang="en-US" smtClean="0"/>
              <a:t>マスター タイトルの書式設定</a:t>
            </a:r>
            <a:endParaRPr dirty="0"/>
          </a:p>
        </p:txBody>
      </p:sp>
      <p:sp>
        <p:nvSpPr>
          <p:cNvPr id="5" name="Date Placeholder 4"/>
          <p:cNvSpPr>
            <a:spLocks noGrp="1"/>
          </p:cNvSpPr>
          <p:nvPr>
            <p:ph type="dt" sz="half" idx="10"/>
          </p:nvPr>
        </p:nvSpPr>
        <p:spPr/>
        <p:txBody>
          <a:bodyPr/>
          <a:lstStyle/>
          <a:p>
            <a:fld id="{6A15AD86-CD0E-461B-AA18-D070A5CB2CAA}" type="datetime1">
              <a:rPr lang="en-US" smtClean="0"/>
              <a:pPr/>
              <a:t>10/21/2015</a:t>
            </a:fld>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9" name="Picture Placeholder 2"/>
          <p:cNvSpPr>
            <a:spLocks noGrp="1"/>
          </p:cNvSpPr>
          <p:nvPr>
            <p:ph type="pic" idx="13"/>
          </p:nvPr>
        </p:nvSpPr>
        <p:spPr bwMode="gray">
          <a:xfrm>
            <a:off x="6747673" y="1013144"/>
            <a:ext cx="3962137" cy="5252348"/>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a:p>
        </p:txBody>
      </p:sp>
      <p:pic>
        <p:nvPicPr>
          <p:cNvPr id="13" name="Picture 12" descr="Photos, screen captures, graphics can be inserted in a white mobile phone and table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60812" y="1905000"/>
            <a:ext cx="1840875" cy="3887139"/>
          </a:xfrm>
          <a:prstGeom prst="rect">
            <a:avLst/>
          </a:prstGeom>
        </p:spPr>
      </p:pic>
      <p:sp>
        <p:nvSpPr>
          <p:cNvPr id="14" name="Picture Placeholder 2"/>
          <p:cNvSpPr>
            <a:spLocks noGrp="1"/>
          </p:cNvSpPr>
          <p:nvPr>
            <p:ph type="pic" idx="1"/>
          </p:nvPr>
        </p:nvSpPr>
        <p:spPr bwMode="gray">
          <a:xfrm>
            <a:off x="4079443" y="2448864"/>
            <a:ext cx="1618488" cy="2834640"/>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a:p>
        </p:txBody>
      </p:sp>
    </p:spTree>
    <p:extLst>
      <p:ext uri="{BB962C8B-B14F-4D97-AF65-F5344CB8AC3E}">
        <p14:creationId xmlns:p14="http://schemas.microsoft.com/office/powerpoint/2010/main" val="272063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ndroid Smartphone and Tablet: Horizontal">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A15AD86-CD0E-461B-AA18-D070A5CB2CAA}" type="datetime1">
              <a:rPr lang="en-US" smtClean="0"/>
              <a:pPr/>
              <a:t>10/21/2015</a:t>
            </a:fld>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4" name="Title 3"/>
          <p:cNvSpPr>
            <a:spLocks noGrp="1"/>
          </p:cNvSpPr>
          <p:nvPr>
            <p:ph type="title"/>
          </p:nvPr>
        </p:nvSpPr>
        <p:spPr/>
        <p:txBody>
          <a:bodyPr/>
          <a:lstStyle/>
          <a:p>
            <a:r>
              <a:rPr lang="ja-JP" altLang="en-US" smtClean="0"/>
              <a:t>マスター タイトルの書式設定</a:t>
            </a:r>
            <a:endParaRPr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86728" y="2011145"/>
            <a:ext cx="1819656" cy="3522853"/>
          </a:xfrm>
          <a:prstGeom prst="rect">
            <a:avLst/>
          </a:prstGeom>
        </p:spPr>
      </p:pic>
      <p:pic>
        <p:nvPicPr>
          <p:cNvPr id="11" name="Picture 10" descr="Photos, screen captures, graphics can be inserted in a white mobile phone and table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41990" y="1585322"/>
            <a:ext cx="5829300" cy="4107283"/>
          </a:xfrm>
          <a:prstGeom prst="rect">
            <a:avLst/>
          </a:prstGeom>
        </p:spPr>
      </p:pic>
      <p:sp>
        <p:nvSpPr>
          <p:cNvPr id="12" name="Picture Placeholder 2"/>
          <p:cNvSpPr>
            <a:spLocks noGrp="1"/>
          </p:cNvSpPr>
          <p:nvPr>
            <p:ph type="pic" idx="1"/>
          </p:nvPr>
        </p:nvSpPr>
        <p:spPr bwMode="gray">
          <a:xfrm>
            <a:off x="1910171" y="2364583"/>
            <a:ext cx="157276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a:p>
        </p:txBody>
      </p:sp>
      <p:sp>
        <p:nvSpPr>
          <p:cNvPr id="13" name="Picture Placeholder 2"/>
          <p:cNvSpPr>
            <a:spLocks noGrp="1"/>
          </p:cNvSpPr>
          <p:nvPr>
            <p:ph type="pic" idx="13"/>
          </p:nvPr>
        </p:nvSpPr>
        <p:spPr bwMode="gray">
          <a:xfrm>
            <a:off x="4532312" y="1975104"/>
            <a:ext cx="5248656" cy="3328416"/>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a:p>
        </p:txBody>
      </p:sp>
    </p:spTree>
    <p:extLst>
      <p:ext uri="{BB962C8B-B14F-4D97-AF65-F5344CB8AC3E}">
        <p14:creationId xmlns:p14="http://schemas.microsoft.com/office/powerpoint/2010/main" val="152049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ndroid Smartphone and Tablet: Vertical">
    <p:spTree>
      <p:nvGrpSpPr>
        <p:cNvPr id="1" name=""/>
        <p:cNvGrpSpPr/>
        <p:nvPr/>
      </p:nvGrpSpPr>
      <p:grpSpPr>
        <a:xfrm>
          <a:off x="0" y="0"/>
          <a:ext cx="0" cy="0"/>
          <a:chOff x="0" y="0"/>
          <a:chExt cx="0" cy="0"/>
        </a:xfrm>
      </p:grpSpPr>
      <p:sp>
        <p:nvSpPr>
          <p:cNvPr id="2" name="Title 1"/>
          <p:cNvSpPr>
            <a:spLocks noGrp="1"/>
          </p:cNvSpPr>
          <p:nvPr>
            <p:ph type="title"/>
          </p:nvPr>
        </p:nvSpPr>
        <p:spPr>
          <a:xfrm>
            <a:off x="531812" y="406400"/>
            <a:ext cx="5852160" cy="889000"/>
          </a:xfrm>
        </p:spPr>
        <p:txBody>
          <a:bodyPr anchor="b"/>
          <a:lstStyle>
            <a:lvl1pPr algn="l">
              <a:defRPr sz="3600" b="0"/>
            </a:lvl1pPr>
          </a:lstStyle>
          <a:p>
            <a:r>
              <a:rPr lang="ja-JP" altLang="en-US" smtClean="0"/>
              <a:t>マスター タイトルの書式設定</a:t>
            </a:r>
            <a:endParaRPr dirty="0"/>
          </a:p>
        </p:txBody>
      </p:sp>
      <p:sp>
        <p:nvSpPr>
          <p:cNvPr id="5" name="Date Placeholder 4"/>
          <p:cNvSpPr>
            <a:spLocks noGrp="1"/>
          </p:cNvSpPr>
          <p:nvPr>
            <p:ph type="dt" sz="half" idx="10"/>
          </p:nvPr>
        </p:nvSpPr>
        <p:spPr/>
        <p:txBody>
          <a:bodyPr/>
          <a:lstStyle/>
          <a:p>
            <a:fld id="{6A15AD86-CD0E-461B-AA18-D070A5CB2CAA}" type="datetime1">
              <a:rPr lang="en-US" smtClean="0"/>
              <a:pPr/>
              <a:t>10/21/2015</a:t>
            </a:fld>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2901"/>
          <a:stretch/>
        </p:blipFill>
        <p:spPr>
          <a:xfrm rot="5400000">
            <a:off x="5891726" y="1502667"/>
            <a:ext cx="5674025" cy="4117325"/>
          </a:xfrm>
          <a:prstGeom prst="rect">
            <a:avLst/>
          </a:prstGeom>
        </p:spPr>
      </p:pic>
      <p:sp>
        <p:nvSpPr>
          <p:cNvPr id="12" name="Picture Placeholder 2"/>
          <p:cNvSpPr>
            <a:spLocks noGrp="1"/>
          </p:cNvSpPr>
          <p:nvPr>
            <p:ph type="pic" idx="13"/>
          </p:nvPr>
        </p:nvSpPr>
        <p:spPr bwMode="gray">
          <a:xfrm>
            <a:off x="7061703" y="1013144"/>
            <a:ext cx="3313567" cy="5252348"/>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a:p>
        </p:txBody>
      </p:sp>
      <p:pic>
        <p:nvPicPr>
          <p:cNvPr id="15" name="Picture 14" descr="Photos, screen captures, graphics can be inserted in a white mobile phone and table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9956" y="2096382"/>
            <a:ext cx="1819656" cy="3522853"/>
          </a:xfrm>
          <a:prstGeom prst="rect">
            <a:avLst/>
          </a:prstGeom>
        </p:spPr>
      </p:pic>
      <p:sp>
        <p:nvSpPr>
          <p:cNvPr id="16" name="Picture Placeholder 2"/>
          <p:cNvSpPr>
            <a:spLocks noGrp="1"/>
          </p:cNvSpPr>
          <p:nvPr>
            <p:ph type="pic" idx="1"/>
          </p:nvPr>
        </p:nvSpPr>
        <p:spPr bwMode="gray">
          <a:xfrm>
            <a:off x="4093399" y="2449820"/>
            <a:ext cx="157276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a:p>
        </p:txBody>
      </p:sp>
    </p:spTree>
    <p:extLst>
      <p:ext uri="{BB962C8B-B14F-4D97-AF65-F5344CB8AC3E}">
        <p14:creationId xmlns:p14="http://schemas.microsoft.com/office/powerpoint/2010/main" val="2677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Metric with Picture">
    <p:bg bwMode="ltGray">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8" name="Rectangle 7" descr="A large metric, brief statement, and 4-color photo can be included here"/>
          <p:cNvSpPr/>
          <p:nvPr userDrawn="1"/>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23" name="Group 22"/>
          <p:cNvGrpSpPr/>
          <p:nvPr userDrawn="1"/>
        </p:nvGrpSpPr>
        <p:grpSpPr>
          <a:xfrm>
            <a:off x="0" y="0"/>
            <a:ext cx="12189398" cy="6858000"/>
            <a:chOff x="0" y="0"/>
            <a:chExt cx="12189398" cy="6858000"/>
          </a:xfrm>
        </p:grpSpPr>
        <p:sp>
          <p:nvSpPr>
            <p:cNvPr id="24" name="Rectangle 23"/>
            <p:cNvSpPr/>
            <p:nvPr/>
          </p:nvSpPr>
          <p:spPr bwMode="gray">
            <a:xfrm>
              <a:off x="0" y="0"/>
              <a:ext cx="193962"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5" name="Rectangle 24"/>
            <p:cNvSpPr/>
            <p:nvPr/>
          </p:nvSpPr>
          <p:spPr bwMode="gray">
            <a:xfrm>
              <a:off x="11995438" y="0"/>
              <a:ext cx="1939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6" name="Rectangle 25"/>
            <p:cNvSpPr/>
            <p:nvPr/>
          </p:nvSpPr>
          <p:spPr bwMode="gray">
            <a:xfrm>
              <a:off x="0" y="6400800"/>
              <a:ext cx="12189396"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7" name="Rectangle 26"/>
            <p:cNvSpPr/>
            <p:nvPr/>
          </p:nvSpPr>
          <p:spPr bwMode="gray">
            <a:xfrm>
              <a:off x="0" y="0"/>
              <a:ext cx="12189398" cy="1920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grpSp>
      <p:sp>
        <p:nvSpPr>
          <p:cNvPr id="22" name="Text Placeholder 12"/>
          <p:cNvSpPr>
            <a:spLocks noGrp="1"/>
          </p:cNvSpPr>
          <p:nvPr>
            <p:ph type="body" sz="quarter" idx="13" hasCustomPrompt="1"/>
          </p:nvPr>
        </p:nvSpPr>
        <p:spPr>
          <a:xfrm>
            <a:off x="760412" y="2666999"/>
            <a:ext cx="4572000" cy="1960881"/>
          </a:xfrm>
        </p:spPr>
        <p:txBody>
          <a:bodyPr>
            <a:noAutofit/>
          </a:bodyPr>
          <a:lstStyle>
            <a:lvl1pPr marL="1588" indent="0">
              <a:spcBef>
                <a:spcPts val="0"/>
              </a:spcBef>
              <a:buFontTx/>
              <a:buNone/>
              <a:defRPr sz="28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text</a:t>
            </a:r>
          </a:p>
        </p:txBody>
      </p:sp>
      <p:sp>
        <p:nvSpPr>
          <p:cNvPr id="3" name="Title 2"/>
          <p:cNvSpPr>
            <a:spLocks noGrp="1"/>
          </p:cNvSpPr>
          <p:nvPr>
            <p:ph type="title" hasCustomPrompt="1"/>
          </p:nvPr>
        </p:nvSpPr>
        <p:spPr>
          <a:xfrm>
            <a:off x="760412" y="609600"/>
            <a:ext cx="4572000" cy="2044700"/>
          </a:xfrm>
        </p:spPr>
        <p:txBody>
          <a:bodyPr/>
          <a:lstStyle>
            <a:lvl1pPr>
              <a:defRPr sz="13800" b="1"/>
            </a:lvl1pPr>
          </a:lstStyle>
          <a:p>
            <a:r>
              <a:rPr lang="en-US" smtClean="0"/>
              <a:t>XX</a:t>
            </a:r>
            <a:endParaRPr lang="en-US" dirty="0"/>
          </a:p>
        </p:txBody>
      </p:sp>
      <p:sp>
        <p:nvSpPr>
          <p:cNvPr id="2" name="Date Placeholder 1"/>
          <p:cNvSpPr>
            <a:spLocks noGrp="1"/>
          </p:cNvSpPr>
          <p:nvPr>
            <p:ph type="dt" sz="half" idx="14"/>
          </p:nvPr>
        </p:nvSpPr>
        <p:spPr/>
        <p:txBody>
          <a:bodyPr/>
          <a:lstStyle>
            <a:lvl1pPr>
              <a:defRPr>
                <a:solidFill>
                  <a:schemeClr val="bg1"/>
                </a:solidFill>
              </a:defRPr>
            </a:lvl1pPr>
          </a:lstStyle>
          <a:p>
            <a:fld id="{1EE11BFD-AD4C-4A98-9D38-1958507EA4E5}" type="datetime1">
              <a:rPr lang="en-US" smtClean="0"/>
              <a:pPr/>
              <a:t>10/21/2015</a:t>
            </a:fld>
            <a:endParaRPr lang="en-US"/>
          </a:p>
        </p:txBody>
      </p:sp>
      <p:sp>
        <p:nvSpPr>
          <p:cNvPr id="9" name="Slide Number Placeholder 8"/>
          <p:cNvSpPr>
            <a:spLocks noGrp="1"/>
          </p:cNvSpPr>
          <p:nvPr>
            <p:ph type="sldNum" sz="quarter" idx="16"/>
          </p:nvPr>
        </p:nvSpPr>
        <p:spPr/>
        <p:txBody>
          <a:bodyPr/>
          <a:lstStyle>
            <a:lvl1pPr>
              <a:defRPr>
                <a:solidFill>
                  <a:schemeClr val="bg1"/>
                </a:solidFill>
              </a:defRPr>
            </a:lvl1pPr>
          </a:lstStyle>
          <a:p>
            <a:fld id="{C51EAA63-D034-42AE-91FA-B13B9518C7BE}" type="slidenum">
              <a:rPr lang="en-US" smtClean="0"/>
              <a:pPr/>
              <a:t>‹#›</a:t>
            </a:fld>
            <a:endParaRPr lang="en-US"/>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a:solidFill>
                  <a:schemeClr val="bg1"/>
                </a:solidFill>
              </a:rPr>
              <a:t>Copyright © </a:t>
            </a:r>
            <a:r>
              <a:rPr sz="850" smtClean="0">
                <a:solidFill>
                  <a:schemeClr val="bg1"/>
                </a:solidFill>
              </a:rPr>
              <a:t>201</a:t>
            </a:r>
            <a:r>
              <a:rPr lang="en-US" sz="850" smtClean="0">
                <a:solidFill>
                  <a:schemeClr val="bg1"/>
                </a:solidFill>
              </a:rPr>
              <a:t>5,</a:t>
            </a:r>
            <a:r>
              <a:rPr sz="850" smtClean="0">
                <a:solidFill>
                  <a:schemeClr val="bg1"/>
                </a:solidFill>
              </a:rPr>
              <a:t> </a:t>
            </a:r>
            <a:r>
              <a:rPr sz="850">
                <a:solidFill>
                  <a:schemeClr val="bg1"/>
                </a:solidFill>
              </a:rPr>
              <a:t>Oracle and/or its affiliates. All rights reserved.  </a:t>
            </a:r>
            <a:r>
              <a:rPr sz="850" smtClean="0">
                <a:solidFill>
                  <a:schemeClr val="bg1"/>
                </a:solidFill>
              </a:rPr>
              <a:t>|</a:t>
            </a:r>
            <a:endParaRPr sz="850">
              <a:solidFill>
                <a:schemeClr val="bg1"/>
              </a:solidFill>
            </a:endParaRPr>
          </a:p>
        </p:txBody>
      </p:sp>
      <p:pic>
        <p:nvPicPr>
          <p:cNvPr id="15" name="Picture 14" descr="JavaDay_O_BlueBadg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5578" y="6266688"/>
            <a:ext cx="1917192" cy="591312"/>
          </a:xfrm>
          <a:prstGeom prst="rect">
            <a:avLst/>
          </a:prstGeom>
        </p:spPr>
      </p:pic>
    </p:spTree>
    <p:extLst>
      <p:ext uri="{BB962C8B-B14F-4D97-AF65-F5344CB8AC3E}">
        <p14:creationId xmlns:p14="http://schemas.microsoft.com/office/powerpoint/2010/main" val="13818175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Safe Harbor Fro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A56FF2-64EC-4614-951E-8B8E4681BF2B}" type="datetime1">
              <a:rPr lang="en-US" smtClean="0"/>
              <a:pPr/>
              <a:t>10/21/2015</a:t>
            </a:fld>
            <a:endParaRPr/>
          </a:p>
        </p:txBody>
      </p:sp>
      <p:sp>
        <p:nvSpPr>
          <p:cNvPr id="4" name="Slide Number Placeholder 3"/>
          <p:cNvSpPr>
            <a:spLocks noGrp="1"/>
          </p:cNvSpPr>
          <p:nvPr>
            <p:ph type="sldNum" sz="quarter" idx="12"/>
          </p:nvPr>
        </p:nvSpPr>
        <p:spPr/>
        <p:txBody>
          <a:bodyPr/>
          <a:lstStyle/>
          <a:p>
            <a:fld id="{C51EAA63-D034-42AE-91FA-B13B9518C7BE}" type="slidenum">
              <a:rPr/>
              <a:pPr/>
              <a:t>‹#›</a:t>
            </a:fld>
            <a:endParaRPr/>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a:lnSpc>
                <a:spcPct val="90000"/>
              </a:lnSpc>
            </a:pPr>
            <a:r>
              <a:rPr sz="3200">
                <a:latin typeface="+mj-lt"/>
              </a:rPr>
              <a:t>Safe Harbor</a:t>
            </a:r>
            <a:r>
              <a:rPr sz="3200" baseline="0">
                <a:latin typeface="+mj-lt"/>
              </a:rPr>
              <a:t> Statement</a:t>
            </a:r>
            <a:endParaRPr sz="3200">
              <a:latin typeface="+mj-lt"/>
            </a:endParaRP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a:lnSpc>
                <a:spcPct val="90000"/>
              </a:lnSpc>
            </a:pPr>
            <a:r>
              <a:rPr sz="2400">
                <a:latin typeface="+mn-lt"/>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259788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Safe Harbor B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051CE8-BCD3-4683-83D4-D0AC55C5EB15}" type="datetime1">
              <a:rPr lang="en-US" smtClean="0"/>
              <a:pPr/>
              <a:t>10/21/2015</a:t>
            </a:fld>
            <a:endParaRPr/>
          </a:p>
        </p:txBody>
      </p:sp>
      <p:sp>
        <p:nvSpPr>
          <p:cNvPr id="4" name="Slide Number Placeholder 3"/>
          <p:cNvSpPr>
            <a:spLocks noGrp="1"/>
          </p:cNvSpPr>
          <p:nvPr>
            <p:ph type="sldNum" sz="quarter" idx="12"/>
          </p:nvPr>
        </p:nvSpPr>
        <p:spPr/>
        <p:txBody>
          <a:bodyPr/>
          <a:lstStyle/>
          <a:p>
            <a:fld id="{C51EAA63-D034-42AE-91FA-B13B9518C7BE}" type="slidenum">
              <a:rPr/>
              <a:pPr/>
              <a:t>‹#›</a:t>
            </a:fld>
            <a:endParaRPr/>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a:lnSpc>
                <a:spcPct val="90000"/>
              </a:lnSpc>
            </a:pPr>
            <a:r>
              <a:rPr sz="3200">
                <a:latin typeface="+mj-lt"/>
              </a:rPr>
              <a:t>Safe Harbor</a:t>
            </a:r>
            <a:r>
              <a:rPr sz="3200" baseline="0">
                <a:latin typeface="+mj-lt"/>
              </a:rPr>
              <a:t> Statement</a:t>
            </a:r>
            <a:endParaRPr sz="3200">
              <a:latin typeface="+mj-lt"/>
            </a:endParaRP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a:lnSpc>
                <a:spcPct val="90000"/>
              </a:lnSpc>
            </a:pPr>
            <a:r>
              <a:rPr sz="2400">
                <a:latin typeface="+mn-lt"/>
              </a:rPr>
              <a:t>The preceding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235887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Positioning Statem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A9802F-4D43-4C32-8177-0644B387545A}" type="datetime1">
              <a:rPr lang="en-US" smtClean="0"/>
              <a:pPr/>
              <a:t>10/21/2015</a:t>
            </a:fld>
            <a:endParaRPr/>
          </a:p>
        </p:txBody>
      </p:sp>
      <p:grpSp>
        <p:nvGrpSpPr>
          <p:cNvPr id="5" name="Group 4" descr="&quot;Hardware and Software Engineered to work together&quot; tagline in red and black"/>
          <p:cNvGrpSpPr/>
          <p:nvPr userDrawn="1"/>
        </p:nvGrpSpPr>
        <p:grpSpPr>
          <a:xfrm>
            <a:off x="3263901" y="2743200"/>
            <a:ext cx="5668962" cy="1081088"/>
            <a:chOff x="3263901" y="2743200"/>
            <a:chExt cx="5668962" cy="1081088"/>
          </a:xfrm>
        </p:grpSpPr>
        <p:grpSp>
          <p:nvGrpSpPr>
            <p:cNvPr id="146" name="Group 145"/>
            <p:cNvGrpSpPr/>
            <p:nvPr userDrawn="1"/>
          </p:nvGrpSpPr>
          <p:grpSpPr>
            <a:xfrm>
              <a:off x="3263901" y="2743200"/>
              <a:ext cx="5668962" cy="452438"/>
              <a:chOff x="3263901" y="2743200"/>
              <a:chExt cx="5668962" cy="452438"/>
            </a:xfrm>
            <a:solidFill>
              <a:srgbClr val="F80000"/>
            </a:solidFill>
          </p:grpSpPr>
          <p:sp>
            <p:nvSpPr>
              <p:cNvPr id="103" name="Freeform 6"/>
              <p:cNvSpPr>
                <a:spLocks noEditPoints="1"/>
              </p:cNvSpPr>
              <p:nvPr/>
            </p:nvSpPr>
            <p:spPr bwMode="gray">
              <a:xfrm>
                <a:off x="4835526" y="2878137"/>
                <a:ext cx="238125" cy="317500"/>
              </a:xfrm>
              <a:custGeom>
                <a:avLst/>
                <a:gdLst>
                  <a:gd name="T0" fmla="*/ 29 w 29"/>
                  <a:gd name="T1" fmla="*/ 30 h 38"/>
                  <a:gd name="T2" fmla="*/ 29 w 29"/>
                  <a:gd name="T3" fmla="*/ 37 h 38"/>
                  <a:gd name="T4" fmla="*/ 20 w 29"/>
                  <a:gd name="T5" fmla="*/ 37 h 38"/>
                  <a:gd name="T6" fmla="*/ 19 w 29"/>
                  <a:gd name="T7" fmla="*/ 32 h 38"/>
                  <a:gd name="T8" fmla="*/ 19 w 29"/>
                  <a:gd name="T9" fmla="*/ 32 h 38"/>
                  <a:gd name="T10" fmla="*/ 10 w 29"/>
                  <a:gd name="T11" fmla="*/ 38 h 38"/>
                  <a:gd name="T12" fmla="*/ 0 w 29"/>
                  <a:gd name="T13" fmla="*/ 26 h 38"/>
                  <a:gd name="T14" fmla="*/ 19 w 29"/>
                  <a:gd name="T15" fmla="*/ 13 h 38"/>
                  <a:gd name="T16" fmla="*/ 19 w 29"/>
                  <a:gd name="T17" fmla="*/ 11 h 38"/>
                  <a:gd name="T18" fmla="*/ 15 w 29"/>
                  <a:gd name="T19" fmla="*/ 5 h 38"/>
                  <a:gd name="T20" fmla="*/ 11 w 29"/>
                  <a:gd name="T21" fmla="*/ 11 h 38"/>
                  <a:gd name="T22" fmla="*/ 1 w 29"/>
                  <a:gd name="T23" fmla="*/ 11 h 38"/>
                  <a:gd name="T24" fmla="*/ 5 w 29"/>
                  <a:gd name="T25" fmla="*/ 2 h 38"/>
                  <a:gd name="T26" fmla="*/ 14 w 29"/>
                  <a:gd name="T27" fmla="*/ 0 h 38"/>
                  <a:gd name="T28" fmla="*/ 29 w 29"/>
                  <a:gd name="T29" fmla="*/ 12 h 38"/>
                  <a:gd name="T30" fmla="*/ 29 w 29"/>
                  <a:gd name="T31" fmla="*/ 30 h 38"/>
                  <a:gd name="T32" fmla="*/ 10 w 29"/>
                  <a:gd name="T33" fmla="*/ 26 h 38"/>
                  <a:gd name="T34" fmla="*/ 14 w 29"/>
                  <a:gd name="T35" fmla="*/ 31 h 38"/>
                  <a:gd name="T36" fmla="*/ 19 w 29"/>
                  <a:gd name="T37" fmla="*/ 19 h 38"/>
                  <a:gd name="T38" fmla="*/ 10 w 29"/>
                  <a:gd name="T39"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38">
                    <a:moveTo>
                      <a:pt x="29" y="30"/>
                    </a:moveTo>
                    <a:cubicBezTo>
                      <a:pt x="29" y="32"/>
                      <a:pt x="29" y="35"/>
                      <a:pt x="29" y="37"/>
                    </a:cubicBezTo>
                    <a:cubicBezTo>
                      <a:pt x="20" y="37"/>
                      <a:pt x="20" y="37"/>
                      <a:pt x="20" y="37"/>
                    </a:cubicBezTo>
                    <a:cubicBezTo>
                      <a:pt x="19" y="32"/>
                      <a:pt x="19" y="32"/>
                      <a:pt x="19" y="32"/>
                    </a:cubicBezTo>
                    <a:cubicBezTo>
                      <a:pt x="19" y="32"/>
                      <a:pt x="19" y="32"/>
                      <a:pt x="19" y="32"/>
                    </a:cubicBezTo>
                    <a:cubicBezTo>
                      <a:pt x="17" y="36"/>
                      <a:pt x="14" y="38"/>
                      <a:pt x="10" y="38"/>
                    </a:cubicBezTo>
                    <a:cubicBezTo>
                      <a:pt x="2" y="38"/>
                      <a:pt x="0" y="32"/>
                      <a:pt x="0" y="26"/>
                    </a:cubicBezTo>
                    <a:cubicBezTo>
                      <a:pt x="0" y="14"/>
                      <a:pt x="9" y="13"/>
                      <a:pt x="19" y="13"/>
                    </a:cubicBezTo>
                    <a:cubicBezTo>
                      <a:pt x="19" y="11"/>
                      <a:pt x="19" y="11"/>
                      <a:pt x="19" y="11"/>
                    </a:cubicBezTo>
                    <a:cubicBezTo>
                      <a:pt x="19" y="8"/>
                      <a:pt x="18" y="5"/>
                      <a:pt x="15" y="5"/>
                    </a:cubicBezTo>
                    <a:cubicBezTo>
                      <a:pt x="11" y="5"/>
                      <a:pt x="11" y="8"/>
                      <a:pt x="11" y="11"/>
                    </a:cubicBezTo>
                    <a:cubicBezTo>
                      <a:pt x="1" y="11"/>
                      <a:pt x="1" y="11"/>
                      <a:pt x="1" y="11"/>
                    </a:cubicBezTo>
                    <a:cubicBezTo>
                      <a:pt x="1" y="6"/>
                      <a:pt x="2" y="4"/>
                      <a:pt x="5" y="2"/>
                    </a:cubicBezTo>
                    <a:cubicBezTo>
                      <a:pt x="7" y="0"/>
                      <a:pt x="10" y="0"/>
                      <a:pt x="14" y="0"/>
                    </a:cubicBezTo>
                    <a:cubicBezTo>
                      <a:pt x="27" y="0"/>
                      <a:pt x="29" y="5"/>
                      <a:pt x="29" y="12"/>
                    </a:cubicBezTo>
                    <a:lnTo>
                      <a:pt x="29" y="30"/>
                    </a:lnTo>
                    <a:close/>
                    <a:moveTo>
                      <a:pt x="10" y="26"/>
                    </a:moveTo>
                    <a:cubicBezTo>
                      <a:pt x="10" y="28"/>
                      <a:pt x="10" y="31"/>
                      <a:pt x="14" y="31"/>
                    </a:cubicBezTo>
                    <a:cubicBezTo>
                      <a:pt x="20" y="31"/>
                      <a:pt x="19" y="23"/>
                      <a:pt x="19" y="19"/>
                    </a:cubicBezTo>
                    <a:cubicBezTo>
                      <a:pt x="14" y="19"/>
                      <a:pt x="10" y="19"/>
                      <a:pt x="10" y="26"/>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4" name="Freeform 7"/>
              <p:cNvSpPr>
                <a:spLocks/>
              </p:cNvSpPr>
              <p:nvPr/>
            </p:nvSpPr>
            <p:spPr bwMode="gray">
              <a:xfrm>
                <a:off x="3263901" y="2752725"/>
                <a:ext cx="288925" cy="434975"/>
              </a:xfrm>
              <a:custGeom>
                <a:avLst/>
                <a:gdLst>
                  <a:gd name="T0" fmla="*/ 125 w 182"/>
                  <a:gd name="T1" fmla="*/ 110 h 274"/>
                  <a:gd name="T2" fmla="*/ 125 w 182"/>
                  <a:gd name="T3" fmla="*/ 0 h 274"/>
                  <a:gd name="T4" fmla="*/ 182 w 182"/>
                  <a:gd name="T5" fmla="*/ 0 h 274"/>
                  <a:gd name="T6" fmla="*/ 182 w 182"/>
                  <a:gd name="T7" fmla="*/ 274 h 274"/>
                  <a:gd name="T8" fmla="*/ 125 w 182"/>
                  <a:gd name="T9" fmla="*/ 274 h 274"/>
                  <a:gd name="T10" fmla="*/ 125 w 182"/>
                  <a:gd name="T11" fmla="*/ 153 h 274"/>
                  <a:gd name="T12" fmla="*/ 57 w 182"/>
                  <a:gd name="T13" fmla="*/ 153 h 274"/>
                  <a:gd name="T14" fmla="*/ 57 w 182"/>
                  <a:gd name="T15" fmla="*/ 274 h 274"/>
                  <a:gd name="T16" fmla="*/ 0 w 182"/>
                  <a:gd name="T17" fmla="*/ 274 h 274"/>
                  <a:gd name="T18" fmla="*/ 0 w 182"/>
                  <a:gd name="T19" fmla="*/ 0 h 274"/>
                  <a:gd name="T20" fmla="*/ 57 w 182"/>
                  <a:gd name="T21" fmla="*/ 0 h 274"/>
                  <a:gd name="T22" fmla="*/ 57 w 182"/>
                  <a:gd name="T23" fmla="*/ 110 h 274"/>
                  <a:gd name="T24" fmla="*/ 125 w 182"/>
                  <a:gd name="T25" fmla="*/ 11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274">
                    <a:moveTo>
                      <a:pt x="125" y="110"/>
                    </a:moveTo>
                    <a:lnTo>
                      <a:pt x="125" y="0"/>
                    </a:lnTo>
                    <a:lnTo>
                      <a:pt x="182" y="0"/>
                    </a:lnTo>
                    <a:lnTo>
                      <a:pt x="182" y="274"/>
                    </a:lnTo>
                    <a:lnTo>
                      <a:pt x="125" y="274"/>
                    </a:lnTo>
                    <a:lnTo>
                      <a:pt x="125" y="153"/>
                    </a:lnTo>
                    <a:lnTo>
                      <a:pt x="57" y="153"/>
                    </a:lnTo>
                    <a:lnTo>
                      <a:pt x="57" y="274"/>
                    </a:lnTo>
                    <a:lnTo>
                      <a:pt x="0" y="274"/>
                    </a:lnTo>
                    <a:lnTo>
                      <a:pt x="0" y="0"/>
                    </a:lnTo>
                    <a:lnTo>
                      <a:pt x="57" y="0"/>
                    </a:lnTo>
                    <a:lnTo>
                      <a:pt x="57" y="110"/>
                    </a:lnTo>
                    <a:lnTo>
                      <a:pt x="125" y="110"/>
                    </a:ln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5" name="Freeform 8"/>
              <p:cNvSpPr>
                <a:spLocks noEditPoints="1"/>
              </p:cNvSpPr>
              <p:nvPr/>
            </p:nvSpPr>
            <p:spPr bwMode="gray">
              <a:xfrm>
                <a:off x="3602038" y="2878137"/>
                <a:ext cx="246063" cy="317500"/>
              </a:xfrm>
              <a:custGeom>
                <a:avLst/>
                <a:gdLst>
                  <a:gd name="T0" fmla="*/ 29 w 30"/>
                  <a:gd name="T1" fmla="*/ 30 h 38"/>
                  <a:gd name="T2" fmla="*/ 30 w 30"/>
                  <a:gd name="T3" fmla="*/ 37 h 38"/>
                  <a:gd name="T4" fmla="*/ 20 w 30"/>
                  <a:gd name="T5" fmla="*/ 37 h 38"/>
                  <a:gd name="T6" fmla="*/ 20 w 30"/>
                  <a:gd name="T7" fmla="*/ 32 h 38"/>
                  <a:gd name="T8" fmla="*/ 19 w 30"/>
                  <a:gd name="T9" fmla="*/ 32 h 38"/>
                  <a:gd name="T10" fmla="*/ 10 w 30"/>
                  <a:gd name="T11" fmla="*/ 38 h 38"/>
                  <a:gd name="T12" fmla="*/ 0 w 30"/>
                  <a:gd name="T13" fmla="*/ 26 h 38"/>
                  <a:gd name="T14" fmla="*/ 19 w 30"/>
                  <a:gd name="T15" fmla="*/ 13 h 38"/>
                  <a:gd name="T16" fmla="*/ 19 w 30"/>
                  <a:gd name="T17" fmla="*/ 11 h 38"/>
                  <a:gd name="T18" fmla="*/ 15 w 30"/>
                  <a:gd name="T19" fmla="*/ 5 h 38"/>
                  <a:gd name="T20" fmla="*/ 11 w 30"/>
                  <a:gd name="T21" fmla="*/ 11 h 38"/>
                  <a:gd name="T22" fmla="*/ 1 w 30"/>
                  <a:gd name="T23" fmla="*/ 11 h 38"/>
                  <a:gd name="T24" fmla="*/ 5 w 30"/>
                  <a:gd name="T25" fmla="*/ 2 h 38"/>
                  <a:gd name="T26" fmla="*/ 14 w 30"/>
                  <a:gd name="T27" fmla="*/ 0 h 38"/>
                  <a:gd name="T28" fmla="*/ 29 w 30"/>
                  <a:gd name="T29" fmla="*/ 12 h 38"/>
                  <a:gd name="T30" fmla="*/ 29 w 30"/>
                  <a:gd name="T31" fmla="*/ 30 h 38"/>
                  <a:gd name="T32" fmla="*/ 10 w 30"/>
                  <a:gd name="T33" fmla="*/ 26 h 38"/>
                  <a:gd name="T34" fmla="*/ 14 w 30"/>
                  <a:gd name="T35" fmla="*/ 31 h 38"/>
                  <a:gd name="T36" fmla="*/ 19 w 30"/>
                  <a:gd name="T37" fmla="*/ 19 h 38"/>
                  <a:gd name="T38" fmla="*/ 10 w 30"/>
                  <a:gd name="T39"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38">
                    <a:moveTo>
                      <a:pt x="29" y="30"/>
                    </a:moveTo>
                    <a:cubicBezTo>
                      <a:pt x="29" y="32"/>
                      <a:pt x="29" y="35"/>
                      <a:pt x="30" y="37"/>
                    </a:cubicBezTo>
                    <a:cubicBezTo>
                      <a:pt x="20" y="37"/>
                      <a:pt x="20" y="37"/>
                      <a:pt x="20" y="37"/>
                    </a:cubicBezTo>
                    <a:cubicBezTo>
                      <a:pt x="20" y="32"/>
                      <a:pt x="20" y="32"/>
                      <a:pt x="20" y="32"/>
                    </a:cubicBezTo>
                    <a:cubicBezTo>
                      <a:pt x="19" y="32"/>
                      <a:pt x="19" y="32"/>
                      <a:pt x="19" y="32"/>
                    </a:cubicBezTo>
                    <a:cubicBezTo>
                      <a:pt x="17" y="36"/>
                      <a:pt x="14" y="38"/>
                      <a:pt x="10" y="38"/>
                    </a:cubicBezTo>
                    <a:cubicBezTo>
                      <a:pt x="3" y="38"/>
                      <a:pt x="0" y="32"/>
                      <a:pt x="0" y="26"/>
                    </a:cubicBezTo>
                    <a:cubicBezTo>
                      <a:pt x="0" y="14"/>
                      <a:pt x="10" y="13"/>
                      <a:pt x="19" y="13"/>
                    </a:cubicBezTo>
                    <a:cubicBezTo>
                      <a:pt x="19" y="11"/>
                      <a:pt x="19" y="11"/>
                      <a:pt x="19" y="11"/>
                    </a:cubicBezTo>
                    <a:cubicBezTo>
                      <a:pt x="19" y="8"/>
                      <a:pt x="19" y="5"/>
                      <a:pt x="15" y="5"/>
                    </a:cubicBezTo>
                    <a:cubicBezTo>
                      <a:pt x="11" y="5"/>
                      <a:pt x="11" y="8"/>
                      <a:pt x="11" y="11"/>
                    </a:cubicBezTo>
                    <a:cubicBezTo>
                      <a:pt x="1" y="11"/>
                      <a:pt x="1" y="11"/>
                      <a:pt x="1" y="11"/>
                    </a:cubicBezTo>
                    <a:cubicBezTo>
                      <a:pt x="1" y="6"/>
                      <a:pt x="2" y="4"/>
                      <a:pt x="5" y="2"/>
                    </a:cubicBezTo>
                    <a:cubicBezTo>
                      <a:pt x="7" y="0"/>
                      <a:pt x="10" y="0"/>
                      <a:pt x="14" y="0"/>
                    </a:cubicBezTo>
                    <a:cubicBezTo>
                      <a:pt x="27" y="0"/>
                      <a:pt x="29" y="5"/>
                      <a:pt x="29" y="12"/>
                    </a:cubicBezTo>
                    <a:lnTo>
                      <a:pt x="29" y="30"/>
                    </a:lnTo>
                    <a:close/>
                    <a:moveTo>
                      <a:pt x="10" y="26"/>
                    </a:moveTo>
                    <a:cubicBezTo>
                      <a:pt x="10" y="28"/>
                      <a:pt x="11" y="31"/>
                      <a:pt x="14" y="31"/>
                    </a:cubicBezTo>
                    <a:cubicBezTo>
                      <a:pt x="20" y="31"/>
                      <a:pt x="19" y="23"/>
                      <a:pt x="19" y="19"/>
                    </a:cubicBezTo>
                    <a:cubicBezTo>
                      <a:pt x="14" y="19"/>
                      <a:pt x="10" y="19"/>
                      <a:pt x="10" y="26"/>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6" name="Freeform 9"/>
              <p:cNvSpPr>
                <a:spLocks/>
              </p:cNvSpPr>
              <p:nvPr/>
            </p:nvSpPr>
            <p:spPr bwMode="gray">
              <a:xfrm>
                <a:off x="3897313" y="2878137"/>
                <a:ext cx="165100" cy="309563"/>
              </a:xfrm>
              <a:custGeom>
                <a:avLst/>
                <a:gdLst>
                  <a:gd name="T0" fmla="*/ 10 w 20"/>
                  <a:gd name="T1" fmla="*/ 0 h 37"/>
                  <a:gd name="T2" fmla="*/ 10 w 20"/>
                  <a:gd name="T3" fmla="*/ 5 h 37"/>
                  <a:gd name="T4" fmla="*/ 10 w 20"/>
                  <a:gd name="T5" fmla="*/ 5 h 37"/>
                  <a:gd name="T6" fmla="*/ 20 w 20"/>
                  <a:gd name="T7" fmla="*/ 0 h 37"/>
                  <a:gd name="T8" fmla="*/ 20 w 20"/>
                  <a:gd name="T9" fmla="*/ 9 h 37"/>
                  <a:gd name="T10" fmla="*/ 10 w 20"/>
                  <a:gd name="T11" fmla="*/ 17 h 37"/>
                  <a:gd name="T12" fmla="*/ 10 w 20"/>
                  <a:gd name="T13" fmla="*/ 37 h 37"/>
                  <a:gd name="T14" fmla="*/ 0 w 20"/>
                  <a:gd name="T15" fmla="*/ 37 h 37"/>
                  <a:gd name="T16" fmla="*/ 0 w 20"/>
                  <a:gd name="T17" fmla="*/ 0 h 37"/>
                  <a:gd name="T18" fmla="*/ 10 w 20"/>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37">
                    <a:moveTo>
                      <a:pt x="10" y="0"/>
                    </a:moveTo>
                    <a:cubicBezTo>
                      <a:pt x="10" y="5"/>
                      <a:pt x="10" y="5"/>
                      <a:pt x="10" y="5"/>
                    </a:cubicBezTo>
                    <a:cubicBezTo>
                      <a:pt x="10" y="5"/>
                      <a:pt x="10" y="5"/>
                      <a:pt x="10" y="5"/>
                    </a:cubicBezTo>
                    <a:cubicBezTo>
                      <a:pt x="12" y="1"/>
                      <a:pt x="15" y="0"/>
                      <a:pt x="20" y="0"/>
                    </a:cubicBezTo>
                    <a:cubicBezTo>
                      <a:pt x="20" y="9"/>
                      <a:pt x="20" y="9"/>
                      <a:pt x="20" y="9"/>
                    </a:cubicBezTo>
                    <a:cubicBezTo>
                      <a:pt x="11" y="8"/>
                      <a:pt x="10" y="13"/>
                      <a:pt x="10" y="17"/>
                    </a:cubicBezTo>
                    <a:cubicBezTo>
                      <a:pt x="10" y="37"/>
                      <a:pt x="10" y="37"/>
                      <a:pt x="10" y="37"/>
                    </a:cubicBezTo>
                    <a:cubicBezTo>
                      <a:pt x="0" y="37"/>
                      <a:pt x="0" y="37"/>
                      <a:pt x="0" y="37"/>
                    </a:cubicBezTo>
                    <a:cubicBezTo>
                      <a:pt x="0" y="0"/>
                      <a:pt x="0" y="0"/>
                      <a:pt x="0" y="0"/>
                    </a:cubicBezTo>
                    <a:lnTo>
                      <a:pt x="10" y="0"/>
                    </a:ln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7" name="Freeform 10"/>
              <p:cNvSpPr>
                <a:spLocks/>
              </p:cNvSpPr>
              <p:nvPr/>
            </p:nvSpPr>
            <p:spPr bwMode="gray">
              <a:xfrm>
                <a:off x="4367213" y="2878137"/>
                <a:ext cx="444500" cy="309563"/>
              </a:xfrm>
              <a:custGeom>
                <a:avLst/>
                <a:gdLst>
                  <a:gd name="T0" fmla="*/ 0 w 280"/>
                  <a:gd name="T1" fmla="*/ 0 h 195"/>
                  <a:gd name="T2" fmla="*/ 52 w 280"/>
                  <a:gd name="T3" fmla="*/ 0 h 195"/>
                  <a:gd name="T4" fmla="*/ 77 w 280"/>
                  <a:gd name="T5" fmla="*/ 148 h 195"/>
                  <a:gd name="T6" fmla="*/ 77 w 280"/>
                  <a:gd name="T7" fmla="*/ 148 h 195"/>
                  <a:gd name="T8" fmla="*/ 114 w 280"/>
                  <a:gd name="T9" fmla="*/ 0 h 195"/>
                  <a:gd name="T10" fmla="*/ 171 w 280"/>
                  <a:gd name="T11" fmla="*/ 0 h 195"/>
                  <a:gd name="T12" fmla="*/ 202 w 280"/>
                  <a:gd name="T13" fmla="*/ 148 h 195"/>
                  <a:gd name="T14" fmla="*/ 202 w 280"/>
                  <a:gd name="T15" fmla="*/ 148 h 195"/>
                  <a:gd name="T16" fmla="*/ 233 w 280"/>
                  <a:gd name="T17" fmla="*/ 0 h 195"/>
                  <a:gd name="T18" fmla="*/ 280 w 280"/>
                  <a:gd name="T19" fmla="*/ 0 h 195"/>
                  <a:gd name="T20" fmla="*/ 233 w 280"/>
                  <a:gd name="T21" fmla="*/ 195 h 195"/>
                  <a:gd name="T22" fmla="*/ 176 w 280"/>
                  <a:gd name="T23" fmla="*/ 195 h 195"/>
                  <a:gd name="T24" fmla="*/ 140 w 280"/>
                  <a:gd name="T25" fmla="*/ 63 h 195"/>
                  <a:gd name="T26" fmla="*/ 140 w 280"/>
                  <a:gd name="T27" fmla="*/ 63 h 195"/>
                  <a:gd name="T28" fmla="*/ 103 w 280"/>
                  <a:gd name="T29" fmla="*/ 195 h 195"/>
                  <a:gd name="T30" fmla="*/ 46 w 280"/>
                  <a:gd name="T31" fmla="*/ 195 h 195"/>
                  <a:gd name="T32" fmla="*/ 0 w 280"/>
                  <a:gd name="T33"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0" h="195">
                    <a:moveTo>
                      <a:pt x="0" y="0"/>
                    </a:moveTo>
                    <a:lnTo>
                      <a:pt x="52" y="0"/>
                    </a:lnTo>
                    <a:lnTo>
                      <a:pt x="77" y="148"/>
                    </a:lnTo>
                    <a:lnTo>
                      <a:pt x="77" y="148"/>
                    </a:lnTo>
                    <a:lnTo>
                      <a:pt x="114" y="0"/>
                    </a:lnTo>
                    <a:lnTo>
                      <a:pt x="171" y="0"/>
                    </a:lnTo>
                    <a:lnTo>
                      <a:pt x="202" y="148"/>
                    </a:lnTo>
                    <a:lnTo>
                      <a:pt x="202" y="148"/>
                    </a:lnTo>
                    <a:lnTo>
                      <a:pt x="233" y="0"/>
                    </a:lnTo>
                    <a:lnTo>
                      <a:pt x="280" y="0"/>
                    </a:lnTo>
                    <a:lnTo>
                      <a:pt x="233" y="195"/>
                    </a:lnTo>
                    <a:lnTo>
                      <a:pt x="176" y="195"/>
                    </a:lnTo>
                    <a:lnTo>
                      <a:pt x="140" y="63"/>
                    </a:lnTo>
                    <a:lnTo>
                      <a:pt x="140" y="63"/>
                    </a:lnTo>
                    <a:lnTo>
                      <a:pt x="103" y="195"/>
                    </a:lnTo>
                    <a:lnTo>
                      <a:pt x="46" y="195"/>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8" name="Freeform 11"/>
              <p:cNvSpPr>
                <a:spLocks/>
              </p:cNvSpPr>
              <p:nvPr/>
            </p:nvSpPr>
            <p:spPr bwMode="gray">
              <a:xfrm>
                <a:off x="5132388" y="2878137"/>
                <a:ext cx="155575" cy="309563"/>
              </a:xfrm>
              <a:custGeom>
                <a:avLst/>
                <a:gdLst>
                  <a:gd name="T0" fmla="*/ 10 w 19"/>
                  <a:gd name="T1" fmla="*/ 0 h 37"/>
                  <a:gd name="T2" fmla="*/ 10 w 19"/>
                  <a:gd name="T3" fmla="*/ 5 h 37"/>
                  <a:gd name="T4" fmla="*/ 10 w 19"/>
                  <a:gd name="T5" fmla="*/ 5 h 37"/>
                  <a:gd name="T6" fmla="*/ 19 w 19"/>
                  <a:gd name="T7" fmla="*/ 0 h 37"/>
                  <a:gd name="T8" fmla="*/ 19 w 19"/>
                  <a:gd name="T9" fmla="*/ 9 h 37"/>
                  <a:gd name="T10" fmla="*/ 10 w 19"/>
                  <a:gd name="T11" fmla="*/ 17 h 37"/>
                  <a:gd name="T12" fmla="*/ 10 w 19"/>
                  <a:gd name="T13" fmla="*/ 37 h 37"/>
                  <a:gd name="T14" fmla="*/ 0 w 19"/>
                  <a:gd name="T15" fmla="*/ 37 h 37"/>
                  <a:gd name="T16" fmla="*/ 0 w 19"/>
                  <a:gd name="T17" fmla="*/ 0 h 37"/>
                  <a:gd name="T18" fmla="*/ 10 w 19"/>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37">
                    <a:moveTo>
                      <a:pt x="10" y="0"/>
                    </a:moveTo>
                    <a:cubicBezTo>
                      <a:pt x="10" y="5"/>
                      <a:pt x="10" y="5"/>
                      <a:pt x="10" y="5"/>
                    </a:cubicBezTo>
                    <a:cubicBezTo>
                      <a:pt x="10" y="5"/>
                      <a:pt x="10" y="5"/>
                      <a:pt x="10" y="5"/>
                    </a:cubicBezTo>
                    <a:cubicBezTo>
                      <a:pt x="12" y="1"/>
                      <a:pt x="15" y="0"/>
                      <a:pt x="19" y="0"/>
                    </a:cubicBezTo>
                    <a:cubicBezTo>
                      <a:pt x="19" y="9"/>
                      <a:pt x="19" y="9"/>
                      <a:pt x="19" y="9"/>
                    </a:cubicBezTo>
                    <a:cubicBezTo>
                      <a:pt x="10" y="8"/>
                      <a:pt x="10" y="13"/>
                      <a:pt x="10" y="17"/>
                    </a:cubicBezTo>
                    <a:cubicBezTo>
                      <a:pt x="10" y="37"/>
                      <a:pt x="10" y="37"/>
                      <a:pt x="10" y="37"/>
                    </a:cubicBezTo>
                    <a:cubicBezTo>
                      <a:pt x="0" y="37"/>
                      <a:pt x="0" y="37"/>
                      <a:pt x="0" y="37"/>
                    </a:cubicBezTo>
                    <a:cubicBezTo>
                      <a:pt x="0" y="0"/>
                      <a:pt x="0" y="0"/>
                      <a:pt x="0" y="0"/>
                    </a:cubicBezTo>
                    <a:lnTo>
                      <a:pt x="10" y="0"/>
                    </a:ln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9" name="Freeform 12"/>
              <p:cNvSpPr>
                <a:spLocks noEditPoints="1"/>
              </p:cNvSpPr>
              <p:nvPr/>
            </p:nvSpPr>
            <p:spPr bwMode="gray">
              <a:xfrm>
                <a:off x="5321301" y="2878137"/>
                <a:ext cx="246063" cy="317500"/>
              </a:xfrm>
              <a:custGeom>
                <a:avLst/>
                <a:gdLst>
                  <a:gd name="T0" fmla="*/ 10 w 30"/>
                  <a:gd name="T1" fmla="*/ 20 h 38"/>
                  <a:gd name="T2" fmla="*/ 15 w 30"/>
                  <a:gd name="T3" fmla="*/ 31 h 38"/>
                  <a:gd name="T4" fmla="*/ 19 w 30"/>
                  <a:gd name="T5" fmla="*/ 25 h 38"/>
                  <a:gd name="T6" fmla="*/ 30 w 30"/>
                  <a:gd name="T7" fmla="*/ 25 h 38"/>
                  <a:gd name="T8" fmla="*/ 26 w 30"/>
                  <a:gd name="T9" fmla="*/ 34 h 38"/>
                  <a:gd name="T10" fmla="*/ 15 w 30"/>
                  <a:gd name="T11" fmla="*/ 38 h 38"/>
                  <a:gd name="T12" fmla="*/ 0 w 30"/>
                  <a:gd name="T13" fmla="*/ 18 h 38"/>
                  <a:gd name="T14" fmla="*/ 15 w 30"/>
                  <a:gd name="T15" fmla="*/ 0 h 38"/>
                  <a:gd name="T16" fmla="*/ 30 w 30"/>
                  <a:gd name="T17" fmla="*/ 20 h 38"/>
                  <a:gd name="T18" fmla="*/ 10 w 30"/>
                  <a:gd name="T19" fmla="*/ 20 h 38"/>
                  <a:gd name="T20" fmla="*/ 20 w 30"/>
                  <a:gd name="T21" fmla="*/ 15 h 38"/>
                  <a:gd name="T22" fmla="*/ 15 w 30"/>
                  <a:gd name="T23" fmla="*/ 6 h 38"/>
                  <a:gd name="T24" fmla="*/ 10 w 30"/>
                  <a:gd name="T25" fmla="*/ 15 h 38"/>
                  <a:gd name="T26" fmla="*/ 20 w 30"/>
                  <a:gd name="T27" fmla="*/ 1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8">
                    <a:moveTo>
                      <a:pt x="10" y="20"/>
                    </a:moveTo>
                    <a:cubicBezTo>
                      <a:pt x="10" y="25"/>
                      <a:pt x="11" y="31"/>
                      <a:pt x="15" y="31"/>
                    </a:cubicBezTo>
                    <a:cubicBezTo>
                      <a:pt x="19" y="31"/>
                      <a:pt x="19" y="28"/>
                      <a:pt x="19" y="25"/>
                    </a:cubicBezTo>
                    <a:cubicBezTo>
                      <a:pt x="30" y="25"/>
                      <a:pt x="30" y="25"/>
                      <a:pt x="30" y="25"/>
                    </a:cubicBezTo>
                    <a:cubicBezTo>
                      <a:pt x="30" y="29"/>
                      <a:pt x="28" y="32"/>
                      <a:pt x="26" y="34"/>
                    </a:cubicBezTo>
                    <a:cubicBezTo>
                      <a:pt x="24" y="36"/>
                      <a:pt x="20" y="38"/>
                      <a:pt x="15" y="38"/>
                    </a:cubicBezTo>
                    <a:cubicBezTo>
                      <a:pt x="2" y="38"/>
                      <a:pt x="0" y="30"/>
                      <a:pt x="0" y="18"/>
                    </a:cubicBezTo>
                    <a:cubicBezTo>
                      <a:pt x="0" y="8"/>
                      <a:pt x="2" y="0"/>
                      <a:pt x="15" y="0"/>
                    </a:cubicBezTo>
                    <a:cubicBezTo>
                      <a:pt x="29" y="0"/>
                      <a:pt x="30" y="8"/>
                      <a:pt x="30" y="20"/>
                    </a:cubicBezTo>
                    <a:lnTo>
                      <a:pt x="10" y="20"/>
                    </a:lnTo>
                    <a:close/>
                    <a:moveTo>
                      <a:pt x="20" y="15"/>
                    </a:moveTo>
                    <a:cubicBezTo>
                      <a:pt x="20" y="11"/>
                      <a:pt x="20" y="6"/>
                      <a:pt x="15" y="6"/>
                    </a:cubicBezTo>
                    <a:cubicBezTo>
                      <a:pt x="10" y="6"/>
                      <a:pt x="10" y="11"/>
                      <a:pt x="10" y="15"/>
                    </a:cubicBezTo>
                    <a:lnTo>
                      <a:pt x="20" y="15"/>
                    </a:ln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10" name="Freeform 13"/>
              <p:cNvSpPr>
                <a:spLocks noEditPoints="1"/>
              </p:cNvSpPr>
              <p:nvPr/>
            </p:nvSpPr>
            <p:spPr bwMode="gray">
              <a:xfrm>
                <a:off x="5748338" y="2878137"/>
                <a:ext cx="247650" cy="317500"/>
              </a:xfrm>
              <a:custGeom>
                <a:avLst/>
                <a:gdLst>
                  <a:gd name="T0" fmla="*/ 29 w 30"/>
                  <a:gd name="T1" fmla="*/ 30 h 38"/>
                  <a:gd name="T2" fmla="*/ 30 w 30"/>
                  <a:gd name="T3" fmla="*/ 37 h 38"/>
                  <a:gd name="T4" fmla="*/ 20 w 30"/>
                  <a:gd name="T5" fmla="*/ 37 h 38"/>
                  <a:gd name="T6" fmla="*/ 20 w 30"/>
                  <a:gd name="T7" fmla="*/ 32 h 38"/>
                  <a:gd name="T8" fmla="*/ 20 w 30"/>
                  <a:gd name="T9" fmla="*/ 32 h 38"/>
                  <a:gd name="T10" fmla="*/ 10 w 30"/>
                  <a:gd name="T11" fmla="*/ 38 h 38"/>
                  <a:gd name="T12" fmla="*/ 0 w 30"/>
                  <a:gd name="T13" fmla="*/ 26 h 38"/>
                  <a:gd name="T14" fmla="*/ 19 w 30"/>
                  <a:gd name="T15" fmla="*/ 13 h 38"/>
                  <a:gd name="T16" fmla="*/ 19 w 30"/>
                  <a:gd name="T17" fmla="*/ 11 h 38"/>
                  <a:gd name="T18" fmla="*/ 15 w 30"/>
                  <a:gd name="T19" fmla="*/ 5 h 38"/>
                  <a:gd name="T20" fmla="*/ 11 w 30"/>
                  <a:gd name="T21" fmla="*/ 11 h 38"/>
                  <a:gd name="T22" fmla="*/ 1 w 30"/>
                  <a:gd name="T23" fmla="*/ 11 h 38"/>
                  <a:gd name="T24" fmla="*/ 5 w 30"/>
                  <a:gd name="T25" fmla="*/ 2 h 38"/>
                  <a:gd name="T26" fmla="*/ 15 w 30"/>
                  <a:gd name="T27" fmla="*/ 0 h 38"/>
                  <a:gd name="T28" fmla="*/ 29 w 30"/>
                  <a:gd name="T29" fmla="*/ 12 h 38"/>
                  <a:gd name="T30" fmla="*/ 29 w 30"/>
                  <a:gd name="T31" fmla="*/ 30 h 38"/>
                  <a:gd name="T32" fmla="*/ 10 w 30"/>
                  <a:gd name="T33" fmla="*/ 26 h 38"/>
                  <a:gd name="T34" fmla="*/ 14 w 30"/>
                  <a:gd name="T35" fmla="*/ 31 h 38"/>
                  <a:gd name="T36" fmla="*/ 19 w 30"/>
                  <a:gd name="T37" fmla="*/ 19 h 38"/>
                  <a:gd name="T38" fmla="*/ 10 w 30"/>
                  <a:gd name="T39"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38">
                    <a:moveTo>
                      <a:pt x="29" y="30"/>
                    </a:moveTo>
                    <a:cubicBezTo>
                      <a:pt x="29" y="32"/>
                      <a:pt x="29" y="35"/>
                      <a:pt x="30" y="37"/>
                    </a:cubicBezTo>
                    <a:cubicBezTo>
                      <a:pt x="20" y="37"/>
                      <a:pt x="20" y="37"/>
                      <a:pt x="20" y="37"/>
                    </a:cubicBezTo>
                    <a:cubicBezTo>
                      <a:pt x="20" y="32"/>
                      <a:pt x="20" y="32"/>
                      <a:pt x="20" y="32"/>
                    </a:cubicBezTo>
                    <a:cubicBezTo>
                      <a:pt x="20" y="32"/>
                      <a:pt x="20" y="32"/>
                      <a:pt x="20" y="32"/>
                    </a:cubicBezTo>
                    <a:cubicBezTo>
                      <a:pt x="17" y="36"/>
                      <a:pt x="14" y="38"/>
                      <a:pt x="10" y="38"/>
                    </a:cubicBezTo>
                    <a:cubicBezTo>
                      <a:pt x="3" y="38"/>
                      <a:pt x="0" y="32"/>
                      <a:pt x="0" y="26"/>
                    </a:cubicBezTo>
                    <a:cubicBezTo>
                      <a:pt x="0" y="14"/>
                      <a:pt x="10" y="13"/>
                      <a:pt x="19" y="13"/>
                    </a:cubicBezTo>
                    <a:cubicBezTo>
                      <a:pt x="19" y="11"/>
                      <a:pt x="19" y="11"/>
                      <a:pt x="19" y="11"/>
                    </a:cubicBezTo>
                    <a:cubicBezTo>
                      <a:pt x="19" y="8"/>
                      <a:pt x="19" y="5"/>
                      <a:pt x="15" y="5"/>
                    </a:cubicBezTo>
                    <a:cubicBezTo>
                      <a:pt x="11" y="5"/>
                      <a:pt x="11" y="8"/>
                      <a:pt x="11" y="11"/>
                    </a:cubicBezTo>
                    <a:cubicBezTo>
                      <a:pt x="1" y="11"/>
                      <a:pt x="1" y="11"/>
                      <a:pt x="1" y="11"/>
                    </a:cubicBezTo>
                    <a:cubicBezTo>
                      <a:pt x="1" y="6"/>
                      <a:pt x="3" y="4"/>
                      <a:pt x="5" y="2"/>
                    </a:cubicBezTo>
                    <a:cubicBezTo>
                      <a:pt x="7" y="0"/>
                      <a:pt x="11" y="0"/>
                      <a:pt x="15" y="0"/>
                    </a:cubicBezTo>
                    <a:cubicBezTo>
                      <a:pt x="28" y="0"/>
                      <a:pt x="29" y="5"/>
                      <a:pt x="29" y="12"/>
                    </a:cubicBezTo>
                    <a:lnTo>
                      <a:pt x="29" y="30"/>
                    </a:lnTo>
                    <a:close/>
                    <a:moveTo>
                      <a:pt x="10" y="26"/>
                    </a:moveTo>
                    <a:cubicBezTo>
                      <a:pt x="10" y="28"/>
                      <a:pt x="11" y="31"/>
                      <a:pt x="14" y="31"/>
                    </a:cubicBezTo>
                    <a:cubicBezTo>
                      <a:pt x="20" y="31"/>
                      <a:pt x="19" y="23"/>
                      <a:pt x="19" y="19"/>
                    </a:cubicBezTo>
                    <a:cubicBezTo>
                      <a:pt x="14" y="19"/>
                      <a:pt x="10" y="19"/>
                      <a:pt x="10" y="26"/>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11" name="Freeform 14"/>
              <p:cNvSpPr>
                <a:spLocks/>
              </p:cNvSpPr>
              <p:nvPr/>
            </p:nvSpPr>
            <p:spPr bwMode="gray">
              <a:xfrm>
                <a:off x="6045201" y="2878137"/>
                <a:ext cx="230188" cy="309563"/>
              </a:xfrm>
              <a:custGeom>
                <a:avLst/>
                <a:gdLst>
                  <a:gd name="T0" fmla="*/ 11 w 28"/>
                  <a:gd name="T1" fmla="*/ 4 h 37"/>
                  <a:gd name="T2" fmla="*/ 11 w 28"/>
                  <a:gd name="T3" fmla="*/ 4 h 37"/>
                  <a:gd name="T4" fmla="*/ 14 w 28"/>
                  <a:gd name="T5" fmla="*/ 1 h 37"/>
                  <a:gd name="T6" fmla="*/ 19 w 28"/>
                  <a:gd name="T7" fmla="*/ 0 h 37"/>
                  <a:gd name="T8" fmla="*/ 28 w 28"/>
                  <a:gd name="T9" fmla="*/ 8 h 37"/>
                  <a:gd name="T10" fmla="*/ 28 w 28"/>
                  <a:gd name="T11" fmla="*/ 37 h 37"/>
                  <a:gd name="T12" fmla="*/ 18 w 28"/>
                  <a:gd name="T13" fmla="*/ 37 h 37"/>
                  <a:gd name="T14" fmla="*/ 18 w 28"/>
                  <a:gd name="T15" fmla="*/ 12 h 37"/>
                  <a:gd name="T16" fmla="*/ 14 w 28"/>
                  <a:gd name="T17" fmla="*/ 6 h 37"/>
                  <a:gd name="T18" fmla="*/ 11 w 28"/>
                  <a:gd name="T19" fmla="*/ 12 h 37"/>
                  <a:gd name="T20" fmla="*/ 11 w 28"/>
                  <a:gd name="T21" fmla="*/ 37 h 37"/>
                  <a:gd name="T22" fmla="*/ 0 w 28"/>
                  <a:gd name="T23" fmla="*/ 37 h 37"/>
                  <a:gd name="T24" fmla="*/ 0 w 28"/>
                  <a:gd name="T25" fmla="*/ 0 h 37"/>
                  <a:gd name="T26" fmla="*/ 11 w 28"/>
                  <a:gd name="T27" fmla="*/ 0 h 37"/>
                  <a:gd name="T28" fmla="*/ 11 w 28"/>
                  <a:gd name="T29" fmla="*/ 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37">
                    <a:moveTo>
                      <a:pt x="11" y="4"/>
                    </a:moveTo>
                    <a:cubicBezTo>
                      <a:pt x="11" y="4"/>
                      <a:pt x="11" y="4"/>
                      <a:pt x="11" y="4"/>
                    </a:cubicBezTo>
                    <a:cubicBezTo>
                      <a:pt x="12" y="2"/>
                      <a:pt x="13" y="1"/>
                      <a:pt x="14" y="1"/>
                    </a:cubicBezTo>
                    <a:cubicBezTo>
                      <a:pt x="16" y="0"/>
                      <a:pt x="17" y="0"/>
                      <a:pt x="19" y="0"/>
                    </a:cubicBezTo>
                    <a:cubicBezTo>
                      <a:pt x="24" y="0"/>
                      <a:pt x="28" y="2"/>
                      <a:pt x="28" y="8"/>
                    </a:cubicBezTo>
                    <a:cubicBezTo>
                      <a:pt x="28" y="37"/>
                      <a:pt x="28" y="37"/>
                      <a:pt x="28" y="37"/>
                    </a:cubicBezTo>
                    <a:cubicBezTo>
                      <a:pt x="18" y="37"/>
                      <a:pt x="18" y="37"/>
                      <a:pt x="18" y="37"/>
                    </a:cubicBezTo>
                    <a:cubicBezTo>
                      <a:pt x="18" y="12"/>
                      <a:pt x="18" y="12"/>
                      <a:pt x="18" y="12"/>
                    </a:cubicBezTo>
                    <a:cubicBezTo>
                      <a:pt x="18" y="8"/>
                      <a:pt x="18" y="6"/>
                      <a:pt x="14" y="6"/>
                    </a:cubicBezTo>
                    <a:cubicBezTo>
                      <a:pt x="11" y="6"/>
                      <a:pt x="11" y="8"/>
                      <a:pt x="11" y="12"/>
                    </a:cubicBezTo>
                    <a:cubicBezTo>
                      <a:pt x="11" y="37"/>
                      <a:pt x="11" y="37"/>
                      <a:pt x="11" y="37"/>
                    </a:cubicBezTo>
                    <a:cubicBezTo>
                      <a:pt x="0" y="37"/>
                      <a:pt x="0" y="37"/>
                      <a:pt x="0" y="37"/>
                    </a:cubicBezTo>
                    <a:cubicBezTo>
                      <a:pt x="0" y="0"/>
                      <a:pt x="0" y="0"/>
                      <a:pt x="0" y="0"/>
                    </a:cubicBezTo>
                    <a:cubicBezTo>
                      <a:pt x="11" y="0"/>
                      <a:pt x="11" y="0"/>
                      <a:pt x="11" y="0"/>
                    </a:cubicBezTo>
                    <a:lnTo>
                      <a:pt x="11" y="4"/>
                    </a:ln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12" name="Freeform 15"/>
              <p:cNvSpPr>
                <a:spLocks noEditPoints="1"/>
              </p:cNvSpPr>
              <p:nvPr/>
            </p:nvSpPr>
            <p:spPr bwMode="gray">
              <a:xfrm>
                <a:off x="6332538" y="2752725"/>
                <a:ext cx="239713" cy="442913"/>
              </a:xfrm>
              <a:custGeom>
                <a:avLst/>
                <a:gdLst>
                  <a:gd name="T0" fmla="*/ 19 w 29"/>
                  <a:gd name="T1" fmla="*/ 52 h 53"/>
                  <a:gd name="T2" fmla="*/ 19 w 29"/>
                  <a:gd name="T3" fmla="*/ 48 h 53"/>
                  <a:gd name="T4" fmla="*/ 19 w 29"/>
                  <a:gd name="T5" fmla="*/ 48 h 53"/>
                  <a:gd name="T6" fmla="*/ 10 w 29"/>
                  <a:gd name="T7" fmla="*/ 53 h 53"/>
                  <a:gd name="T8" fmla="*/ 0 w 29"/>
                  <a:gd name="T9" fmla="*/ 33 h 53"/>
                  <a:gd name="T10" fmla="*/ 10 w 29"/>
                  <a:gd name="T11" fmla="*/ 15 h 53"/>
                  <a:gd name="T12" fmla="*/ 19 w 29"/>
                  <a:gd name="T13" fmla="*/ 19 h 53"/>
                  <a:gd name="T14" fmla="*/ 19 w 29"/>
                  <a:gd name="T15" fmla="*/ 19 h 53"/>
                  <a:gd name="T16" fmla="*/ 19 w 29"/>
                  <a:gd name="T17" fmla="*/ 0 h 53"/>
                  <a:gd name="T18" fmla="*/ 29 w 29"/>
                  <a:gd name="T19" fmla="*/ 0 h 53"/>
                  <a:gd name="T20" fmla="*/ 29 w 29"/>
                  <a:gd name="T21" fmla="*/ 52 h 53"/>
                  <a:gd name="T22" fmla="*/ 19 w 29"/>
                  <a:gd name="T23" fmla="*/ 52 h 53"/>
                  <a:gd name="T24" fmla="*/ 19 w 29"/>
                  <a:gd name="T25" fmla="*/ 33 h 53"/>
                  <a:gd name="T26" fmla="*/ 15 w 29"/>
                  <a:gd name="T27" fmla="*/ 21 h 53"/>
                  <a:gd name="T28" fmla="*/ 10 w 29"/>
                  <a:gd name="T29" fmla="*/ 33 h 53"/>
                  <a:gd name="T30" fmla="*/ 15 w 29"/>
                  <a:gd name="T31" fmla="*/ 46 h 53"/>
                  <a:gd name="T32" fmla="*/ 19 w 29"/>
                  <a:gd name="T33" fmla="*/ 3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53">
                    <a:moveTo>
                      <a:pt x="19" y="52"/>
                    </a:moveTo>
                    <a:cubicBezTo>
                      <a:pt x="19" y="48"/>
                      <a:pt x="19" y="48"/>
                      <a:pt x="19" y="48"/>
                    </a:cubicBezTo>
                    <a:cubicBezTo>
                      <a:pt x="19" y="48"/>
                      <a:pt x="19" y="48"/>
                      <a:pt x="19" y="48"/>
                    </a:cubicBezTo>
                    <a:cubicBezTo>
                      <a:pt x="17" y="51"/>
                      <a:pt x="14" y="53"/>
                      <a:pt x="10" y="53"/>
                    </a:cubicBezTo>
                    <a:cubicBezTo>
                      <a:pt x="0" y="53"/>
                      <a:pt x="0" y="41"/>
                      <a:pt x="0" y="33"/>
                    </a:cubicBezTo>
                    <a:cubicBezTo>
                      <a:pt x="0" y="26"/>
                      <a:pt x="0" y="15"/>
                      <a:pt x="10" y="15"/>
                    </a:cubicBezTo>
                    <a:cubicBezTo>
                      <a:pt x="14" y="15"/>
                      <a:pt x="16" y="16"/>
                      <a:pt x="19" y="19"/>
                    </a:cubicBezTo>
                    <a:cubicBezTo>
                      <a:pt x="19" y="19"/>
                      <a:pt x="19" y="19"/>
                      <a:pt x="19" y="19"/>
                    </a:cubicBezTo>
                    <a:cubicBezTo>
                      <a:pt x="19" y="0"/>
                      <a:pt x="19" y="0"/>
                      <a:pt x="19" y="0"/>
                    </a:cubicBezTo>
                    <a:cubicBezTo>
                      <a:pt x="29" y="0"/>
                      <a:pt x="29" y="0"/>
                      <a:pt x="29" y="0"/>
                    </a:cubicBezTo>
                    <a:cubicBezTo>
                      <a:pt x="29" y="52"/>
                      <a:pt x="29" y="52"/>
                      <a:pt x="29" y="52"/>
                    </a:cubicBezTo>
                    <a:lnTo>
                      <a:pt x="19" y="52"/>
                    </a:lnTo>
                    <a:close/>
                    <a:moveTo>
                      <a:pt x="19" y="33"/>
                    </a:moveTo>
                    <a:cubicBezTo>
                      <a:pt x="19" y="26"/>
                      <a:pt x="19" y="21"/>
                      <a:pt x="15" y="21"/>
                    </a:cubicBezTo>
                    <a:cubicBezTo>
                      <a:pt x="10" y="21"/>
                      <a:pt x="10" y="26"/>
                      <a:pt x="10" y="33"/>
                    </a:cubicBezTo>
                    <a:cubicBezTo>
                      <a:pt x="10" y="43"/>
                      <a:pt x="11" y="46"/>
                      <a:pt x="15" y="46"/>
                    </a:cubicBezTo>
                    <a:cubicBezTo>
                      <a:pt x="18" y="46"/>
                      <a:pt x="19" y="43"/>
                      <a:pt x="19" y="33"/>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13" name="Freeform 16"/>
              <p:cNvSpPr>
                <a:spLocks noEditPoints="1"/>
              </p:cNvSpPr>
              <p:nvPr/>
            </p:nvSpPr>
            <p:spPr bwMode="gray">
              <a:xfrm>
                <a:off x="4087813" y="2752725"/>
                <a:ext cx="238125" cy="442913"/>
              </a:xfrm>
              <a:custGeom>
                <a:avLst/>
                <a:gdLst>
                  <a:gd name="T0" fmla="*/ 20 w 29"/>
                  <a:gd name="T1" fmla="*/ 52 h 53"/>
                  <a:gd name="T2" fmla="*/ 20 w 29"/>
                  <a:gd name="T3" fmla="*/ 48 h 53"/>
                  <a:gd name="T4" fmla="*/ 19 w 29"/>
                  <a:gd name="T5" fmla="*/ 48 h 53"/>
                  <a:gd name="T6" fmla="*/ 11 w 29"/>
                  <a:gd name="T7" fmla="*/ 53 h 53"/>
                  <a:gd name="T8" fmla="*/ 1 w 29"/>
                  <a:gd name="T9" fmla="*/ 33 h 53"/>
                  <a:gd name="T10" fmla="*/ 11 w 29"/>
                  <a:gd name="T11" fmla="*/ 15 h 53"/>
                  <a:gd name="T12" fmla="*/ 19 w 29"/>
                  <a:gd name="T13" fmla="*/ 19 h 53"/>
                  <a:gd name="T14" fmla="*/ 19 w 29"/>
                  <a:gd name="T15" fmla="*/ 19 h 53"/>
                  <a:gd name="T16" fmla="*/ 19 w 29"/>
                  <a:gd name="T17" fmla="*/ 0 h 53"/>
                  <a:gd name="T18" fmla="*/ 29 w 29"/>
                  <a:gd name="T19" fmla="*/ 0 h 53"/>
                  <a:gd name="T20" fmla="*/ 29 w 29"/>
                  <a:gd name="T21" fmla="*/ 52 h 53"/>
                  <a:gd name="T22" fmla="*/ 20 w 29"/>
                  <a:gd name="T23" fmla="*/ 52 h 53"/>
                  <a:gd name="T24" fmla="*/ 19 w 29"/>
                  <a:gd name="T25" fmla="*/ 33 h 53"/>
                  <a:gd name="T26" fmla="*/ 15 w 29"/>
                  <a:gd name="T27" fmla="*/ 21 h 53"/>
                  <a:gd name="T28" fmla="*/ 11 w 29"/>
                  <a:gd name="T29" fmla="*/ 33 h 53"/>
                  <a:gd name="T30" fmla="*/ 15 w 29"/>
                  <a:gd name="T31" fmla="*/ 46 h 53"/>
                  <a:gd name="T32" fmla="*/ 19 w 29"/>
                  <a:gd name="T33" fmla="*/ 3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53">
                    <a:moveTo>
                      <a:pt x="20" y="52"/>
                    </a:moveTo>
                    <a:cubicBezTo>
                      <a:pt x="20" y="48"/>
                      <a:pt x="20" y="48"/>
                      <a:pt x="20" y="48"/>
                    </a:cubicBezTo>
                    <a:cubicBezTo>
                      <a:pt x="19" y="48"/>
                      <a:pt x="19" y="48"/>
                      <a:pt x="19" y="48"/>
                    </a:cubicBezTo>
                    <a:cubicBezTo>
                      <a:pt x="18" y="51"/>
                      <a:pt x="15" y="53"/>
                      <a:pt x="11" y="53"/>
                    </a:cubicBezTo>
                    <a:cubicBezTo>
                      <a:pt x="0" y="53"/>
                      <a:pt x="1" y="41"/>
                      <a:pt x="1" y="33"/>
                    </a:cubicBezTo>
                    <a:cubicBezTo>
                      <a:pt x="1" y="26"/>
                      <a:pt x="0" y="15"/>
                      <a:pt x="11" y="15"/>
                    </a:cubicBezTo>
                    <a:cubicBezTo>
                      <a:pt x="14" y="15"/>
                      <a:pt x="17" y="16"/>
                      <a:pt x="19" y="19"/>
                    </a:cubicBezTo>
                    <a:cubicBezTo>
                      <a:pt x="19" y="19"/>
                      <a:pt x="19" y="19"/>
                      <a:pt x="19" y="19"/>
                    </a:cubicBezTo>
                    <a:cubicBezTo>
                      <a:pt x="19" y="0"/>
                      <a:pt x="19" y="0"/>
                      <a:pt x="19" y="0"/>
                    </a:cubicBezTo>
                    <a:cubicBezTo>
                      <a:pt x="29" y="0"/>
                      <a:pt x="29" y="0"/>
                      <a:pt x="29" y="0"/>
                    </a:cubicBezTo>
                    <a:cubicBezTo>
                      <a:pt x="29" y="52"/>
                      <a:pt x="29" y="52"/>
                      <a:pt x="29" y="52"/>
                    </a:cubicBezTo>
                    <a:lnTo>
                      <a:pt x="20" y="52"/>
                    </a:lnTo>
                    <a:close/>
                    <a:moveTo>
                      <a:pt x="19" y="33"/>
                    </a:moveTo>
                    <a:cubicBezTo>
                      <a:pt x="19" y="26"/>
                      <a:pt x="19" y="21"/>
                      <a:pt x="15" y="21"/>
                    </a:cubicBezTo>
                    <a:cubicBezTo>
                      <a:pt x="11" y="21"/>
                      <a:pt x="11" y="26"/>
                      <a:pt x="11" y="33"/>
                    </a:cubicBezTo>
                    <a:cubicBezTo>
                      <a:pt x="11" y="43"/>
                      <a:pt x="11" y="46"/>
                      <a:pt x="15" y="46"/>
                    </a:cubicBezTo>
                    <a:cubicBezTo>
                      <a:pt x="18" y="46"/>
                      <a:pt x="19" y="43"/>
                      <a:pt x="19" y="33"/>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14" name="Freeform 17"/>
              <p:cNvSpPr>
                <a:spLocks/>
              </p:cNvSpPr>
              <p:nvPr/>
            </p:nvSpPr>
            <p:spPr bwMode="gray">
              <a:xfrm>
                <a:off x="6761163" y="2743200"/>
                <a:ext cx="279400" cy="452438"/>
              </a:xfrm>
              <a:custGeom>
                <a:avLst/>
                <a:gdLst>
                  <a:gd name="T0" fmla="*/ 16 w 34"/>
                  <a:gd name="T1" fmla="*/ 54 h 54"/>
                  <a:gd name="T2" fmla="*/ 1 w 34"/>
                  <a:gd name="T3" fmla="*/ 37 h 54"/>
                  <a:gd name="T4" fmla="*/ 11 w 34"/>
                  <a:gd name="T5" fmla="*/ 37 h 54"/>
                  <a:gd name="T6" fmla="*/ 18 w 34"/>
                  <a:gd name="T7" fmla="*/ 46 h 54"/>
                  <a:gd name="T8" fmla="*/ 23 w 34"/>
                  <a:gd name="T9" fmla="*/ 40 h 54"/>
                  <a:gd name="T10" fmla="*/ 1 w 34"/>
                  <a:gd name="T11" fmla="*/ 14 h 54"/>
                  <a:gd name="T12" fmla="*/ 18 w 34"/>
                  <a:gd name="T13" fmla="*/ 0 h 54"/>
                  <a:gd name="T14" fmla="*/ 34 w 34"/>
                  <a:gd name="T15" fmla="*/ 15 h 54"/>
                  <a:gd name="T16" fmla="*/ 23 w 34"/>
                  <a:gd name="T17" fmla="*/ 15 h 54"/>
                  <a:gd name="T18" fmla="*/ 18 w 34"/>
                  <a:gd name="T19" fmla="*/ 8 h 54"/>
                  <a:gd name="T20" fmla="*/ 12 w 34"/>
                  <a:gd name="T21" fmla="*/ 13 h 54"/>
                  <a:gd name="T22" fmla="*/ 34 w 34"/>
                  <a:gd name="T23" fmla="*/ 39 h 54"/>
                  <a:gd name="T24" fmla="*/ 16 w 34"/>
                  <a:gd name="T2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54">
                    <a:moveTo>
                      <a:pt x="16" y="54"/>
                    </a:moveTo>
                    <a:cubicBezTo>
                      <a:pt x="2" y="54"/>
                      <a:pt x="0" y="46"/>
                      <a:pt x="1" y="37"/>
                    </a:cubicBezTo>
                    <a:cubicBezTo>
                      <a:pt x="11" y="37"/>
                      <a:pt x="11" y="37"/>
                      <a:pt x="11" y="37"/>
                    </a:cubicBezTo>
                    <a:cubicBezTo>
                      <a:pt x="11" y="42"/>
                      <a:pt x="12" y="46"/>
                      <a:pt x="18" y="46"/>
                    </a:cubicBezTo>
                    <a:cubicBezTo>
                      <a:pt x="21" y="46"/>
                      <a:pt x="23" y="44"/>
                      <a:pt x="23" y="40"/>
                    </a:cubicBezTo>
                    <a:cubicBezTo>
                      <a:pt x="23" y="31"/>
                      <a:pt x="1" y="30"/>
                      <a:pt x="1" y="14"/>
                    </a:cubicBezTo>
                    <a:cubicBezTo>
                      <a:pt x="1" y="6"/>
                      <a:pt x="5" y="0"/>
                      <a:pt x="18" y="0"/>
                    </a:cubicBezTo>
                    <a:cubicBezTo>
                      <a:pt x="29" y="0"/>
                      <a:pt x="34" y="4"/>
                      <a:pt x="34" y="15"/>
                    </a:cubicBezTo>
                    <a:cubicBezTo>
                      <a:pt x="23" y="15"/>
                      <a:pt x="23" y="15"/>
                      <a:pt x="23" y="15"/>
                    </a:cubicBezTo>
                    <a:cubicBezTo>
                      <a:pt x="23" y="12"/>
                      <a:pt x="22" y="8"/>
                      <a:pt x="18" y="8"/>
                    </a:cubicBezTo>
                    <a:cubicBezTo>
                      <a:pt x="14" y="8"/>
                      <a:pt x="12" y="9"/>
                      <a:pt x="12" y="13"/>
                    </a:cubicBezTo>
                    <a:cubicBezTo>
                      <a:pt x="12" y="23"/>
                      <a:pt x="34" y="22"/>
                      <a:pt x="34" y="39"/>
                    </a:cubicBezTo>
                    <a:cubicBezTo>
                      <a:pt x="34" y="52"/>
                      <a:pt x="24" y="54"/>
                      <a:pt x="16" y="54"/>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15" name="Freeform 18"/>
              <p:cNvSpPr>
                <a:spLocks noEditPoints="1"/>
              </p:cNvSpPr>
              <p:nvPr/>
            </p:nvSpPr>
            <p:spPr bwMode="gray">
              <a:xfrm>
                <a:off x="7081838" y="2878137"/>
                <a:ext cx="238125" cy="317500"/>
              </a:xfrm>
              <a:custGeom>
                <a:avLst/>
                <a:gdLst>
                  <a:gd name="T0" fmla="*/ 0 w 29"/>
                  <a:gd name="T1" fmla="*/ 18 h 38"/>
                  <a:gd name="T2" fmla="*/ 15 w 29"/>
                  <a:gd name="T3" fmla="*/ 0 h 38"/>
                  <a:gd name="T4" fmla="*/ 29 w 29"/>
                  <a:gd name="T5" fmla="*/ 18 h 38"/>
                  <a:gd name="T6" fmla="*/ 15 w 29"/>
                  <a:gd name="T7" fmla="*/ 38 h 38"/>
                  <a:gd name="T8" fmla="*/ 0 w 29"/>
                  <a:gd name="T9" fmla="*/ 18 h 38"/>
                  <a:gd name="T10" fmla="*/ 19 w 29"/>
                  <a:gd name="T11" fmla="*/ 18 h 38"/>
                  <a:gd name="T12" fmla="*/ 15 w 29"/>
                  <a:gd name="T13" fmla="*/ 6 h 38"/>
                  <a:gd name="T14" fmla="*/ 10 w 29"/>
                  <a:gd name="T15" fmla="*/ 18 h 38"/>
                  <a:gd name="T16" fmla="*/ 15 w 29"/>
                  <a:gd name="T17" fmla="*/ 31 h 38"/>
                  <a:gd name="T18" fmla="*/ 19 w 29"/>
                  <a:gd name="T19" fmla="*/ 1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38">
                    <a:moveTo>
                      <a:pt x="0" y="18"/>
                    </a:moveTo>
                    <a:cubicBezTo>
                      <a:pt x="0" y="8"/>
                      <a:pt x="1" y="0"/>
                      <a:pt x="15" y="0"/>
                    </a:cubicBezTo>
                    <a:cubicBezTo>
                      <a:pt x="28" y="0"/>
                      <a:pt x="29" y="8"/>
                      <a:pt x="29" y="18"/>
                    </a:cubicBezTo>
                    <a:cubicBezTo>
                      <a:pt x="29" y="30"/>
                      <a:pt x="28" y="38"/>
                      <a:pt x="15" y="38"/>
                    </a:cubicBezTo>
                    <a:cubicBezTo>
                      <a:pt x="1" y="38"/>
                      <a:pt x="0" y="30"/>
                      <a:pt x="0" y="18"/>
                    </a:cubicBezTo>
                    <a:close/>
                    <a:moveTo>
                      <a:pt x="19" y="18"/>
                    </a:moveTo>
                    <a:cubicBezTo>
                      <a:pt x="19" y="10"/>
                      <a:pt x="19" y="6"/>
                      <a:pt x="15" y="6"/>
                    </a:cubicBezTo>
                    <a:cubicBezTo>
                      <a:pt x="10" y="6"/>
                      <a:pt x="10" y="10"/>
                      <a:pt x="10" y="18"/>
                    </a:cubicBezTo>
                    <a:cubicBezTo>
                      <a:pt x="10" y="29"/>
                      <a:pt x="11" y="31"/>
                      <a:pt x="15" y="31"/>
                    </a:cubicBezTo>
                    <a:cubicBezTo>
                      <a:pt x="18" y="31"/>
                      <a:pt x="19" y="29"/>
                      <a:pt x="19" y="18"/>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16" name="Freeform 19"/>
              <p:cNvSpPr>
                <a:spLocks/>
              </p:cNvSpPr>
              <p:nvPr/>
            </p:nvSpPr>
            <p:spPr bwMode="gray">
              <a:xfrm>
                <a:off x="7345363" y="2743200"/>
                <a:ext cx="163513" cy="444500"/>
              </a:xfrm>
              <a:custGeom>
                <a:avLst/>
                <a:gdLst>
                  <a:gd name="T0" fmla="*/ 20 w 20"/>
                  <a:gd name="T1" fmla="*/ 7 h 53"/>
                  <a:gd name="T2" fmla="*/ 15 w 20"/>
                  <a:gd name="T3" fmla="*/ 12 h 53"/>
                  <a:gd name="T4" fmla="*/ 15 w 20"/>
                  <a:gd name="T5" fmla="*/ 16 h 53"/>
                  <a:gd name="T6" fmla="*/ 19 w 20"/>
                  <a:gd name="T7" fmla="*/ 16 h 53"/>
                  <a:gd name="T8" fmla="*/ 19 w 20"/>
                  <a:gd name="T9" fmla="*/ 23 h 53"/>
                  <a:gd name="T10" fmla="*/ 15 w 20"/>
                  <a:gd name="T11" fmla="*/ 23 h 53"/>
                  <a:gd name="T12" fmla="*/ 15 w 20"/>
                  <a:gd name="T13" fmla="*/ 53 h 53"/>
                  <a:gd name="T14" fmla="*/ 4 w 20"/>
                  <a:gd name="T15" fmla="*/ 53 h 53"/>
                  <a:gd name="T16" fmla="*/ 4 w 20"/>
                  <a:gd name="T17" fmla="*/ 23 h 53"/>
                  <a:gd name="T18" fmla="*/ 0 w 20"/>
                  <a:gd name="T19" fmla="*/ 23 h 53"/>
                  <a:gd name="T20" fmla="*/ 0 w 20"/>
                  <a:gd name="T21" fmla="*/ 16 h 53"/>
                  <a:gd name="T22" fmla="*/ 5 w 20"/>
                  <a:gd name="T23" fmla="*/ 16 h 53"/>
                  <a:gd name="T24" fmla="*/ 16 w 20"/>
                  <a:gd name="T25" fmla="*/ 0 h 53"/>
                  <a:gd name="T26" fmla="*/ 20 w 20"/>
                  <a:gd name="T27" fmla="*/ 0 h 53"/>
                  <a:gd name="T28" fmla="*/ 20 w 20"/>
                  <a:gd name="T29"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53">
                    <a:moveTo>
                      <a:pt x="20" y="7"/>
                    </a:moveTo>
                    <a:cubicBezTo>
                      <a:pt x="16" y="7"/>
                      <a:pt x="15" y="8"/>
                      <a:pt x="15" y="12"/>
                    </a:cubicBezTo>
                    <a:cubicBezTo>
                      <a:pt x="15" y="16"/>
                      <a:pt x="15" y="16"/>
                      <a:pt x="15" y="16"/>
                    </a:cubicBezTo>
                    <a:cubicBezTo>
                      <a:pt x="19" y="16"/>
                      <a:pt x="19" y="16"/>
                      <a:pt x="19" y="16"/>
                    </a:cubicBezTo>
                    <a:cubicBezTo>
                      <a:pt x="19" y="23"/>
                      <a:pt x="19" y="23"/>
                      <a:pt x="19" y="23"/>
                    </a:cubicBezTo>
                    <a:cubicBezTo>
                      <a:pt x="15" y="23"/>
                      <a:pt x="15" y="23"/>
                      <a:pt x="15" y="23"/>
                    </a:cubicBezTo>
                    <a:cubicBezTo>
                      <a:pt x="15" y="53"/>
                      <a:pt x="15" y="53"/>
                      <a:pt x="15" y="53"/>
                    </a:cubicBezTo>
                    <a:cubicBezTo>
                      <a:pt x="4" y="53"/>
                      <a:pt x="4" y="53"/>
                      <a:pt x="4" y="53"/>
                    </a:cubicBezTo>
                    <a:cubicBezTo>
                      <a:pt x="4" y="23"/>
                      <a:pt x="4" y="23"/>
                      <a:pt x="4" y="23"/>
                    </a:cubicBezTo>
                    <a:cubicBezTo>
                      <a:pt x="0" y="23"/>
                      <a:pt x="0" y="23"/>
                      <a:pt x="0" y="23"/>
                    </a:cubicBezTo>
                    <a:cubicBezTo>
                      <a:pt x="0" y="16"/>
                      <a:pt x="0" y="16"/>
                      <a:pt x="0" y="16"/>
                    </a:cubicBezTo>
                    <a:cubicBezTo>
                      <a:pt x="5" y="16"/>
                      <a:pt x="5" y="16"/>
                      <a:pt x="5" y="16"/>
                    </a:cubicBezTo>
                    <a:cubicBezTo>
                      <a:pt x="4" y="6"/>
                      <a:pt x="4" y="0"/>
                      <a:pt x="16" y="0"/>
                    </a:cubicBezTo>
                    <a:cubicBezTo>
                      <a:pt x="17" y="0"/>
                      <a:pt x="18" y="0"/>
                      <a:pt x="20" y="0"/>
                    </a:cubicBezTo>
                    <a:lnTo>
                      <a:pt x="20" y="7"/>
                    </a:ln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17" name="Freeform 20"/>
              <p:cNvSpPr>
                <a:spLocks/>
              </p:cNvSpPr>
              <p:nvPr/>
            </p:nvSpPr>
            <p:spPr bwMode="gray">
              <a:xfrm>
                <a:off x="7542213" y="2794000"/>
                <a:ext cx="157163" cy="393700"/>
              </a:xfrm>
              <a:custGeom>
                <a:avLst/>
                <a:gdLst>
                  <a:gd name="T0" fmla="*/ 0 w 19"/>
                  <a:gd name="T1" fmla="*/ 10 h 47"/>
                  <a:gd name="T2" fmla="*/ 4 w 19"/>
                  <a:gd name="T3" fmla="*/ 10 h 47"/>
                  <a:gd name="T4" fmla="*/ 4 w 19"/>
                  <a:gd name="T5" fmla="*/ 4 h 47"/>
                  <a:gd name="T6" fmla="*/ 14 w 19"/>
                  <a:gd name="T7" fmla="*/ 0 h 47"/>
                  <a:gd name="T8" fmla="*/ 14 w 19"/>
                  <a:gd name="T9" fmla="*/ 10 h 47"/>
                  <a:gd name="T10" fmla="*/ 19 w 19"/>
                  <a:gd name="T11" fmla="*/ 10 h 47"/>
                  <a:gd name="T12" fmla="*/ 19 w 19"/>
                  <a:gd name="T13" fmla="*/ 17 h 47"/>
                  <a:gd name="T14" fmla="*/ 14 w 19"/>
                  <a:gd name="T15" fmla="*/ 17 h 47"/>
                  <a:gd name="T16" fmla="*/ 14 w 19"/>
                  <a:gd name="T17" fmla="*/ 36 h 47"/>
                  <a:gd name="T18" fmla="*/ 17 w 19"/>
                  <a:gd name="T19" fmla="*/ 41 h 47"/>
                  <a:gd name="T20" fmla="*/ 19 w 19"/>
                  <a:gd name="T21" fmla="*/ 41 h 47"/>
                  <a:gd name="T22" fmla="*/ 19 w 19"/>
                  <a:gd name="T23" fmla="*/ 47 h 47"/>
                  <a:gd name="T24" fmla="*/ 14 w 19"/>
                  <a:gd name="T25" fmla="*/ 47 h 47"/>
                  <a:gd name="T26" fmla="*/ 4 w 19"/>
                  <a:gd name="T27" fmla="*/ 39 h 47"/>
                  <a:gd name="T28" fmla="*/ 4 w 19"/>
                  <a:gd name="T29" fmla="*/ 17 h 47"/>
                  <a:gd name="T30" fmla="*/ 0 w 19"/>
                  <a:gd name="T31" fmla="*/ 17 h 47"/>
                  <a:gd name="T32" fmla="*/ 0 w 19"/>
                  <a:gd name="T33"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47">
                    <a:moveTo>
                      <a:pt x="0" y="10"/>
                    </a:moveTo>
                    <a:cubicBezTo>
                      <a:pt x="4" y="10"/>
                      <a:pt x="4" y="10"/>
                      <a:pt x="4" y="10"/>
                    </a:cubicBezTo>
                    <a:cubicBezTo>
                      <a:pt x="4" y="4"/>
                      <a:pt x="4" y="4"/>
                      <a:pt x="4" y="4"/>
                    </a:cubicBezTo>
                    <a:cubicBezTo>
                      <a:pt x="14" y="0"/>
                      <a:pt x="14" y="0"/>
                      <a:pt x="14" y="0"/>
                    </a:cubicBezTo>
                    <a:cubicBezTo>
                      <a:pt x="14" y="10"/>
                      <a:pt x="14" y="10"/>
                      <a:pt x="14" y="10"/>
                    </a:cubicBezTo>
                    <a:cubicBezTo>
                      <a:pt x="19" y="10"/>
                      <a:pt x="19" y="10"/>
                      <a:pt x="19" y="10"/>
                    </a:cubicBezTo>
                    <a:cubicBezTo>
                      <a:pt x="19" y="17"/>
                      <a:pt x="19" y="17"/>
                      <a:pt x="19" y="17"/>
                    </a:cubicBezTo>
                    <a:cubicBezTo>
                      <a:pt x="14" y="17"/>
                      <a:pt x="14" y="17"/>
                      <a:pt x="14" y="17"/>
                    </a:cubicBezTo>
                    <a:cubicBezTo>
                      <a:pt x="14" y="36"/>
                      <a:pt x="14" y="36"/>
                      <a:pt x="14" y="36"/>
                    </a:cubicBezTo>
                    <a:cubicBezTo>
                      <a:pt x="14" y="39"/>
                      <a:pt x="14" y="41"/>
                      <a:pt x="17" y="41"/>
                    </a:cubicBezTo>
                    <a:cubicBezTo>
                      <a:pt x="18" y="41"/>
                      <a:pt x="18" y="41"/>
                      <a:pt x="19" y="41"/>
                    </a:cubicBezTo>
                    <a:cubicBezTo>
                      <a:pt x="19" y="47"/>
                      <a:pt x="19" y="47"/>
                      <a:pt x="19" y="47"/>
                    </a:cubicBezTo>
                    <a:cubicBezTo>
                      <a:pt x="18" y="47"/>
                      <a:pt x="16" y="47"/>
                      <a:pt x="14" y="47"/>
                    </a:cubicBezTo>
                    <a:cubicBezTo>
                      <a:pt x="5" y="47"/>
                      <a:pt x="4" y="41"/>
                      <a:pt x="4" y="39"/>
                    </a:cubicBezTo>
                    <a:cubicBezTo>
                      <a:pt x="4" y="17"/>
                      <a:pt x="4" y="17"/>
                      <a:pt x="4" y="17"/>
                    </a:cubicBezTo>
                    <a:cubicBezTo>
                      <a:pt x="0" y="17"/>
                      <a:pt x="0" y="17"/>
                      <a:pt x="0" y="17"/>
                    </a:cubicBezTo>
                    <a:lnTo>
                      <a:pt x="0" y="10"/>
                    </a:ln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18" name="Freeform 21"/>
              <p:cNvSpPr>
                <a:spLocks/>
              </p:cNvSpPr>
              <p:nvPr/>
            </p:nvSpPr>
            <p:spPr bwMode="gray">
              <a:xfrm>
                <a:off x="7731126" y="2878137"/>
                <a:ext cx="452438" cy="309563"/>
              </a:xfrm>
              <a:custGeom>
                <a:avLst/>
                <a:gdLst>
                  <a:gd name="T0" fmla="*/ 0 w 285"/>
                  <a:gd name="T1" fmla="*/ 0 h 195"/>
                  <a:gd name="T2" fmla="*/ 52 w 285"/>
                  <a:gd name="T3" fmla="*/ 0 h 195"/>
                  <a:gd name="T4" fmla="*/ 78 w 285"/>
                  <a:gd name="T5" fmla="*/ 148 h 195"/>
                  <a:gd name="T6" fmla="*/ 78 w 285"/>
                  <a:gd name="T7" fmla="*/ 148 h 195"/>
                  <a:gd name="T8" fmla="*/ 114 w 285"/>
                  <a:gd name="T9" fmla="*/ 0 h 195"/>
                  <a:gd name="T10" fmla="*/ 171 w 285"/>
                  <a:gd name="T11" fmla="*/ 0 h 195"/>
                  <a:gd name="T12" fmla="*/ 202 w 285"/>
                  <a:gd name="T13" fmla="*/ 148 h 195"/>
                  <a:gd name="T14" fmla="*/ 202 w 285"/>
                  <a:gd name="T15" fmla="*/ 148 h 195"/>
                  <a:gd name="T16" fmla="*/ 233 w 285"/>
                  <a:gd name="T17" fmla="*/ 0 h 195"/>
                  <a:gd name="T18" fmla="*/ 285 w 285"/>
                  <a:gd name="T19" fmla="*/ 0 h 195"/>
                  <a:gd name="T20" fmla="*/ 233 w 285"/>
                  <a:gd name="T21" fmla="*/ 195 h 195"/>
                  <a:gd name="T22" fmla="*/ 176 w 285"/>
                  <a:gd name="T23" fmla="*/ 195 h 195"/>
                  <a:gd name="T24" fmla="*/ 140 w 285"/>
                  <a:gd name="T25" fmla="*/ 63 h 195"/>
                  <a:gd name="T26" fmla="*/ 140 w 285"/>
                  <a:gd name="T27" fmla="*/ 63 h 195"/>
                  <a:gd name="T28" fmla="*/ 104 w 285"/>
                  <a:gd name="T29" fmla="*/ 195 h 195"/>
                  <a:gd name="T30" fmla="*/ 47 w 285"/>
                  <a:gd name="T31" fmla="*/ 195 h 195"/>
                  <a:gd name="T32" fmla="*/ 0 w 285"/>
                  <a:gd name="T33"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5" h="195">
                    <a:moveTo>
                      <a:pt x="0" y="0"/>
                    </a:moveTo>
                    <a:lnTo>
                      <a:pt x="52" y="0"/>
                    </a:lnTo>
                    <a:lnTo>
                      <a:pt x="78" y="148"/>
                    </a:lnTo>
                    <a:lnTo>
                      <a:pt x="78" y="148"/>
                    </a:lnTo>
                    <a:lnTo>
                      <a:pt x="114" y="0"/>
                    </a:lnTo>
                    <a:lnTo>
                      <a:pt x="171" y="0"/>
                    </a:lnTo>
                    <a:lnTo>
                      <a:pt x="202" y="148"/>
                    </a:lnTo>
                    <a:lnTo>
                      <a:pt x="202" y="148"/>
                    </a:lnTo>
                    <a:lnTo>
                      <a:pt x="233" y="0"/>
                    </a:lnTo>
                    <a:lnTo>
                      <a:pt x="285" y="0"/>
                    </a:lnTo>
                    <a:lnTo>
                      <a:pt x="233" y="195"/>
                    </a:lnTo>
                    <a:lnTo>
                      <a:pt x="176" y="195"/>
                    </a:lnTo>
                    <a:lnTo>
                      <a:pt x="140" y="63"/>
                    </a:lnTo>
                    <a:lnTo>
                      <a:pt x="140" y="63"/>
                    </a:lnTo>
                    <a:lnTo>
                      <a:pt x="104" y="195"/>
                    </a:lnTo>
                    <a:lnTo>
                      <a:pt x="47" y="195"/>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19" name="Freeform 22"/>
              <p:cNvSpPr>
                <a:spLocks noEditPoints="1"/>
              </p:cNvSpPr>
              <p:nvPr/>
            </p:nvSpPr>
            <p:spPr bwMode="gray">
              <a:xfrm>
                <a:off x="8201026" y="2878137"/>
                <a:ext cx="238125" cy="317500"/>
              </a:xfrm>
              <a:custGeom>
                <a:avLst/>
                <a:gdLst>
                  <a:gd name="T0" fmla="*/ 29 w 29"/>
                  <a:gd name="T1" fmla="*/ 30 h 38"/>
                  <a:gd name="T2" fmla="*/ 29 w 29"/>
                  <a:gd name="T3" fmla="*/ 37 h 38"/>
                  <a:gd name="T4" fmla="*/ 20 w 29"/>
                  <a:gd name="T5" fmla="*/ 37 h 38"/>
                  <a:gd name="T6" fmla="*/ 19 w 29"/>
                  <a:gd name="T7" fmla="*/ 32 h 38"/>
                  <a:gd name="T8" fmla="*/ 19 w 29"/>
                  <a:gd name="T9" fmla="*/ 32 h 38"/>
                  <a:gd name="T10" fmla="*/ 10 w 29"/>
                  <a:gd name="T11" fmla="*/ 38 h 38"/>
                  <a:gd name="T12" fmla="*/ 0 w 29"/>
                  <a:gd name="T13" fmla="*/ 26 h 38"/>
                  <a:gd name="T14" fmla="*/ 19 w 29"/>
                  <a:gd name="T15" fmla="*/ 13 h 38"/>
                  <a:gd name="T16" fmla="*/ 19 w 29"/>
                  <a:gd name="T17" fmla="*/ 11 h 38"/>
                  <a:gd name="T18" fmla="*/ 15 w 29"/>
                  <a:gd name="T19" fmla="*/ 5 h 38"/>
                  <a:gd name="T20" fmla="*/ 11 w 29"/>
                  <a:gd name="T21" fmla="*/ 11 h 38"/>
                  <a:gd name="T22" fmla="*/ 1 w 29"/>
                  <a:gd name="T23" fmla="*/ 11 h 38"/>
                  <a:gd name="T24" fmla="*/ 5 w 29"/>
                  <a:gd name="T25" fmla="*/ 2 h 38"/>
                  <a:gd name="T26" fmla="*/ 14 w 29"/>
                  <a:gd name="T27" fmla="*/ 0 h 38"/>
                  <a:gd name="T28" fmla="*/ 29 w 29"/>
                  <a:gd name="T29" fmla="*/ 12 h 38"/>
                  <a:gd name="T30" fmla="*/ 29 w 29"/>
                  <a:gd name="T31" fmla="*/ 30 h 38"/>
                  <a:gd name="T32" fmla="*/ 10 w 29"/>
                  <a:gd name="T33" fmla="*/ 26 h 38"/>
                  <a:gd name="T34" fmla="*/ 14 w 29"/>
                  <a:gd name="T35" fmla="*/ 31 h 38"/>
                  <a:gd name="T36" fmla="*/ 19 w 29"/>
                  <a:gd name="T37" fmla="*/ 19 h 38"/>
                  <a:gd name="T38" fmla="*/ 10 w 29"/>
                  <a:gd name="T39"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38">
                    <a:moveTo>
                      <a:pt x="29" y="30"/>
                    </a:moveTo>
                    <a:cubicBezTo>
                      <a:pt x="29" y="32"/>
                      <a:pt x="29" y="35"/>
                      <a:pt x="29" y="37"/>
                    </a:cubicBezTo>
                    <a:cubicBezTo>
                      <a:pt x="20" y="37"/>
                      <a:pt x="20" y="37"/>
                      <a:pt x="20" y="37"/>
                    </a:cubicBezTo>
                    <a:cubicBezTo>
                      <a:pt x="19" y="32"/>
                      <a:pt x="19" y="32"/>
                      <a:pt x="19" y="32"/>
                    </a:cubicBezTo>
                    <a:cubicBezTo>
                      <a:pt x="19" y="32"/>
                      <a:pt x="19" y="32"/>
                      <a:pt x="19" y="32"/>
                    </a:cubicBezTo>
                    <a:cubicBezTo>
                      <a:pt x="17" y="36"/>
                      <a:pt x="14" y="38"/>
                      <a:pt x="10" y="38"/>
                    </a:cubicBezTo>
                    <a:cubicBezTo>
                      <a:pt x="3" y="38"/>
                      <a:pt x="0" y="32"/>
                      <a:pt x="0" y="26"/>
                    </a:cubicBezTo>
                    <a:cubicBezTo>
                      <a:pt x="0" y="14"/>
                      <a:pt x="9" y="13"/>
                      <a:pt x="19" y="13"/>
                    </a:cubicBezTo>
                    <a:cubicBezTo>
                      <a:pt x="19" y="11"/>
                      <a:pt x="19" y="11"/>
                      <a:pt x="19" y="11"/>
                    </a:cubicBezTo>
                    <a:cubicBezTo>
                      <a:pt x="19" y="8"/>
                      <a:pt x="18" y="5"/>
                      <a:pt x="15" y="5"/>
                    </a:cubicBezTo>
                    <a:cubicBezTo>
                      <a:pt x="11" y="5"/>
                      <a:pt x="11" y="8"/>
                      <a:pt x="11" y="11"/>
                    </a:cubicBezTo>
                    <a:cubicBezTo>
                      <a:pt x="1" y="11"/>
                      <a:pt x="1" y="11"/>
                      <a:pt x="1" y="11"/>
                    </a:cubicBezTo>
                    <a:cubicBezTo>
                      <a:pt x="1" y="6"/>
                      <a:pt x="2" y="4"/>
                      <a:pt x="5" y="2"/>
                    </a:cubicBezTo>
                    <a:cubicBezTo>
                      <a:pt x="7" y="0"/>
                      <a:pt x="10" y="0"/>
                      <a:pt x="14" y="0"/>
                    </a:cubicBezTo>
                    <a:cubicBezTo>
                      <a:pt x="27" y="0"/>
                      <a:pt x="29" y="5"/>
                      <a:pt x="29" y="12"/>
                    </a:cubicBezTo>
                    <a:lnTo>
                      <a:pt x="29" y="30"/>
                    </a:lnTo>
                    <a:close/>
                    <a:moveTo>
                      <a:pt x="10" y="26"/>
                    </a:moveTo>
                    <a:cubicBezTo>
                      <a:pt x="10" y="28"/>
                      <a:pt x="10" y="31"/>
                      <a:pt x="14" y="31"/>
                    </a:cubicBezTo>
                    <a:cubicBezTo>
                      <a:pt x="20" y="31"/>
                      <a:pt x="19" y="23"/>
                      <a:pt x="19" y="19"/>
                    </a:cubicBezTo>
                    <a:cubicBezTo>
                      <a:pt x="14" y="19"/>
                      <a:pt x="10" y="19"/>
                      <a:pt x="10" y="26"/>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20" name="Freeform 23"/>
              <p:cNvSpPr>
                <a:spLocks/>
              </p:cNvSpPr>
              <p:nvPr/>
            </p:nvSpPr>
            <p:spPr bwMode="gray">
              <a:xfrm>
                <a:off x="8496301" y="2878137"/>
                <a:ext cx="157163" cy="309563"/>
              </a:xfrm>
              <a:custGeom>
                <a:avLst/>
                <a:gdLst>
                  <a:gd name="T0" fmla="*/ 10 w 19"/>
                  <a:gd name="T1" fmla="*/ 0 h 37"/>
                  <a:gd name="T2" fmla="*/ 10 w 19"/>
                  <a:gd name="T3" fmla="*/ 5 h 37"/>
                  <a:gd name="T4" fmla="*/ 10 w 19"/>
                  <a:gd name="T5" fmla="*/ 5 h 37"/>
                  <a:gd name="T6" fmla="*/ 19 w 19"/>
                  <a:gd name="T7" fmla="*/ 0 h 37"/>
                  <a:gd name="T8" fmla="*/ 19 w 19"/>
                  <a:gd name="T9" fmla="*/ 9 h 37"/>
                  <a:gd name="T10" fmla="*/ 10 w 19"/>
                  <a:gd name="T11" fmla="*/ 17 h 37"/>
                  <a:gd name="T12" fmla="*/ 10 w 19"/>
                  <a:gd name="T13" fmla="*/ 37 h 37"/>
                  <a:gd name="T14" fmla="*/ 0 w 19"/>
                  <a:gd name="T15" fmla="*/ 37 h 37"/>
                  <a:gd name="T16" fmla="*/ 0 w 19"/>
                  <a:gd name="T17" fmla="*/ 0 h 37"/>
                  <a:gd name="T18" fmla="*/ 10 w 19"/>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37">
                    <a:moveTo>
                      <a:pt x="10" y="0"/>
                    </a:moveTo>
                    <a:cubicBezTo>
                      <a:pt x="10" y="5"/>
                      <a:pt x="10" y="5"/>
                      <a:pt x="10" y="5"/>
                    </a:cubicBezTo>
                    <a:cubicBezTo>
                      <a:pt x="10" y="5"/>
                      <a:pt x="10" y="5"/>
                      <a:pt x="10" y="5"/>
                    </a:cubicBezTo>
                    <a:cubicBezTo>
                      <a:pt x="12" y="1"/>
                      <a:pt x="15" y="0"/>
                      <a:pt x="19" y="0"/>
                    </a:cubicBezTo>
                    <a:cubicBezTo>
                      <a:pt x="19" y="9"/>
                      <a:pt x="19" y="9"/>
                      <a:pt x="19" y="9"/>
                    </a:cubicBezTo>
                    <a:cubicBezTo>
                      <a:pt x="10" y="8"/>
                      <a:pt x="10" y="13"/>
                      <a:pt x="10" y="17"/>
                    </a:cubicBezTo>
                    <a:cubicBezTo>
                      <a:pt x="10" y="37"/>
                      <a:pt x="10" y="37"/>
                      <a:pt x="10" y="37"/>
                    </a:cubicBezTo>
                    <a:cubicBezTo>
                      <a:pt x="0" y="37"/>
                      <a:pt x="0" y="37"/>
                      <a:pt x="0" y="37"/>
                    </a:cubicBezTo>
                    <a:cubicBezTo>
                      <a:pt x="0" y="0"/>
                      <a:pt x="0" y="0"/>
                      <a:pt x="0" y="0"/>
                    </a:cubicBezTo>
                    <a:lnTo>
                      <a:pt x="10" y="0"/>
                    </a:ln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21" name="Freeform 24"/>
              <p:cNvSpPr>
                <a:spLocks noEditPoints="1"/>
              </p:cNvSpPr>
              <p:nvPr/>
            </p:nvSpPr>
            <p:spPr bwMode="gray">
              <a:xfrm>
                <a:off x="8685213" y="2878137"/>
                <a:ext cx="247650" cy="317500"/>
              </a:xfrm>
              <a:custGeom>
                <a:avLst/>
                <a:gdLst>
                  <a:gd name="T0" fmla="*/ 10 w 30"/>
                  <a:gd name="T1" fmla="*/ 20 h 38"/>
                  <a:gd name="T2" fmla="*/ 15 w 30"/>
                  <a:gd name="T3" fmla="*/ 31 h 38"/>
                  <a:gd name="T4" fmla="*/ 19 w 30"/>
                  <a:gd name="T5" fmla="*/ 25 h 38"/>
                  <a:gd name="T6" fmla="*/ 30 w 30"/>
                  <a:gd name="T7" fmla="*/ 25 h 38"/>
                  <a:gd name="T8" fmla="*/ 26 w 30"/>
                  <a:gd name="T9" fmla="*/ 34 h 38"/>
                  <a:gd name="T10" fmla="*/ 15 w 30"/>
                  <a:gd name="T11" fmla="*/ 38 h 38"/>
                  <a:gd name="T12" fmla="*/ 0 w 30"/>
                  <a:gd name="T13" fmla="*/ 18 h 38"/>
                  <a:gd name="T14" fmla="*/ 15 w 30"/>
                  <a:gd name="T15" fmla="*/ 0 h 38"/>
                  <a:gd name="T16" fmla="*/ 30 w 30"/>
                  <a:gd name="T17" fmla="*/ 20 h 38"/>
                  <a:gd name="T18" fmla="*/ 10 w 30"/>
                  <a:gd name="T19" fmla="*/ 20 h 38"/>
                  <a:gd name="T20" fmla="*/ 20 w 30"/>
                  <a:gd name="T21" fmla="*/ 15 h 38"/>
                  <a:gd name="T22" fmla="*/ 15 w 30"/>
                  <a:gd name="T23" fmla="*/ 6 h 38"/>
                  <a:gd name="T24" fmla="*/ 10 w 30"/>
                  <a:gd name="T25" fmla="*/ 15 h 38"/>
                  <a:gd name="T26" fmla="*/ 20 w 30"/>
                  <a:gd name="T27" fmla="*/ 1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8">
                    <a:moveTo>
                      <a:pt x="10" y="20"/>
                    </a:moveTo>
                    <a:cubicBezTo>
                      <a:pt x="10" y="25"/>
                      <a:pt x="11" y="31"/>
                      <a:pt x="15" y="31"/>
                    </a:cubicBezTo>
                    <a:cubicBezTo>
                      <a:pt x="19" y="31"/>
                      <a:pt x="19" y="28"/>
                      <a:pt x="19" y="25"/>
                    </a:cubicBezTo>
                    <a:cubicBezTo>
                      <a:pt x="30" y="25"/>
                      <a:pt x="30" y="25"/>
                      <a:pt x="30" y="25"/>
                    </a:cubicBezTo>
                    <a:cubicBezTo>
                      <a:pt x="30" y="29"/>
                      <a:pt x="28" y="32"/>
                      <a:pt x="26" y="34"/>
                    </a:cubicBezTo>
                    <a:cubicBezTo>
                      <a:pt x="24" y="36"/>
                      <a:pt x="20" y="38"/>
                      <a:pt x="15" y="38"/>
                    </a:cubicBezTo>
                    <a:cubicBezTo>
                      <a:pt x="2" y="38"/>
                      <a:pt x="0" y="30"/>
                      <a:pt x="0" y="18"/>
                    </a:cubicBezTo>
                    <a:cubicBezTo>
                      <a:pt x="0" y="8"/>
                      <a:pt x="2" y="0"/>
                      <a:pt x="15" y="0"/>
                    </a:cubicBezTo>
                    <a:cubicBezTo>
                      <a:pt x="29" y="0"/>
                      <a:pt x="30" y="8"/>
                      <a:pt x="30" y="20"/>
                    </a:cubicBezTo>
                    <a:lnTo>
                      <a:pt x="10" y="20"/>
                    </a:lnTo>
                    <a:close/>
                    <a:moveTo>
                      <a:pt x="20" y="15"/>
                    </a:moveTo>
                    <a:cubicBezTo>
                      <a:pt x="20" y="11"/>
                      <a:pt x="20" y="6"/>
                      <a:pt x="15" y="6"/>
                    </a:cubicBezTo>
                    <a:cubicBezTo>
                      <a:pt x="10" y="6"/>
                      <a:pt x="10" y="11"/>
                      <a:pt x="10" y="15"/>
                    </a:cubicBezTo>
                    <a:lnTo>
                      <a:pt x="20" y="15"/>
                    </a:ln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grpSp>
        <p:grpSp>
          <p:nvGrpSpPr>
            <p:cNvPr id="147" name="Group 146"/>
            <p:cNvGrpSpPr/>
            <p:nvPr userDrawn="1"/>
          </p:nvGrpSpPr>
          <p:grpSpPr>
            <a:xfrm>
              <a:off x="3263901" y="3371850"/>
              <a:ext cx="5661025" cy="452438"/>
              <a:chOff x="3263901" y="3371850"/>
              <a:chExt cx="5661025" cy="452438"/>
            </a:xfrm>
          </p:grpSpPr>
          <p:sp>
            <p:nvSpPr>
              <p:cNvPr id="102" name="Rectangle 5"/>
              <p:cNvSpPr>
                <a:spLocks noChangeArrowheads="1"/>
              </p:cNvSpPr>
              <p:nvPr/>
            </p:nvSpPr>
            <p:spPr bwMode="gray">
              <a:xfrm>
                <a:off x="3997326" y="3371850"/>
                <a:ext cx="73025" cy="5080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sz="1800"/>
              </a:p>
            </p:txBody>
          </p:sp>
          <p:sp>
            <p:nvSpPr>
              <p:cNvPr id="122" name="Freeform 25"/>
              <p:cNvSpPr>
                <a:spLocks noEditPoints="1"/>
              </p:cNvSpPr>
              <p:nvPr/>
            </p:nvSpPr>
            <p:spPr bwMode="gray">
              <a:xfrm>
                <a:off x="7920038" y="3473450"/>
                <a:ext cx="206375" cy="258763"/>
              </a:xfrm>
              <a:custGeom>
                <a:avLst/>
                <a:gdLst>
                  <a:gd name="T0" fmla="*/ 9 w 25"/>
                  <a:gd name="T1" fmla="*/ 17 h 31"/>
                  <a:gd name="T2" fmla="*/ 13 w 25"/>
                  <a:gd name="T3" fmla="*/ 26 h 31"/>
                  <a:gd name="T4" fmla="*/ 16 w 25"/>
                  <a:gd name="T5" fmla="*/ 20 h 31"/>
                  <a:gd name="T6" fmla="*/ 25 w 25"/>
                  <a:gd name="T7" fmla="*/ 20 h 31"/>
                  <a:gd name="T8" fmla="*/ 22 w 25"/>
                  <a:gd name="T9" fmla="*/ 28 h 31"/>
                  <a:gd name="T10" fmla="*/ 13 w 25"/>
                  <a:gd name="T11" fmla="*/ 31 h 31"/>
                  <a:gd name="T12" fmla="*/ 0 w 25"/>
                  <a:gd name="T13" fmla="*/ 15 h 31"/>
                  <a:gd name="T14" fmla="*/ 13 w 25"/>
                  <a:gd name="T15" fmla="*/ 0 h 31"/>
                  <a:gd name="T16" fmla="*/ 25 w 25"/>
                  <a:gd name="T17" fmla="*/ 17 h 31"/>
                  <a:gd name="T18" fmla="*/ 9 w 25"/>
                  <a:gd name="T19" fmla="*/ 17 h 31"/>
                  <a:gd name="T20" fmla="*/ 17 w 25"/>
                  <a:gd name="T21" fmla="*/ 12 h 31"/>
                  <a:gd name="T22" fmla="*/ 13 w 25"/>
                  <a:gd name="T23" fmla="*/ 5 h 31"/>
                  <a:gd name="T24" fmla="*/ 9 w 25"/>
                  <a:gd name="T25" fmla="*/ 12 h 31"/>
                  <a:gd name="T26" fmla="*/ 17 w 25"/>
                  <a:gd name="T27"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31">
                    <a:moveTo>
                      <a:pt x="9" y="17"/>
                    </a:moveTo>
                    <a:cubicBezTo>
                      <a:pt x="9" y="20"/>
                      <a:pt x="9" y="26"/>
                      <a:pt x="13" y="26"/>
                    </a:cubicBezTo>
                    <a:cubicBezTo>
                      <a:pt x="16" y="26"/>
                      <a:pt x="16" y="23"/>
                      <a:pt x="16" y="20"/>
                    </a:cubicBezTo>
                    <a:cubicBezTo>
                      <a:pt x="25" y="20"/>
                      <a:pt x="25" y="20"/>
                      <a:pt x="25" y="20"/>
                    </a:cubicBezTo>
                    <a:cubicBezTo>
                      <a:pt x="25" y="24"/>
                      <a:pt x="24" y="26"/>
                      <a:pt x="22" y="28"/>
                    </a:cubicBezTo>
                    <a:cubicBezTo>
                      <a:pt x="20" y="30"/>
                      <a:pt x="17" y="31"/>
                      <a:pt x="13" y="31"/>
                    </a:cubicBezTo>
                    <a:cubicBezTo>
                      <a:pt x="2" y="31"/>
                      <a:pt x="0" y="24"/>
                      <a:pt x="0" y="15"/>
                    </a:cubicBezTo>
                    <a:cubicBezTo>
                      <a:pt x="0" y="7"/>
                      <a:pt x="2" y="0"/>
                      <a:pt x="13" y="0"/>
                    </a:cubicBezTo>
                    <a:cubicBezTo>
                      <a:pt x="24" y="0"/>
                      <a:pt x="25" y="7"/>
                      <a:pt x="25" y="17"/>
                    </a:cubicBezTo>
                    <a:lnTo>
                      <a:pt x="9" y="17"/>
                    </a:lnTo>
                    <a:close/>
                    <a:moveTo>
                      <a:pt x="17" y="12"/>
                    </a:moveTo>
                    <a:cubicBezTo>
                      <a:pt x="17" y="9"/>
                      <a:pt x="17" y="5"/>
                      <a:pt x="13" y="5"/>
                    </a:cubicBezTo>
                    <a:cubicBezTo>
                      <a:pt x="9" y="5"/>
                      <a:pt x="9" y="10"/>
                      <a:pt x="9" y="12"/>
                    </a:cubicBezTo>
                    <a:lnTo>
                      <a:pt x="17" y="1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sz="1800"/>
              </a:p>
            </p:txBody>
          </p:sp>
          <p:sp>
            <p:nvSpPr>
              <p:cNvPr id="123" name="Freeform 26"/>
              <p:cNvSpPr>
                <a:spLocks noEditPoints="1"/>
              </p:cNvSpPr>
              <p:nvPr/>
            </p:nvSpPr>
            <p:spPr bwMode="gray">
              <a:xfrm>
                <a:off x="8553451" y="3473450"/>
                <a:ext cx="206375" cy="258763"/>
              </a:xfrm>
              <a:custGeom>
                <a:avLst/>
                <a:gdLst>
                  <a:gd name="T0" fmla="*/ 9 w 25"/>
                  <a:gd name="T1" fmla="*/ 17 h 31"/>
                  <a:gd name="T2" fmla="*/ 12 w 25"/>
                  <a:gd name="T3" fmla="*/ 26 h 31"/>
                  <a:gd name="T4" fmla="*/ 16 w 25"/>
                  <a:gd name="T5" fmla="*/ 20 h 31"/>
                  <a:gd name="T6" fmla="*/ 24 w 25"/>
                  <a:gd name="T7" fmla="*/ 20 h 31"/>
                  <a:gd name="T8" fmla="*/ 21 w 25"/>
                  <a:gd name="T9" fmla="*/ 28 h 31"/>
                  <a:gd name="T10" fmla="*/ 12 w 25"/>
                  <a:gd name="T11" fmla="*/ 31 h 31"/>
                  <a:gd name="T12" fmla="*/ 0 w 25"/>
                  <a:gd name="T13" fmla="*/ 15 h 31"/>
                  <a:gd name="T14" fmla="*/ 12 w 25"/>
                  <a:gd name="T15" fmla="*/ 0 h 31"/>
                  <a:gd name="T16" fmla="*/ 25 w 25"/>
                  <a:gd name="T17" fmla="*/ 17 h 31"/>
                  <a:gd name="T18" fmla="*/ 9 w 25"/>
                  <a:gd name="T19" fmla="*/ 17 h 31"/>
                  <a:gd name="T20" fmla="*/ 16 w 25"/>
                  <a:gd name="T21" fmla="*/ 12 h 31"/>
                  <a:gd name="T22" fmla="*/ 12 w 25"/>
                  <a:gd name="T23" fmla="*/ 5 h 31"/>
                  <a:gd name="T24" fmla="*/ 9 w 25"/>
                  <a:gd name="T25" fmla="*/ 12 h 31"/>
                  <a:gd name="T26" fmla="*/ 16 w 25"/>
                  <a:gd name="T27"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31">
                    <a:moveTo>
                      <a:pt x="9" y="17"/>
                    </a:moveTo>
                    <a:cubicBezTo>
                      <a:pt x="9" y="20"/>
                      <a:pt x="9" y="26"/>
                      <a:pt x="12" y="26"/>
                    </a:cubicBezTo>
                    <a:cubicBezTo>
                      <a:pt x="15" y="26"/>
                      <a:pt x="16" y="23"/>
                      <a:pt x="16" y="20"/>
                    </a:cubicBezTo>
                    <a:cubicBezTo>
                      <a:pt x="24" y="20"/>
                      <a:pt x="24" y="20"/>
                      <a:pt x="24" y="20"/>
                    </a:cubicBezTo>
                    <a:cubicBezTo>
                      <a:pt x="24" y="24"/>
                      <a:pt x="23" y="26"/>
                      <a:pt x="21" y="28"/>
                    </a:cubicBezTo>
                    <a:cubicBezTo>
                      <a:pt x="19" y="30"/>
                      <a:pt x="16" y="31"/>
                      <a:pt x="12" y="31"/>
                    </a:cubicBezTo>
                    <a:cubicBezTo>
                      <a:pt x="2" y="31"/>
                      <a:pt x="0" y="24"/>
                      <a:pt x="0" y="15"/>
                    </a:cubicBezTo>
                    <a:cubicBezTo>
                      <a:pt x="0" y="7"/>
                      <a:pt x="1" y="0"/>
                      <a:pt x="12" y="0"/>
                    </a:cubicBezTo>
                    <a:cubicBezTo>
                      <a:pt x="24" y="0"/>
                      <a:pt x="25" y="7"/>
                      <a:pt x="25" y="17"/>
                    </a:cubicBezTo>
                    <a:lnTo>
                      <a:pt x="9" y="17"/>
                    </a:lnTo>
                    <a:close/>
                    <a:moveTo>
                      <a:pt x="16" y="12"/>
                    </a:moveTo>
                    <a:cubicBezTo>
                      <a:pt x="16" y="9"/>
                      <a:pt x="16" y="5"/>
                      <a:pt x="12" y="5"/>
                    </a:cubicBezTo>
                    <a:cubicBezTo>
                      <a:pt x="9" y="5"/>
                      <a:pt x="9" y="10"/>
                      <a:pt x="9" y="12"/>
                    </a:cubicBezTo>
                    <a:lnTo>
                      <a:pt x="16" y="1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sz="1800"/>
              </a:p>
            </p:txBody>
          </p:sp>
          <p:sp>
            <p:nvSpPr>
              <p:cNvPr id="124" name="Freeform 27"/>
              <p:cNvSpPr>
                <a:spLocks/>
              </p:cNvSpPr>
              <p:nvPr/>
            </p:nvSpPr>
            <p:spPr bwMode="gray">
              <a:xfrm>
                <a:off x="3263901" y="3371850"/>
                <a:ext cx="198438" cy="352425"/>
              </a:xfrm>
              <a:custGeom>
                <a:avLst/>
                <a:gdLst>
                  <a:gd name="T0" fmla="*/ 0 w 125"/>
                  <a:gd name="T1" fmla="*/ 222 h 222"/>
                  <a:gd name="T2" fmla="*/ 0 w 125"/>
                  <a:gd name="T3" fmla="*/ 0 h 222"/>
                  <a:gd name="T4" fmla="*/ 125 w 125"/>
                  <a:gd name="T5" fmla="*/ 0 h 222"/>
                  <a:gd name="T6" fmla="*/ 125 w 125"/>
                  <a:gd name="T7" fmla="*/ 32 h 222"/>
                  <a:gd name="T8" fmla="*/ 47 w 125"/>
                  <a:gd name="T9" fmla="*/ 32 h 222"/>
                  <a:gd name="T10" fmla="*/ 47 w 125"/>
                  <a:gd name="T11" fmla="*/ 90 h 222"/>
                  <a:gd name="T12" fmla="*/ 114 w 125"/>
                  <a:gd name="T13" fmla="*/ 90 h 222"/>
                  <a:gd name="T14" fmla="*/ 114 w 125"/>
                  <a:gd name="T15" fmla="*/ 122 h 222"/>
                  <a:gd name="T16" fmla="*/ 47 w 125"/>
                  <a:gd name="T17" fmla="*/ 122 h 222"/>
                  <a:gd name="T18" fmla="*/ 47 w 125"/>
                  <a:gd name="T19" fmla="*/ 190 h 222"/>
                  <a:gd name="T20" fmla="*/ 125 w 125"/>
                  <a:gd name="T21" fmla="*/ 190 h 222"/>
                  <a:gd name="T22" fmla="*/ 125 w 125"/>
                  <a:gd name="T23" fmla="*/ 222 h 222"/>
                  <a:gd name="T24" fmla="*/ 0 w 125"/>
                  <a:gd name="T25" fmla="*/ 22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222">
                    <a:moveTo>
                      <a:pt x="0" y="222"/>
                    </a:moveTo>
                    <a:lnTo>
                      <a:pt x="0" y="0"/>
                    </a:lnTo>
                    <a:lnTo>
                      <a:pt x="125" y="0"/>
                    </a:lnTo>
                    <a:lnTo>
                      <a:pt x="125" y="32"/>
                    </a:lnTo>
                    <a:lnTo>
                      <a:pt x="47" y="32"/>
                    </a:lnTo>
                    <a:lnTo>
                      <a:pt x="47" y="90"/>
                    </a:lnTo>
                    <a:lnTo>
                      <a:pt x="114" y="90"/>
                    </a:lnTo>
                    <a:lnTo>
                      <a:pt x="114" y="122"/>
                    </a:lnTo>
                    <a:lnTo>
                      <a:pt x="47" y="122"/>
                    </a:lnTo>
                    <a:lnTo>
                      <a:pt x="47" y="190"/>
                    </a:lnTo>
                    <a:lnTo>
                      <a:pt x="125" y="190"/>
                    </a:lnTo>
                    <a:lnTo>
                      <a:pt x="125" y="222"/>
                    </a:lnTo>
                    <a:lnTo>
                      <a:pt x="0" y="22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sz="1800"/>
              </a:p>
            </p:txBody>
          </p:sp>
          <p:sp>
            <p:nvSpPr>
              <p:cNvPr id="125" name="Freeform 28"/>
              <p:cNvSpPr>
                <a:spLocks/>
              </p:cNvSpPr>
              <p:nvPr/>
            </p:nvSpPr>
            <p:spPr bwMode="gray">
              <a:xfrm>
                <a:off x="3503613" y="3473450"/>
                <a:ext cx="188913" cy="250825"/>
              </a:xfrm>
              <a:custGeom>
                <a:avLst/>
                <a:gdLst>
                  <a:gd name="T0" fmla="*/ 9 w 23"/>
                  <a:gd name="T1" fmla="*/ 4 h 30"/>
                  <a:gd name="T2" fmla="*/ 9 w 23"/>
                  <a:gd name="T3" fmla="*/ 4 h 30"/>
                  <a:gd name="T4" fmla="*/ 12 w 23"/>
                  <a:gd name="T5" fmla="*/ 1 h 30"/>
                  <a:gd name="T6" fmla="*/ 16 w 23"/>
                  <a:gd name="T7" fmla="*/ 0 h 30"/>
                  <a:gd name="T8" fmla="*/ 23 w 23"/>
                  <a:gd name="T9" fmla="*/ 6 h 30"/>
                  <a:gd name="T10" fmla="*/ 23 w 23"/>
                  <a:gd name="T11" fmla="*/ 30 h 30"/>
                  <a:gd name="T12" fmla="*/ 15 w 23"/>
                  <a:gd name="T13" fmla="*/ 30 h 30"/>
                  <a:gd name="T14" fmla="*/ 15 w 23"/>
                  <a:gd name="T15" fmla="*/ 10 h 30"/>
                  <a:gd name="T16" fmla="*/ 12 w 23"/>
                  <a:gd name="T17" fmla="*/ 5 h 30"/>
                  <a:gd name="T18" fmla="*/ 9 w 23"/>
                  <a:gd name="T19" fmla="*/ 10 h 30"/>
                  <a:gd name="T20" fmla="*/ 9 w 23"/>
                  <a:gd name="T21" fmla="*/ 30 h 30"/>
                  <a:gd name="T22" fmla="*/ 0 w 23"/>
                  <a:gd name="T23" fmla="*/ 30 h 30"/>
                  <a:gd name="T24" fmla="*/ 0 w 23"/>
                  <a:gd name="T25" fmla="*/ 1 h 30"/>
                  <a:gd name="T26" fmla="*/ 9 w 23"/>
                  <a:gd name="T27" fmla="*/ 1 h 30"/>
                  <a:gd name="T28" fmla="*/ 9 w 23"/>
                  <a:gd name="T29" fmla="*/ 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30">
                    <a:moveTo>
                      <a:pt x="9" y="4"/>
                    </a:moveTo>
                    <a:cubicBezTo>
                      <a:pt x="9" y="4"/>
                      <a:pt x="9" y="4"/>
                      <a:pt x="9" y="4"/>
                    </a:cubicBezTo>
                    <a:cubicBezTo>
                      <a:pt x="10" y="2"/>
                      <a:pt x="11" y="1"/>
                      <a:pt x="12" y="1"/>
                    </a:cubicBezTo>
                    <a:cubicBezTo>
                      <a:pt x="13" y="0"/>
                      <a:pt x="14" y="0"/>
                      <a:pt x="16" y="0"/>
                    </a:cubicBezTo>
                    <a:cubicBezTo>
                      <a:pt x="20" y="0"/>
                      <a:pt x="23" y="2"/>
                      <a:pt x="23" y="6"/>
                    </a:cubicBezTo>
                    <a:cubicBezTo>
                      <a:pt x="23" y="30"/>
                      <a:pt x="23" y="30"/>
                      <a:pt x="23" y="30"/>
                    </a:cubicBezTo>
                    <a:cubicBezTo>
                      <a:pt x="15" y="30"/>
                      <a:pt x="15" y="30"/>
                      <a:pt x="15" y="30"/>
                    </a:cubicBezTo>
                    <a:cubicBezTo>
                      <a:pt x="15" y="10"/>
                      <a:pt x="15" y="10"/>
                      <a:pt x="15" y="10"/>
                    </a:cubicBezTo>
                    <a:cubicBezTo>
                      <a:pt x="15" y="7"/>
                      <a:pt x="15" y="5"/>
                      <a:pt x="12" y="5"/>
                    </a:cubicBezTo>
                    <a:cubicBezTo>
                      <a:pt x="9" y="5"/>
                      <a:pt x="9" y="7"/>
                      <a:pt x="9" y="10"/>
                    </a:cubicBezTo>
                    <a:cubicBezTo>
                      <a:pt x="9" y="30"/>
                      <a:pt x="9" y="30"/>
                      <a:pt x="9" y="30"/>
                    </a:cubicBezTo>
                    <a:cubicBezTo>
                      <a:pt x="0" y="30"/>
                      <a:pt x="0" y="30"/>
                      <a:pt x="0" y="30"/>
                    </a:cubicBezTo>
                    <a:cubicBezTo>
                      <a:pt x="0" y="1"/>
                      <a:pt x="0" y="1"/>
                      <a:pt x="0" y="1"/>
                    </a:cubicBezTo>
                    <a:cubicBezTo>
                      <a:pt x="9" y="1"/>
                      <a:pt x="9" y="1"/>
                      <a:pt x="9" y="1"/>
                    </a:cubicBezTo>
                    <a:lnTo>
                      <a:pt x="9" y="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sz="1800"/>
              </a:p>
            </p:txBody>
          </p:sp>
          <p:sp>
            <p:nvSpPr>
              <p:cNvPr id="126" name="Freeform 29"/>
              <p:cNvSpPr>
                <a:spLocks noEditPoints="1"/>
              </p:cNvSpPr>
              <p:nvPr/>
            </p:nvSpPr>
            <p:spPr bwMode="gray">
              <a:xfrm>
                <a:off x="3741738" y="3473450"/>
                <a:ext cx="196850" cy="350838"/>
              </a:xfrm>
              <a:custGeom>
                <a:avLst/>
                <a:gdLst>
                  <a:gd name="T0" fmla="*/ 24 w 24"/>
                  <a:gd name="T1" fmla="*/ 1 h 42"/>
                  <a:gd name="T2" fmla="*/ 24 w 24"/>
                  <a:gd name="T3" fmla="*/ 32 h 42"/>
                  <a:gd name="T4" fmla="*/ 13 w 24"/>
                  <a:gd name="T5" fmla="*/ 42 h 42"/>
                  <a:gd name="T6" fmla="*/ 1 w 24"/>
                  <a:gd name="T7" fmla="*/ 33 h 42"/>
                  <a:gd name="T8" fmla="*/ 9 w 24"/>
                  <a:gd name="T9" fmla="*/ 33 h 42"/>
                  <a:gd name="T10" fmla="*/ 10 w 24"/>
                  <a:gd name="T11" fmla="*/ 36 h 42"/>
                  <a:gd name="T12" fmla="*/ 12 w 24"/>
                  <a:gd name="T13" fmla="*/ 37 h 42"/>
                  <a:gd name="T14" fmla="*/ 16 w 24"/>
                  <a:gd name="T15" fmla="*/ 32 h 42"/>
                  <a:gd name="T16" fmla="*/ 16 w 24"/>
                  <a:gd name="T17" fmla="*/ 27 h 42"/>
                  <a:gd name="T18" fmla="*/ 15 w 24"/>
                  <a:gd name="T19" fmla="*/ 27 h 42"/>
                  <a:gd name="T20" fmla="*/ 9 w 24"/>
                  <a:gd name="T21" fmla="*/ 30 h 42"/>
                  <a:gd name="T22" fmla="*/ 0 w 24"/>
                  <a:gd name="T23" fmla="*/ 15 h 42"/>
                  <a:gd name="T24" fmla="*/ 9 w 24"/>
                  <a:gd name="T25" fmla="*/ 0 h 42"/>
                  <a:gd name="T26" fmla="*/ 16 w 24"/>
                  <a:gd name="T27" fmla="*/ 4 h 42"/>
                  <a:gd name="T28" fmla="*/ 16 w 24"/>
                  <a:gd name="T29" fmla="*/ 4 h 42"/>
                  <a:gd name="T30" fmla="*/ 16 w 24"/>
                  <a:gd name="T31" fmla="*/ 1 h 42"/>
                  <a:gd name="T32" fmla="*/ 24 w 24"/>
                  <a:gd name="T33" fmla="*/ 1 h 42"/>
                  <a:gd name="T34" fmla="*/ 12 w 24"/>
                  <a:gd name="T35" fmla="*/ 25 h 42"/>
                  <a:gd name="T36" fmla="*/ 16 w 24"/>
                  <a:gd name="T37" fmla="*/ 15 h 42"/>
                  <a:gd name="T38" fmla="*/ 12 w 24"/>
                  <a:gd name="T39" fmla="*/ 5 h 42"/>
                  <a:gd name="T40" fmla="*/ 9 w 24"/>
                  <a:gd name="T41" fmla="*/ 16 h 42"/>
                  <a:gd name="T42" fmla="*/ 12 w 24"/>
                  <a:gd name="T43" fmla="*/ 2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42">
                    <a:moveTo>
                      <a:pt x="24" y="1"/>
                    </a:moveTo>
                    <a:cubicBezTo>
                      <a:pt x="24" y="32"/>
                      <a:pt x="24" y="32"/>
                      <a:pt x="24" y="32"/>
                    </a:cubicBezTo>
                    <a:cubicBezTo>
                      <a:pt x="24" y="34"/>
                      <a:pt x="24" y="42"/>
                      <a:pt x="13" y="42"/>
                    </a:cubicBezTo>
                    <a:cubicBezTo>
                      <a:pt x="6" y="42"/>
                      <a:pt x="1" y="40"/>
                      <a:pt x="1" y="33"/>
                    </a:cubicBezTo>
                    <a:cubicBezTo>
                      <a:pt x="9" y="33"/>
                      <a:pt x="9" y="33"/>
                      <a:pt x="9" y="33"/>
                    </a:cubicBezTo>
                    <a:cubicBezTo>
                      <a:pt x="9" y="34"/>
                      <a:pt x="9" y="35"/>
                      <a:pt x="10" y="36"/>
                    </a:cubicBezTo>
                    <a:cubicBezTo>
                      <a:pt x="10" y="37"/>
                      <a:pt x="11" y="37"/>
                      <a:pt x="12" y="37"/>
                    </a:cubicBezTo>
                    <a:cubicBezTo>
                      <a:pt x="15" y="37"/>
                      <a:pt x="16" y="35"/>
                      <a:pt x="16" y="32"/>
                    </a:cubicBezTo>
                    <a:cubicBezTo>
                      <a:pt x="16" y="27"/>
                      <a:pt x="16" y="27"/>
                      <a:pt x="16" y="27"/>
                    </a:cubicBezTo>
                    <a:cubicBezTo>
                      <a:pt x="15" y="27"/>
                      <a:pt x="15" y="27"/>
                      <a:pt x="15" y="27"/>
                    </a:cubicBezTo>
                    <a:cubicBezTo>
                      <a:pt x="14" y="29"/>
                      <a:pt x="12" y="30"/>
                      <a:pt x="9" y="30"/>
                    </a:cubicBezTo>
                    <a:cubicBezTo>
                      <a:pt x="0" y="30"/>
                      <a:pt x="0" y="22"/>
                      <a:pt x="0" y="15"/>
                    </a:cubicBezTo>
                    <a:cubicBezTo>
                      <a:pt x="0" y="8"/>
                      <a:pt x="0" y="0"/>
                      <a:pt x="9" y="0"/>
                    </a:cubicBezTo>
                    <a:cubicBezTo>
                      <a:pt x="12" y="0"/>
                      <a:pt x="15" y="1"/>
                      <a:pt x="16" y="4"/>
                    </a:cubicBezTo>
                    <a:cubicBezTo>
                      <a:pt x="16" y="4"/>
                      <a:pt x="16" y="4"/>
                      <a:pt x="16" y="4"/>
                    </a:cubicBezTo>
                    <a:cubicBezTo>
                      <a:pt x="16" y="1"/>
                      <a:pt x="16" y="1"/>
                      <a:pt x="16" y="1"/>
                    </a:cubicBezTo>
                    <a:lnTo>
                      <a:pt x="24" y="1"/>
                    </a:lnTo>
                    <a:close/>
                    <a:moveTo>
                      <a:pt x="12" y="25"/>
                    </a:moveTo>
                    <a:cubicBezTo>
                      <a:pt x="15" y="25"/>
                      <a:pt x="16" y="22"/>
                      <a:pt x="16" y="15"/>
                    </a:cubicBezTo>
                    <a:cubicBezTo>
                      <a:pt x="16" y="9"/>
                      <a:pt x="15" y="5"/>
                      <a:pt x="12" y="5"/>
                    </a:cubicBezTo>
                    <a:cubicBezTo>
                      <a:pt x="9" y="5"/>
                      <a:pt x="9" y="7"/>
                      <a:pt x="9" y="16"/>
                    </a:cubicBezTo>
                    <a:cubicBezTo>
                      <a:pt x="9" y="19"/>
                      <a:pt x="8" y="25"/>
                      <a:pt x="12" y="25"/>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sz="1800"/>
              </a:p>
            </p:txBody>
          </p:sp>
          <p:sp>
            <p:nvSpPr>
              <p:cNvPr id="127" name="Rectangle 30"/>
              <p:cNvSpPr>
                <a:spLocks noChangeArrowheads="1"/>
              </p:cNvSpPr>
              <p:nvPr/>
            </p:nvSpPr>
            <p:spPr bwMode="gray">
              <a:xfrm>
                <a:off x="3997326" y="3481387"/>
                <a:ext cx="73025" cy="242888"/>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sz="1800"/>
              </a:p>
            </p:txBody>
          </p:sp>
          <p:sp>
            <p:nvSpPr>
              <p:cNvPr id="128" name="Freeform 31"/>
              <p:cNvSpPr>
                <a:spLocks/>
              </p:cNvSpPr>
              <p:nvPr/>
            </p:nvSpPr>
            <p:spPr bwMode="gray">
              <a:xfrm>
                <a:off x="4127501" y="3473450"/>
                <a:ext cx="190500" cy="250825"/>
              </a:xfrm>
              <a:custGeom>
                <a:avLst/>
                <a:gdLst>
                  <a:gd name="T0" fmla="*/ 9 w 23"/>
                  <a:gd name="T1" fmla="*/ 4 h 30"/>
                  <a:gd name="T2" fmla="*/ 9 w 23"/>
                  <a:gd name="T3" fmla="*/ 4 h 30"/>
                  <a:gd name="T4" fmla="*/ 12 w 23"/>
                  <a:gd name="T5" fmla="*/ 1 h 30"/>
                  <a:gd name="T6" fmla="*/ 16 w 23"/>
                  <a:gd name="T7" fmla="*/ 0 h 30"/>
                  <a:gd name="T8" fmla="*/ 23 w 23"/>
                  <a:gd name="T9" fmla="*/ 6 h 30"/>
                  <a:gd name="T10" fmla="*/ 23 w 23"/>
                  <a:gd name="T11" fmla="*/ 30 h 30"/>
                  <a:gd name="T12" fmla="*/ 15 w 23"/>
                  <a:gd name="T13" fmla="*/ 30 h 30"/>
                  <a:gd name="T14" fmla="*/ 15 w 23"/>
                  <a:gd name="T15" fmla="*/ 10 h 30"/>
                  <a:gd name="T16" fmla="*/ 12 w 23"/>
                  <a:gd name="T17" fmla="*/ 5 h 30"/>
                  <a:gd name="T18" fmla="*/ 9 w 23"/>
                  <a:gd name="T19" fmla="*/ 10 h 30"/>
                  <a:gd name="T20" fmla="*/ 9 w 23"/>
                  <a:gd name="T21" fmla="*/ 30 h 30"/>
                  <a:gd name="T22" fmla="*/ 0 w 23"/>
                  <a:gd name="T23" fmla="*/ 30 h 30"/>
                  <a:gd name="T24" fmla="*/ 0 w 23"/>
                  <a:gd name="T25" fmla="*/ 1 h 30"/>
                  <a:gd name="T26" fmla="*/ 9 w 23"/>
                  <a:gd name="T27" fmla="*/ 1 h 30"/>
                  <a:gd name="T28" fmla="*/ 9 w 23"/>
                  <a:gd name="T29" fmla="*/ 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30">
                    <a:moveTo>
                      <a:pt x="9" y="4"/>
                    </a:moveTo>
                    <a:cubicBezTo>
                      <a:pt x="9" y="4"/>
                      <a:pt x="9" y="4"/>
                      <a:pt x="9" y="4"/>
                    </a:cubicBezTo>
                    <a:cubicBezTo>
                      <a:pt x="9" y="2"/>
                      <a:pt x="10" y="1"/>
                      <a:pt x="12" y="1"/>
                    </a:cubicBezTo>
                    <a:cubicBezTo>
                      <a:pt x="13" y="0"/>
                      <a:pt x="14" y="0"/>
                      <a:pt x="16" y="0"/>
                    </a:cubicBezTo>
                    <a:cubicBezTo>
                      <a:pt x="20" y="0"/>
                      <a:pt x="23" y="2"/>
                      <a:pt x="23" y="6"/>
                    </a:cubicBezTo>
                    <a:cubicBezTo>
                      <a:pt x="23" y="30"/>
                      <a:pt x="23" y="30"/>
                      <a:pt x="23" y="30"/>
                    </a:cubicBezTo>
                    <a:cubicBezTo>
                      <a:pt x="15" y="30"/>
                      <a:pt x="15" y="30"/>
                      <a:pt x="15" y="30"/>
                    </a:cubicBezTo>
                    <a:cubicBezTo>
                      <a:pt x="15" y="10"/>
                      <a:pt x="15" y="10"/>
                      <a:pt x="15" y="10"/>
                    </a:cubicBezTo>
                    <a:cubicBezTo>
                      <a:pt x="15" y="7"/>
                      <a:pt x="14" y="5"/>
                      <a:pt x="12" y="5"/>
                    </a:cubicBezTo>
                    <a:cubicBezTo>
                      <a:pt x="9" y="5"/>
                      <a:pt x="9" y="7"/>
                      <a:pt x="9" y="10"/>
                    </a:cubicBezTo>
                    <a:cubicBezTo>
                      <a:pt x="9" y="30"/>
                      <a:pt x="9" y="30"/>
                      <a:pt x="9" y="30"/>
                    </a:cubicBezTo>
                    <a:cubicBezTo>
                      <a:pt x="0" y="30"/>
                      <a:pt x="0" y="30"/>
                      <a:pt x="0" y="30"/>
                    </a:cubicBezTo>
                    <a:cubicBezTo>
                      <a:pt x="0" y="1"/>
                      <a:pt x="0" y="1"/>
                      <a:pt x="0" y="1"/>
                    </a:cubicBezTo>
                    <a:cubicBezTo>
                      <a:pt x="9" y="1"/>
                      <a:pt x="9" y="1"/>
                      <a:pt x="9" y="1"/>
                    </a:cubicBezTo>
                    <a:lnTo>
                      <a:pt x="9" y="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sz="1800"/>
              </a:p>
            </p:txBody>
          </p:sp>
          <p:sp>
            <p:nvSpPr>
              <p:cNvPr id="129" name="Freeform 32"/>
              <p:cNvSpPr>
                <a:spLocks noEditPoints="1"/>
              </p:cNvSpPr>
              <p:nvPr/>
            </p:nvSpPr>
            <p:spPr bwMode="gray">
              <a:xfrm>
                <a:off x="4359276" y="3473450"/>
                <a:ext cx="204788" cy="258763"/>
              </a:xfrm>
              <a:custGeom>
                <a:avLst/>
                <a:gdLst>
                  <a:gd name="T0" fmla="*/ 9 w 25"/>
                  <a:gd name="T1" fmla="*/ 17 h 31"/>
                  <a:gd name="T2" fmla="*/ 13 w 25"/>
                  <a:gd name="T3" fmla="*/ 26 h 31"/>
                  <a:gd name="T4" fmla="*/ 16 w 25"/>
                  <a:gd name="T5" fmla="*/ 20 h 31"/>
                  <a:gd name="T6" fmla="*/ 25 w 25"/>
                  <a:gd name="T7" fmla="*/ 20 h 31"/>
                  <a:gd name="T8" fmla="*/ 21 w 25"/>
                  <a:gd name="T9" fmla="*/ 28 h 31"/>
                  <a:gd name="T10" fmla="*/ 13 w 25"/>
                  <a:gd name="T11" fmla="*/ 31 h 31"/>
                  <a:gd name="T12" fmla="*/ 0 w 25"/>
                  <a:gd name="T13" fmla="*/ 15 h 31"/>
                  <a:gd name="T14" fmla="*/ 13 w 25"/>
                  <a:gd name="T15" fmla="*/ 0 h 31"/>
                  <a:gd name="T16" fmla="*/ 25 w 25"/>
                  <a:gd name="T17" fmla="*/ 17 h 31"/>
                  <a:gd name="T18" fmla="*/ 9 w 25"/>
                  <a:gd name="T19" fmla="*/ 17 h 31"/>
                  <a:gd name="T20" fmla="*/ 16 w 25"/>
                  <a:gd name="T21" fmla="*/ 12 h 31"/>
                  <a:gd name="T22" fmla="*/ 13 w 25"/>
                  <a:gd name="T23" fmla="*/ 5 h 31"/>
                  <a:gd name="T24" fmla="*/ 9 w 25"/>
                  <a:gd name="T25" fmla="*/ 12 h 31"/>
                  <a:gd name="T26" fmla="*/ 16 w 25"/>
                  <a:gd name="T27"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31">
                    <a:moveTo>
                      <a:pt x="9" y="17"/>
                    </a:moveTo>
                    <a:cubicBezTo>
                      <a:pt x="9" y="20"/>
                      <a:pt x="9" y="26"/>
                      <a:pt x="13" y="26"/>
                    </a:cubicBezTo>
                    <a:cubicBezTo>
                      <a:pt x="16" y="26"/>
                      <a:pt x="16" y="23"/>
                      <a:pt x="16" y="20"/>
                    </a:cubicBezTo>
                    <a:cubicBezTo>
                      <a:pt x="25" y="20"/>
                      <a:pt x="25" y="20"/>
                      <a:pt x="25" y="20"/>
                    </a:cubicBezTo>
                    <a:cubicBezTo>
                      <a:pt x="25" y="24"/>
                      <a:pt x="23" y="26"/>
                      <a:pt x="21" y="28"/>
                    </a:cubicBezTo>
                    <a:cubicBezTo>
                      <a:pt x="19" y="30"/>
                      <a:pt x="17" y="31"/>
                      <a:pt x="13" y="31"/>
                    </a:cubicBezTo>
                    <a:cubicBezTo>
                      <a:pt x="2" y="31"/>
                      <a:pt x="0" y="24"/>
                      <a:pt x="0" y="15"/>
                    </a:cubicBezTo>
                    <a:cubicBezTo>
                      <a:pt x="0" y="7"/>
                      <a:pt x="2" y="0"/>
                      <a:pt x="13" y="0"/>
                    </a:cubicBezTo>
                    <a:cubicBezTo>
                      <a:pt x="24" y="0"/>
                      <a:pt x="25" y="7"/>
                      <a:pt x="25" y="17"/>
                    </a:cubicBezTo>
                    <a:lnTo>
                      <a:pt x="9" y="17"/>
                    </a:lnTo>
                    <a:close/>
                    <a:moveTo>
                      <a:pt x="16" y="12"/>
                    </a:moveTo>
                    <a:cubicBezTo>
                      <a:pt x="16" y="9"/>
                      <a:pt x="17" y="5"/>
                      <a:pt x="13" y="5"/>
                    </a:cubicBezTo>
                    <a:cubicBezTo>
                      <a:pt x="9" y="5"/>
                      <a:pt x="9" y="10"/>
                      <a:pt x="9" y="12"/>
                    </a:cubicBezTo>
                    <a:lnTo>
                      <a:pt x="16" y="1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sz="1800"/>
              </a:p>
            </p:txBody>
          </p:sp>
          <p:sp>
            <p:nvSpPr>
              <p:cNvPr id="130" name="Freeform 33"/>
              <p:cNvSpPr>
                <a:spLocks noEditPoints="1"/>
              </p:cNvSpPr>
              <p:nvPr/>
            </p:nvSpPr>
            <p:spPr bwMode="gray">
              <a:xfrm>
                <a:off x="4597401" y="3473450"/>
                <a:ext cx="204788" cy="258763"/>
              </a:xfrm>
              <a:custGeom>
                <a:avLst/>
                <a:gdLst>
                  <a:gd name="T0" fmla="*/ 9 w 25"/>
                  <a:gd name="T1" fmla="*/ 17 h 31"/>
                  <a:gd name="T2" fmla="*/ 13 w 25"/>
                  <a:gd name="T3" fmla="*/ 26 h 31"/>
                  <a:gd name="T4" fmla="*/ 16 w 25"/>
                  <a:gd name="T5" fmla="*/ 20 h 31"/>
                  <a:gd name="T6" fmla="*/ 25 w 25"/>
                  <a:gd name="T7" fmla="*/ 20 h 31"/>
                  <a:gd name="T8" fmla="*/ 21 w 25"/>
                  <a:gd name="T9" fmla="*/ 28 h 31"/>
                  <a:gd name="T10" fmla="*/ 13 w 25"/>
                  <a:gd name="T11" fmla="*/ 31 h 31"/>
                  <a:gd name="T12" fmla="*/ 0 w 25"/>
                  <a:gd name="T13" fmla="*/ 15 h 31"/>
                  <a:gd name="T14" fmla="*/ 13 w 25"/>
                  <a:gd name="T15" fmla="*/ 0 h 31"/>
                  <a:gd name="T16" fmla="*/ 25 w 25"/>
                  <a:gd name="T17" fmla="*/ 17 h 31"/>
                  <a:gd name="T18" fmla="*/ 9 w 25"/>
                  <a:gd name="T19" fmla="*/ 17 h 31"/>
                  <a:gd name="T20" fmla="*/ 16 w 25"/>
                  <a:gd name="T21" fmla="*/ 12 h 31"/>
                  <a:gd name="T22" fmla="*/ 13 w 25"/>
                  <a:gd name="T23" fmla="*/ 5 h 31"/>
                  <a:gd name="T24" fmla="*/ 9 w 25"/>
                  <a:gd name="T25" fmla="*/ 12 h 31"/>
                  <a:gd name="T26" fmla="*/ 16 w 25"/>
                  <a:gd name="T27"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31">
                    <a:moveTo>
                      <a:pt x="9" y="17"/>
                    </a:moveTo>
                    <a:cubicBezTo>
                      <a:pt x="9" y="20"/>
                      <a:pt x="9" y="26"/>
                      <a:pt x="13" y="26"/>
                    </a:cubicBezTo>
                    <a:cubicBezTo>
                      <a:pt x="15" y="26"/>
                      <a:pt x="16" y="23"/>
                      <a:pt x="16" y="20"/>
                    </a:cubicBezTo>
                    <a:cubicBezTo>
                      <a:pt x="25" y="20"/>
                      <a:pt x="25" y="20"/>
                      <a:pt x="25" y="20"/>
                    </a:cubicBezTo>
                    <a:cubicBezTo>
                      <a:pt x="24" y="24"/>
                      <a:pt x="23" y="26"/>
                      <a:pt x="21" y="28"/>
                    </a:cubicBezTo>
                    <a:cubicBezTo>
                      <a:pt x="19" y="30"/>
                      <a:pt x="16" y="31"/>
                      <a:pt x="13" y="31"/>
                    </a:cubicBezTo>
                    <a:cubicBezTo>
                      <a:pt x="2" y="31"/>
                      <a:pt x="0" y="24"/>
                      <a:pt x="0" y="15"/>
                    </a:cubicBezTo>
                    <a:cubicBezTo>
                      <a:pt x="0" y="7"/>
                      <a:pt x="2" y="0"/>
                      <a:pt x="13" y="0"/>
                    </a:cubicBezTo>
                    <a:cubicBezTo>
                      <a:pt x="24" y="0"/>
                      <a:pt x="25" y="7"/>
                      <a:pt x="25" y="17"/>
                    </a:cubicBezTo>
                    <a:lnTo>
                      <a:pt x="9" y="17"/>
                    </a:lnTo>
                    <a:close/>
                    <a:moveTo>
                      <a:pt x="16" y="12"/>
                    </a:moveTo>
                    <a:cubicBezTo>
                      <a:pt x="16" y="9"/>
                      <a:pt x="17" y="5"/>
                      <a:pt x="13" y="5"/>
                    </a:cubicBezTo>
                    <a:cubicBezTo>
                      <a:pt x="9" y="5"/>
                      <a:pt x="9" y="10"/>
                      <a:pt x="9" y="12"/>
                    </a:cubicBezTo>
                    <a:lnTo>
                      <a:pt x="16" y="1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sz="1800"/>
              </a:p>
            </p:txBody>
          </p:sp>
          <p:sp>
            <p:nvSpPr>
              <p:cNvPr id="131" name="Freeform 34"/>
              <p:cNvSpPr>
                <a:spLocks/>
              </p:cNvSpPr>
              <p:nvPr/>
            </p:nvSpPr>
            <p:spPr bwMode="gray">
              <a:xfrm>
                <a:off x="4843463" y="3473450"/>
                <a:ext cx="131763" cy="250825"/>
              </a:xfrm>
              <a:custGeom>
                <a:avLst/>
                <a:gdLst>
                  <a:gd name="T0" fmla="*/ 8 w 16"/>
                  <a:gd name="T1" fmla="*/ 1 h 30"/>
                  <a:gd name="T2" fmla="*/ 8 w 16"/>
                  <a:gd name="T3" fmla="*/ 4 h 30"/>
                  <a:gd name="T4" fmla="*/ 8 w 16"/>
                  <a:gd name="T5" fmla="*/ 4 h 30"/>
                  <a:gd name="T6" fmla="*/ 16 w 16"/>
                  <a:gd name="T7" fmla="*/ 0 h 30"/>
                  <a:gd name="T8" fmla="*/ 16 w 16"/>
                  <a:gd name="T9" fmla="*/ 7 h 30"/>
                  <a:gd name="T10" fmla="*/ 8 w 16"/>
                  <a:gd name="T11" fmla="*/ 14 h 30"/>
                  <a:gd name="T12" fmla="*/ 8 w 16"/>
                  <a:gd name="T13" fmla="*/ 30 h 30"/>
                  <a:gd name="T14" fmla="*/ 0 w 16"/>
                  <a:gd name="T15" fmla="*/ 30 h 30"/>
                  <a:gd name="T16" fmla="*/ 0 w 16"/>
                  <a:gd name="T17" fmla="*/ 1 h 30"/>
                  <a:gd name="T18" fmla="*/ 8 w 16"/>
                  <a:gd name="T19"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30">
                    <a:moveTo>
                      <a:pt x="8" y="1"/>
                    </a:moveTo>
                    <a:cubicBezTo>
                      <a:pt x="8" y="4"/>
                      <a:pt x="8" y="4"/>
                      <a:pt x="8" y="4"/>
                    </a:cubicBezTo>
                    <a:cubicBezTo>
                      <a:pt x="8" y="4"/>
                      <a:pt x="8" y="4"/>
                      <a:pt x="8" y="4"/>
                    </a:cubicBezTo>
                    <a:cubicBezTo>
                      <a:pt x="10" y="1"/>
                      <a:pt x="12" y="0"/>
                      <a:pt x="16" y="0"/>
                    </a:cubicBezTo>
                    <a:cubicBezTo>
                      <a:pt x="16" y="7"/>
                      <a:pt x="16" y="7"/>
                      <a:pt x="16" y="7"/>
                    </a:cubicBezTo>
                    <a:cubicBezTo>
                      <a:pt x="8" y="7"/>
                      <a:pt x="8" y="11"/>
                      <a:pt x="8" y="14"/>
                    </a:cubicBezTo>
                    <a:cubicBezTo>
                      <a:pt x="8" y="30"/>
                      <a:pt x="8" y="30"/>
                      <a:pt x="8" y="30"/>
                    </a:cubicBezTo>
                    <a:cubicBezTo>
                      <a:pt x="0" y="30"/>
                      <a:pt x="0" y="30"/>
                      <a:pt x="0" y="30"/>
                    </a:cubicBezTo>
                    <a:cubicBezTo>
                      <a:pt x="0" y="1"/>
                      <a:pt x="0" y="1"/>
                      <a:pt x="0" y="1"/>
                    </a:cubicBezTo>
                    <a:lnTo>
                      <a:pt x="8" y="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sz="1800"/>
              </a:p>
            </p:txBody>
          </p:sp>
          <p:sp>
            <p:nvSpPr>
              <p:cNvPr id="132" name="Freeform 35"/>
              <p:cNvSpPr>
                <a:spLocks noEditPoints="1"/>
              </p:cNvSpPr>
              <p:nvPr/>
            </p:nvSpPr>
            <p:spPr bwMode="gray">
              <a:xfrm>
                <a:off x="4992688" y="3473450"/>
                <a:ext cx="204788" cy="258763"/>
              </a:xfrm>
              <a:custGeom>
                <a:avLst/>
                <a:gdLst>
                  <a:gd name="T0" fmla="*/ 9 w 25"/>
                  <a:gd name="T1" fmla="*/ 17 h 31"/>
                  <a:gd name="T2" fmla="*/ 13 w 25"/>
                  <a:gd name="T3" fmla="*/ 26 h 31"/>
                  <a:gd name="T4" fmla="*/ 16 w 25"/>
                  <a:gd name="T5" fmla="*/ 20 h 31"/>
                  <a:gd name="T6" fmla="*/ 25 w 25"/>
                  <a:gd name="T7" fmla="*/ 20 h 31"/>
                  <a:gd name="T8" fmla="*/ 21 w 25"/>
                  <a:gd name="T9" fmla="*/ 28 h 31"/>
                  <a:gd name="T10" fmla="*/ 13 w 25"/>
                  <a:gd name="T11" fmla="*/ 31 h 31"/>
                  <a:gd name="T12" fmla="*/ 0 w 25"/>
                  <a:gd name="T13" fmla="*/ 15 h 31"/>
                  <a:gd name="T14" fmla="*/ 13 w 25"/>
                  <a:gd name="T15" fmla="*/ 0 h 31"/>
                  <a:gd name="T16" fmla="*/ 25 w 25"/>
                  <a:gd name="T17" fmla="*/ 17 h 31"/>
                  <a:gd name="T18" fmla="*/ 9 w 25"/>
                  <a:gd name="T19" fmla="*/ 17 h 31"/>
                  <a:gd name="T20" fmla="*/ 16 w 25"/>
                  <a:gd name="T21" fmla="*/ 12 h 31"/>
                  <a:gd name="T22" fmla="*/ 13 w 25"/>
                  <a:gd name="T23" fmla="*/ 5 h 31"/>
                  <a:gd name="T24" fmla="*/ 9 w 25"/>
                  <a:gd name="T25" fmla="*/ 12 h 31"/>
                  <a:gd name="T26" fmla="*/ 16 w 25"/>
                  <a:gd name="T27"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31">
                    <a:moveTo>
                      <a:pt x="9" y="17"/>
                    </a:moveTo>
                    <a:cubicBezTo>
                      <a:pt x="9" y="20"/>
                      <a:pt x="9" y="26"/>
                      <a:pt x="13" y="26"/>
                    </a:cubicBezTo>
                    <a:cubicBezTo>
                      <a:pt x="15" y="26"/>
                      <a:pt x="16" y="23"/>
                      <a:pt x="16" y="20"/>
                    </a:cubicBezTo>
                    <a:cubicBezTo>
                      <a:pt x="25" y="20"/>
                      <a:pt x="25" y="20"/>
                      <a:pt x="25" y="20"/>
                    </a:cubicBezTo>
                    <a:cubicBezTo>
                      <a:pt x="24" y="24"/>
                      <a:pt x="23" y="26"/>
                      <a:pt x="21" y="28"/>
                    </a:cubicBezTo>
                    <a:cubicBezTo>
                      <a:pt x="19" y="30"/>
                      <a:pt x="16" y="31"/>
                      <a:pt x="13" y="31"/>
                    </a:cubicBezTo>
                    <a:cubicBezTo>
                      <a:pt x="2" y="31"/>
                      <a:pt x="0" y="24"/>
                      <a:pt x="0" y="15"/>
                    </a:cubicBezTo>
                    <a:cubicBezTo>
                      <a:pt x="0" y="7"/>
                      <a:pt x="1" y="0"/>
                      <a:pt x="13" y="0"/>
                    </a:cubicBezTo>
                    <a:cubicBezTo>
                      <a:pt x="24" y="0"/>
                      <a:pt x="25" y="7"/>
                      <a:pt x="25" y="17"/>
                    </a:cubicBezTo>
                    <a:lnTo>
                      <a:pt x="9" y="17"/>
                    </a:lnTo>
                    <a:close/>
                    <a:moveTo>
                      <a:pt x="16" y="12"/>
                    </a:moveTo>
                    <a:cubicBezTo>
                      <a:pt x="16" y="9"/>
                      <a:pt x="16" y="5"/>
                      <a:pt x="13" y="5"/>
                    </a:cubicBezTo>
                    <a:cubicBezTo>
                      <a:pt x="9" y="5"/>
                      <a:pt x="9" y="10"/>
                      <a:pt x="9" y="12"/>
                    </a:cubicBezTo>
                    <a:lnTo>
                      <a:pt x="16" y="1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sz="1800"/>
              </a:p>
            </p:txBody>
          </p:sp>
          <p:sp>
            <p:nvSpPr>
              <p:cNvPr id="133" name="Freeform 36"/>
              <p:cNvSpPr>
                <a:spLocks noEditPoints="1"/>
              </p:cNvSpPr>
              <p:nvPr/>
            </p:nvSpPr>
            <p:spPr bwMode="gray">
              <a:xfrm>
                <a:off x="5230813" y="3371850"/>
                <a:ext cx="196850" cy="360363"/>
              </a:xfrm>
              <a:custGeom>
                <a:avLst/>
                <a:gdLst>
                  <a:gd name="T0" fmla="*/ 16 w 24"/>
                  <a:gd name="T1" fmla="*/ 42 h 43"/>
                  <a:gd name="T2" fmla="*/ 16 w 24"/>
                  <a:gd name="T3" fmla="*/ 39 h 43"/>
                  <a:gd name="T4" fmla="*/ 16 w 24"/>
                  <a:gd name="T5" fmla="*/ 39 h 43"/>
                  <a:gd name="T6" fmla="*/ 9 w 24"/>
                  <a:gd name="T7" fmla="*/ 43 h 43"/>
                  <a:gd name="T8" fmla="*/ 0 w 24"/>
                  <a:gd name="T9" fmla="*/ 27 h 43"/>
                  <a:gd name="T10" fmla="*/ 9 w 24"/>
                  <a:gd name="T11" fmla="*/ 12 h 43"/>
                  <a:gd name="T12" fmla="*/ 15 w 24"/>
                  <a:gd name="T13" fmla="*/ 15 h 43"/>
                  <a:gd name="T14" fmla="*/ 15 w 24"/>
                  <a:gd name="T15" fmla="*/ 15 h 43"/>
                  <a:gd name="T16" fmla="*/ 15 w 24"/>
                  <a:gd name="T17" fmla="*/ 0 h 43"/>
                  <a:gd name="T18" fmla="*/ 24 w 24"/>
                  <a:gd name="T19" fmla="*/ 0 h 43"/>
                  <a:gd name="T20" fmla="*/ 24 w 24"/>
                  <a:gd name="T21" fmla="*/ 42 h 43"/>
                  <a:gd name="T22" fmla="*/ 16 w 24"/>
                  <a:gd name="T23" fmla="*/ 42 h 43"/>
                  <a:gd name="T24" fmla="*/ 15 w 24"/>
                  <a:gd name="T25" fmla="*/ 27 h 43"/>
                  <a:gd name="T26" fmla="*/ 12 w 24"/>
                  <a:gd name="T27" fmla="*/ 17 h 43"/>
                  <a:gd name="T28" fmla="*/ 9 w 24"/>
                  <a:gd name="T29" fmla="*/ 27 h 43"/>
                  <a:gd name="T30" fmla="*/ 12 w 24"/>
                  <a:gd name="T31" fmla="*/ 38 h 43"/>
                  <a:gd name="T32" fmla="*/ 15 w 24"/>
                  <a:gd name="T33" fmla="*/ 2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43">
                    <a:moveTo>
                      <a:pt x="16" y="42"/>
                    </a:moveTo>
                    <a:cubicBezTo>
                      <a:pt x="16" y="39"/>
                      <a:pt x="16" y="39"/>
                      <a:pt x="16" y="39"/>
                    </a:cubicBezTo>
                    <a:cubicBezTo>
                      <a:pt x="16" y="39"/>
                      <a:pt x="16" y="39"/>
                      <a:pt x="16" y="39"/>
                    </a:cubicBezTo>
                    <a:cubicBezTo>
                      <a:pt x="14" y="42"/>
                      <a:pt x="12" y="43"/>
                      <a:pt x="9" y="43"/>
                    </a:cubicBezTo>
                    <a:cubicBezTo>
                      <a:pt x="0" y="43"/>
                      <a:pt x="0" y="33"/>
                      <a:pt x="0" y="27"/>
                    </a:cubicBezTo>
                    <a:cubicBezTo>
                      <a:pt x="0" y="21"/>
                      <a:pt x="0" y="12"/>
                      <a:pt x="9" y="12"/>
                    </a:cubicBezTo>
                    <a:cubicBezTo>
                      <a:pt x="12" y="12"/>
                      <a:pt x="14" y="13"/>
                      <a:pt x="15" y="15"/>
                    </a:cubicBezTo>
                    <a:cubicBezTo>
                      <a:pt x="15" y="15"/>
                      <a:pt x="15" y="15"/>
                      <a:pt x="15" y="15"/>
                    </a:cubicBezTo>
                    <a:cubicBezTo>
                      <a:pt x="15" y="0"/>
                      <a:pt x="15" y="0"/>
                      <a:pt x="15" y="0"/>
                    </a:cubicBezTo>
                    <a:cubicBezTo>
                      <a:pt x="24" y="0"/>
                      <a:pt x="24" y="0"/>
                      <a:pt x="24" y="0"/>
                    </a:cubicBezTo>
                    <a:cubicBezTo>
                      <a:pt x="24" y="42"/>
                      <a:pt x="24" y="42"/>
                      <a:pt x="24" y="42"/>
                    </a:cubicBezTo>
                    <a:lnTo>
                      <a:pt x="16" y="42"/>
                    </a:lnTo>
                    <a:close/>
                    <a:moveTo>
                      <a:pt x="15" y="27"/>
                    </a:moveTo>
                    <a:cubicBezTo>
                      <a:pt x="15" y="21"/>
                      <a:pt x="16" y="17"/>
                      <a:pt x="12" y="17"/>
                    </a:cubicBezTo>
                    <a:cubicBezTo>
                      <a:pt x="8" y="17"/>
                      <a:pt x="9" y="21"/>
                      <a:pt x="9" y="27"/>
                    </a:cubicBezTo>
                    <a:cubicBezTo>
                      <a:pt x="9" y="35"/>
                      <a:pt x="9" y="38"/>
                      <a:pt x="12" y="38"/>
                    </a:cubicBezTo>
                    <a:cubicBezTo>
                      <a:pt x="15" y="38"/>
                      <a:pt x="15" y="35"/>
                      <a:pt x="15" y="27"/>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sz="1800"/>
              </a:p>
            </p:txBody>
          </p:sp>
          <p:sp>
            <p:nvSpPr>
              <p:cNvPr id="134" name="Freeform 37"/>
              <p:cNvSpPr>
                <a:spLocks/>
              </p:cNvSpPr>
              <p:nvPr/>
            </p:nvSpPr>
            <p:spPr bwMode="gray">
              <a:xfrm>
                <a:off x="5584826" y="3405187"/>
                <a:ext cx="131763" cy="327025"/>
              </a:xfrm>
              <a:custGeom>
                <a:avLst/>
                <a:gdLst>
                  <a:gd name="T0" fmla="*/ 0 w 16"/>
                  <a:gd name="T1" fmla="*/ 9 h 39"/>
                  <a:gd name="T2" fmla="*/ 4 w 16"/>
                  <a:gd name="T3" fmla="*/ 9 h 39"/>
                  <a:gd name="T4" fmla="*/ 4 w 16"/>
                  <a:gd name="T5" fmla="*/ 4 h 39"/>
                  <a:gd name="T6" fmla="*/ 12 w 16"/>
                  <a:gd name="T7" fmla="*/ 0 h 39"/>
                  <a:gd name="T8" fmla="*/ 12 w 16"/>
                  <a:gd name="T9" fmla="*/ 9 h 39"/>
                  <a:gd name="T10" fmla="*/ 16 w 16"/>
                  <a:gd name="T11" fmla="*/ 9 h 39"/>
                  <a:gd name="T12" fmla="*/ 16 w 16"/>
                  <a:gd name="T13" fmla="*/ 14 h 39"/>
                  <a:gd name="T14" fmla="*/ 12 w 16"/>
                  <a:gd name="T15" fmla="*/ 14 h 39"/>
                  <a:gd name="T16" fmla="*/ 12 w 16"/>
                  <a:gd name="T17" fmla="*/ 30 h 39"/>
                  <a:gd name="T18" fmla="*/ 15 w 16"/>
                  <a:gd name="T19" fmla="*/ 33 h 39"/>
                  <a:gd name="T20" fmla="*/ 16 w 16"/>
                  <a:gd name="T21" fmla="*/ 33 h 39"/>
                  <a:gd name="T22" fmla="*/ 16 w 16"/>
                  <a:gd name="T23" fmla="*/ 38 h 39"/>
                  <a:gd name="T24" fmla="*/ 12 w 16"/>
                  <a:gd name="T25" fmla="*/ 39 h 39"/>
                  <a:gd name="T26" fmla="*/ 4 w 16"/>
                  <a:gd name="T27" fmla="*/ 32 h 39"/>
                  <a:gd name="T28" fmla="*/ 4 w 16"/>
                  <a:gd name="T29" fmla="*/ 14 h 39"/>
                  <a:gd name="T30" fmla="*/ 0 w 16"/>
                  <a:gd name="T31" fmla="*/ 14 h 39"/>
                  <a:gd name="T32" fmla="*/ 0 w 16"/>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39">
                    <a:moveTo>
                      <a:pt x="0" y="9"/>
                    </a:moveTo>
                    <a:cubicBezTo>
                      <a:pt x="4" y="9"/>
                      <a:pt x="4" y="9"/>
                      <a:pt x="4" y="9"/>
                    </a:cubicBezTo>
                    <a:cubicBezTo>
                      <a:pt x="4" y="4"/>
                      <a:pt x="4" y="4"/>
                      <a:pt x="4" y="4"/>
                    </a:cubicBezTo>
                    <a:cubicBezTo>
                      <a:pt x="12" y="0"/>
                      <a:pt x="12" y="0"/>
                      <a:pt x="12" y="0"/>
                    </a:cubicBezTo>
                    <a:cubicBezTo>
                      <a:pt x="12" y="9"/>
                      <a:pt x="12" y="9"/>
                      <a:pt x="12" y="9"/>
                    </a:cubicBezTo>
                    <a:cubicBezTo>
                      <a:pt x="16" y="9"/>
                      <a:pt x="16" y="9"/>
                      <a:pt x="16" y="9"/>
                    </a:cubicBezTo>
                    <a:cubicBezTo>
                      <a:pt x="16" y="14"/>
                      <a:pt x="16" y="14"/>
                      <a:pt x="16" y="14"/>
                    </a:cubicBezTo>
                    <a:cubicBezTo>
                      <a:pt x="12" y="14"/>
                      <a:pt x="12" y="14"/>
                      <a:pt x="12" y="14"/>
                    </a:cubicBezTo>
                    <a:cubicBezTo>
                      <a:pt x="12" y="30"/>
                      <a:pt x="12" y="30"/>
                      <a:pt x="12" y="30"/>
                    </a:cubicBezTo>
                    <a:cubicBezTo>
                      <a:pt x="12" y="32"/>
                      <a:pt x="12" y="33"/>
                      <a:pt x="15" y="33"/>
                    </a:cubicBezTo>
                    <a:cubicBezTo>
                      <a:pt x="15" y="33"/>
                      <a:pt x="16" y="33"/>
                      <a:pt x="16" y="33"/>
                    </a:cubicBezTo>
                    <a:cubicBezTo>
                      <a:pt x="16" y="38"/>
                      <a:pt x="16" y="38"/>
                      <a:pt x="16" y="38"/>
                    </a:cubicBezTo>
                    <a:cubicBezTo>
                      <a:pt x="15" y="39"/>
                      <a:pt x="14" y="39"/>
                      <a:pt x="12" y="39"/>
                    </a:cubicBezTo>
                    <a:cubicBezTo>
                      <a:pt x="4" y="39"/>
                      <a:pt x="4" y="34"/>
                      <a:pt x="4" y="32"/>
                    </a:cubicBezTo>
                    <a:cubicBezTo>
                      <a:pt x="4" y="14"/>
                      <a:pt x="4" y="14"/>
                      <a:pt x="4" y="14"/>
                    </a:cubicBezTo>
                    <a:cubicBezTo>
                      <a:pt x="0" y="14"/>
                      <a:pt x="0" y="14"/>
                      <a:pt x="0" y="14"/>
                    </a:cubicBezTo>
                    <a:lnTo>
                      <a:pt x="0" y="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sz="1800"/>
              </a:p>
            </p:txBody>
          </p:sp>
          <p:sp>
            <p:nvSpPr>
              <p:cNvPr id="135" name="Freeform 38"/>
              <p:cNvSpPr>
                <a:spLocks noEditPoints="1"/>
              </p:cNvSpPr>
              <p:nvPr/>
            </p:nvSpPr>
            <p:spPr bwMode="gray">
              <a:xfrm>
                <a:off x="5740401" y="3473450"/>
                <a:ext cx="206375" cy="258763"/>
              </a:xfrm>
              <a:custGeom>
                <a:avLst/>
                <a:gdLst>
                  <a:gd name="T0" fmla="*/ 0 w 25"/>
                  <a:gd name="T1" fmla="*/ 15 h 31"/>
                  <a:gd name="T2" fmla="*/ 13 w 25"/>
                  <a:gd name="T3" fmla="*/ 0 h 31"/>
                  <a:gd name="T4" fmla="*/ 25 w 25"/>
                  <a:gd name="T5" fmla="*/ 15 h 31"/>
                  <a:gd name="T6" fmla="*/ 13 w 25"/>
                  <a:gd name="T7" fmla="*/ 31 h 31"/>
                  <a:gd name="T8" fmla="*/ 0 w 25"/>
                  <a:gd name="T9" fmla="*/ 15 h 31"/>
                  <a:gd name="T10" fmla="*/ 16 w 25"/>
                  <a:gd name="T11" fmla="*/ 15 h 31"/>
                  <a:gd name="T12" fmla="*/ 13 w 25"/>
                  <a:gd name="T13" fmla="*/ 5 h 31"/>
                  <a:gd name="T14" fmla="*/ 9 w 25"/>
                  <a:gd name="T15" fmla="*/ 15 h 31"/>
                  <a:gd name="T16" fmla="*/ 13 w 25"/>
                  <a:gd name="T17" fmla="*/ 26 h 31"/>
                  <a:gd name="T18" fmla="*/ 16 w 25"/>
                  <a:gd name="T19"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31">
                    <a:moveTo>
                      <a:pt x="0" y="15"/>
                    </a:moveTo>
                    <a:cubicBezTo>
                      <a:pt x="0" y="7"/>
                      <a:pt x="1" y="0"/>
                      <a:pt x="13" y="0"/>
                    </a:cubicBezTo>
                    <a:cubicBezTo>
                      <a:pt x="24" y="0"/>
                      <a:pt x="25" y="7"/>
                      <a:pt x="25" y="15"/>
                    </a:cubicBezTo>
                    <a:cubicBezTo>
                      <a:pt x="25" y="24"/>
                      <a:pt x="23" y="31"/>
                      <a:pt x="13" y="31"/>
                    </a:cubicBezTo>
                    <a:cubicBezTo>
                      <a:pt x="2" y="31"/>
                      <a:pt x="0" y="24"/>
                      <a:pt x="0" y="15"/>
                    </a:cubicBezTo>
                    <a:close/>
                    <a:moveTo>
                      <a:pt x="16" y="15"/>
                    </a:moveTo>
                    <a:cubicBezTo>
                      <a:pt x="16" y="8"/>
                      <a:pt x="16" y="5"/>
                      <a:pt x="13" y="5"/>
                    </a:cubicBezTo>
                    <a:cubicBezTo>
                      <a:pt x="9" y="5"/>
                      <a:pt x="9" y="8"/>
                      <a:pt x="9" y="15"/>
                    </a:cubicBezTo>
                    <a:cubicBezTo>
                      <a:pt x="9" y="24"/>
                      <a:pt x="9" y="26"/>
                      <a:pt x="13" y="26"/>
                    </a:cubicBezTo>
                    <a:cubicBezTo>
                      <a:pt x="16" y="26"/>
                      <a:pt x="16" y="24"/>
                      <a:pt x="16" y="15"/>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sz="1800"/>
              </a:p>
            </p:txBody>
          </p:sp>
          <p:sp>
            <p:nvSpPr>
              <p:cNvPr id="136" name="Freeform 39"/>
              <p:cNvSpPr>
                <a:spLocks/>
              </p:cNvSpPr>
              <p:nvPr/>
            </p:nvSpPr>
            <p:spPr bwMode="gray">
              <a:xfrm>
                <a:off x="6069013" y="3371850"/>
                <a:ext cx="436563" cy="352425"/>
              </a:xfrm>
              <a:custGeom>
                <a:avLst/>
                <a:gdLst>
                  <a:gd name="T0" fmla="*/ 0 w 275"/>
                  <a:gd name="T1" fmla="*/ 0 h 222"/>
                  <a:gd name="T2" fmla="*/ 52 w 275"/>
                  <a:gd name="T3" fmla="*/ 0 h 222"/>
                  <a:gd name="T4" fmla="*/ 78 w 275"/>
                  <a:gd name="T5" fmla="*/ 159 h 222"/>
                  <a:gd name="T6" fmla="*/ 78 w 275"/>
                  <a:gd name="T7" fmla="*/ 159 h 222"/>
                  <a:gd name="T8" fmla="*/ 114 w 275"/>
                  <a:gd name="T9" fmla="*/ 0 h 222"/>
                  <a:gd name="T10" fmla="*/ 171 w 275"/>
                  <a:gd name="T11" fmla="*/ 0 h 222"/>
                  <a:gd name="T12" fmla="*/ 203 w 275"/>
                  <a:gd name="T13" fmla="*/ 159 h 222"/>
                  <a:gd name="T14" fmla="*/ 203 w 275"/>
                  <a:gd name="T15" fmla="*/ 159 h 222"/>
                  <a:gd name="T16" fmla="*/ 234 w 275"/>
                  <a:gd name="T17" fmla="*/ 0 h 222"/>
                  <a:gd name="T18" fmla="*/ 275 w 275"/>
                  <a:gd name="T19" fmla="*/ 0 h 222"/>
                  <a:gd name="T20" fmla="*/ 228 w 275"/>
                  <a:gd name="T21" fmla="*/ 222 h 222"/>
                  <a:gd name="T22" fmla="*/ 177 w 275"/>
                  <a:gd name="T23" fmla="*/ 222 h 222"/>
                  <a:gd name="T24" fmla="*/ 140 w 275"/>
                  <a:gd name="T25" fmla="*/ 58 h 222"/>
                  <a:gd name="T26" fmla="*/ 140 w 275"/>
                  <a:gd name="T27" fmla="*/ 58 h 222"/>
                  <a:gd name="T28" fmla="*/ 104 w 275"/>
                  <a:gd name="T29" fmla="*/ 222 h 222"/>
                  <a:gd name="T30" fmla="*/ 52 w 275"/>
                  <a:gd name="T31" fmla="*/ 222 h 222"/>
                  <a:gd name="T32" fmla="*/ 0 w 275"/>
                  <a:gd name="T3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5" h="222">
                    <a:moveTo>
                      <a:pt x="0" y="0"/>
                    </a:moveTo>
                    <a:lnTo>
                      <a:pt x="52" y="0"/>
                    </a:lnTo>
                    <a:lnTo>
                      <a:pt x="78" y="159"/>
                    </a:lnTo>
                    <a:lnTo>
                      <a:pt x="78" y="159"/>
                    </a:lnTo>
                    <a:lnTo>
                      <a:pt x="114" y="0"/>
                    </a:lnTo>
                    <a:lnTo>
                      <a:pt x="171" y="0"/>
                    </a:lnTo>
                    <a:lnTo>
                      <a:pt x="203" y="159"/>
                    </a:lnTo>
                    <a:lnTo>
                      <a:pt x="203" y="159"/>
                    </a:lnTo>
                    <a:lnTo>
                      <a:pt x="234" y="0"/>
                    </a:lnTo>
                    <a:lnTo>
                      <a:pt x="275" y="0"/>
                    </a:lnTo>
                    <a:lnTo>
                      <a:pt x="228" y="222"/>
                    </a:lnTo>
                    <a:lnTo>
                      <a:pt x="177" y="222"/>
                    </a:lnTo>
                    <a:lnTo>
                      <a:pt x="140" y="58"/>
                    </a:lnTo>
                    <a:lnTo>
                      <a:pt x="140" y="58"/>
                    </a:lnTo>
                    <a:lnTo>
                      <a:pt x="104" y="222"/>
                    </a:lnTo>
                    <a:lnTo>
                      <a:pt x="52" y="222"/>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sz="1800"/>
              </a:p>
            </p:txBody>
          </p:sp>
          <p:sp>
            <p:nvSpPr>
              <p:cNvPr id="137" name="Freeform 40"/>
              <p:cNvSpPr>
                <a:spLocks noEditPoints="1"/>
              </p:cNvSpPr>
              <p:nvPr/>
            </p:nvSpPr>
            <p:spPr bwMode="gray">
              <a:xfrm>
                <a:off x="6513513" y="3473450"/>
                <a:ext cx="198438" cy="258763"/>
              </a:xfrm>
              <a:custGeom>
                <a:avLst/>
                <a:gdLst>
                  <a:gd name="T0" fmla="*/ 0 w 24"/>
                  <a:gd name="T1" fmla="*/ 15 h 31"/>
                  <a:gd name="T2" fmla="*/ 12 w 24"/>
                  <a:gd name="T3" fmla="*/ 0 h 31"/>
                  <a:gd name="T4" fmla="*/ 24 w 24"/>
                  <a:gd name="T5" fmla="*/ 15 h 31"/>
                  <a:gd name="T6" fmla="*/ 12 w 24"/>
                  <a:gd name="T7" fmla="*/ 31 h 31"/>
                  <a:gd name="T8" fmla="*/ 0 w 24"/>
                  <a:gd name="T9" fmla="*/ 15 h 31"/>
                  <a:gd name="T10" fmla="*/ 16 w 24"/>
                  <a:gd name="T11" fmla="*/ 15 h 31"/>
                  <a:gd name="T12" fmla="*/ 12 w 24"/>
                  <a:gd name="T13" fmla="*/ 5 h 31"/>
                  <a:gd name="T14" fmla="*/ 8 w 24"/>
                  <a:gd name="T15" fmla="*/ 15 h 31"/>
                  <a:gd name="T16" fmla="*/ 12 w 24"/>
                  <a:gd name="T17" fmla="*/ 26 h 31"/>
                  <a:gd name="T18" fmla="*/ 16 w 24"/>
                  <a:gd name="T19"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31">
                    <a:moveTo>
                      <a:pt x="0" y="15"/>
                    </a:moveTo>
                    <a:cubicBezTo>
                      <a:pt x="0" y="7"/>
                      <a:pt x="1" y="0"/>
                      <a:pt x="12" y="0"/>
                    </a:cubicBezTo>
                    <a:cubicBezTo>
                      <a:pt x="23" y="0"/>
                      <a:pt x="24" y="7"/>
                      <a:pt x="24" y="15"/>
                    </a:cubicBezTo>
                    <a:cubicBezTo>
                      <a:pt x="24" y="24"/>
                      <a:pt x="23" y="31"/>
                      <a:pt x="12" y="31"/>
                    </a:cubicBezTo>
                    <a:cubicBezTo>
                      <a:pt x="1" y="31"/>
                      <a:pt x="0" y="24"/>
                      <a:pt x="0" y="15"/>
                    </a:cubicBezTo>
                    <a:close/>
                    <a:moveTo>
                      <a:pt x="16" y="15"/>
                    </a:moveTo>
                    <a:cubicBezTo>
                      <a:pt x="16" y="8"/>
                      <a:pt x="15" y="5"/>
                      <a:pt x="12" y="5"/>
                    </a:cubicBezTo>
                    <a:cubicBezTo>
                      <a:pt x="8" y="5"/>
                      <a:pt x="8" y="8"/>
                      <a:pt x="8" y="15"/>
                    </a:cubicBezTo>
                    <a:cubicBezTo>
                      <a:pt x="8" y="24"/>
                      <a:pt x="9" y="26"/>
                      <a:pt x="12" y="26"/>
                    </a:cubicBezTo>
                    <a:cubicBezTo>
                      <a:pt x="15" y="26"/>
                      <a:pt x="16" y="24"/>
                      <a:pt x="16" y="15"/>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sz="1800"/>
              </a:p>
            </p:txBody>
          </p:sp>
          <p:sp>
            <p:nvSpPr>
              <p:cNvPr id="138" name="Freeform 41"/>
              <p:cNvSpPr>
                <a:spLocks/>
              </p:cNvSpPr>
              <p:nvPr/>
            </p:nvSpPr>
            <p:spPr bwMode="gray">
              <a:xfrm>
                <a:off x="6761163" y="3473450"/>
                <a:ext cx="131763" cy="250825"/>
              </a:xfrm>
              <a:custGeom>
                <a:avLst/>
                <a:gdLst>
                  <a:gd name="T0" fmla="*/ 8 w 16"/>
                  <a:gd name="T1" fmla="*/ 1 h 30"/>
                  <a:gd name="T2" fmla="*/ 8 w 16"/>
                  <a:gd name="T3" fmla="*/ 4 h 30"/>
                  <a:gd name="T4" fmla="*/ 8 w 16"/>
                  <a:gd name="T5" fmla="*/ 4 h 30"/>
                  <a:gd name="T6" fmla="*/ 16 w 16"/>
                  <a:gd name="T7" fmla="*/ 0 h 30"/>
                  <a:gd name="T8" fmla="*/ 16 w 16"/>
                  <a:gd name="T9" fmla="*/ 7 h 30"/>
                  <a:gd name="T10" fmla="*/ 8 w 16"/>
                  <a:gd name="T11" fmla="*/ 14 h 30"/>
                  <a:gd name="T12" fmla="*/ 8 w 16"/>
                  <a:gd name="T13" fmla="*/ 30 h 30"/>
                  <a:gd name="T14" fmla="*/ 0 w 16"/>
                  <a:gd name="T15" fmla="*/ 30 h 30"/>
                  <a:gd name="T16" fmla="*/ 0 w 16"/>
                  <a:gd name="T17" fmla="*/ 1 h 30"/>
                  <a:gd name="T18" fmla="*/ 8 w 16"/>
                  <a:gd name="T19"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30">
                    <a:moveTo>
                      <a:pt x="8" y="1"/>
                    </a:moveTo>
                    <a:cubicBezTo>
                      <a:pt x="8" y="4"/>
                      <a:pt x="8" y="4"/>
                      <a:pt x="8" y="4"/>
                    </a:cubicBezTo>
                    <a:cubicBezTo>
                      <a:pt x="8" y="4"/>
                      <a:pt x="8" y="4"/>
                      <a:pt x="8" y="4"/>
                    </a:cubicBezTo>
                    <a:cubicBezTo>
                      <a:pt x="10" y="1"/>
                      <a:pt x="12" y="0"/>
                      <a:pt x="16" y="0"/>
                    </a:cubicBezTo>
                    <a:cubicBezTo>
                      <a:pt x="16" y="7"/>
                      <a:pt x="16" y="7"/>
                      <a:pt x="16" y="7"/>
                    </a:cubicBezTo>
                    <a:cubicBezTo>
                      <a:pt x="8" y="7"/>
                      <a:pt x="8" y="11"/>
                      <a:pt x="8" y="14"/>
                    </a:cubicBezTo>
                    <a:cubicBezTo>
                      <a:pt x="8" y="30"/>
                      <a:pt x="8" y="30"/>
                      <a:pt x="8" y="30"/>
                    </a:cubicBezTo>
                    <a:cubicBezTo>
                      <a:pt x="0" y="30"/>
                      <a:pt x="0" y="30"/>
                      <a:pt x="0" y="30"/>
                    </a:cubicBezTo>
                    <a:cubicBezTo>
                      <a:pt x="0" y="1"/>
                      <a:pt x="0" y="1"/>
                      <a:pt x="0" y="1"/>
                    </a:cubicBezTo>
                    <a:lnTo>
                      <a:pt x="8" y="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sz="1800"/>
              </a:p>
            </p:txBody>
          </p:sp>
          <p:sp>
            <p:nvSpPr>
              <p:cNvPr id="139" name="Freeform 42"/>
              <p:cNvSpPr>
                <a:spLocks/>
              </p:cNvSpPr>
              <p:nvPr/>
            </p:nvSpPr>
            <p:spPr bwMode="gray">
              <a:xfrm>
                <a:off x="6924676" y="3371850"/>
                <a:ext cx="206375" cy="352425"/>
              </a:xfrm>
              <a:custGeom>
                <a:avLst/>
                <a:gdLst>
                  <a:gd name="T0" fmla="*/ 0 w 130"/>
                  <a:gd name="T1" fmla="*/ 222 h 222"/>
                  <a:gd name="T2" fmla="*/ 0 w 130"/>
                  <a:gd name="T3" fmla="*/ 0 h 222"/>
                  <a:gd name="T4" fmla="*/ 42 w 130"/>
                  <a:gd name="T5" fmla="*/ 0 h 222"/>
                  <a:gd name="T6" fmla="*/ 42 w 130"/>
                  <a:gd name="T7" fmla="*/ 132 h 222"/>
                  <a:gd name="T8" fmla="*/ 42 w 130"/>
                  <a:gd name="T9" fmla="*/ 132 h 222"/>
                  <a:gd name="T10" fmla="*/ 83 w 130"/>
                  <a:gd name="T11" fmla="*/ 69 h 222"/>
                  <a:gd name="T12" fmla="*/ 125 w 130"/>
                  <a:gd name="T13" fmla="*/ 69 h 222"/>
                  <a:gd name="T14" fmla="*/ 83 w 130"/>
                  <a:gd name="T15" fmla="*/ 137 h 222"/>
                  <a:gd name="T16" fmla="*/ 130 w 130"/>
                  <a:gd name="T17" fmla="*/ 222 h 222"/>
                  <a:gd name="T18" fmla="*/ 83 w 130"/>
                  <a:gd name="T19" fmla="*/ 222 h 222"/>
                  <a:gd name="T20" fmla="*/ 42 w 130"/>
                  <a:gd name="T21" fmla="*/ 137 h 222"/>
                  <a:gd name="T22" fmla="*/ 42 w 130"/>
                  <a:gd name="T23" fmla="*/ 137 h 222"/>
                  <a:gd name="T24" fmla="*/ 42 w 130"/>
                  <a:gd name="T25" fmla="*/ 222 h 222"/>
                  <a:gd name="T26" fmla="*/ 0 w 130"/>
                  <a:gd name="T27" fmla="*/ 22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0" h="222">
                    <a:moveTo>
                      <a:pt x="0" y="222"/>
                    </a:moveTo>
                    <a:lnTo>
                      <a:pt x="0" y="0"/>
                    </a:lnTo>
                    <a:lnTo>
                      <a:pt x="42" y="0"/>
                    </a:lnTo>
                    <a:lnTo>
                      <a:pt x="42" y="132"/>
                    </a:lnTo>
                    <a:lnTo>
                      <a:pt x="42" y="132"/>
                    </a:lnTo>
                    <a:lnTo>
                      <a:pt x="83" y="69"/>
                    </a:lnTo>
                    <a:lnTo>
                      <a:pt x="125" y="69"/>
                    </a:lnTo>
                    <a:lnTo>
                      <a:pt x="83" y="137"/>
                    </a:lnTo>
                    <a:lnTo>
                      <a:pt x="130" y="222"/>
                    </a:lnTo>
                    <a:lnTo>
                      <a:pt x="83" y="222"/>
                    </a:lnTo>
                    <a:lnTo>
                      <a:pt x="42" y="137"/>
                    </a:lnTo>
                    <a:lnTo>
                      <a:pt x="42" y="137"/>
                    </a:lnTo>
                    <a:lnTo>
                      <a:pt x="42" y="222"/>
                    </a:lnTo>
                    <a:lnTo>
                      <a:pt x="0" y="22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sz="1800"/>
              </a:p>
            </p:txBody>
          </p:sp>
          <p:sp>
            <p:nvSpPr>
              <p:cNvPr id="140" name="Freeform 43"/>
              <p:cNvSpPr>
                <a:spLocks/>
              </p:cNvSpPr>
              <p:nvPr/>
            </p:nvSpPr>
            <p:spPr bwMode="gray">
              <a:xfrm>
                <a:off x="7229476" y="3371850"/>
                <a:ext cx="238125" cy="352425"/>
              </a:xfrm>
              <a:custGeom>
                <a:avLst/>
                <a:gdLst>
                  <a:gd name="T0" fmla="*/ 150 w 150"/>
                  <a:gd name="T1" fmla="*/ 0 h 222"/>
                  <a:gd name="T2" fmla="*/ 150 w 150"/>
                  <a:gd name="T3" fmla="*/ 37 h 222"/>
                  <a:gd name="T4" fmla="*/ 99 w 150"/>
                  <a:gd name="T5" fmla="*/ 37 h 222"/>
                  <a:gd name="T6" fmla="*/ 99 w 150"/>
                  <a:gd name="T7" fmla="*/ 222 h 222"/>
                  <a:gd name="T8" fmla="*/ 52 w 150"/>
                  <a:gd name="T9" fmla="*/ 222 h 222"/>
                  <a:gd name="T10" fmla="*/ 52 w 150"/>
                  <a:gd name="T11" fmla="*/ 37 h 222"/>
                  <a:gd name="T12" fmla="*/ 0 w 150"/>
                  <a:gd name="T13" fmla="*/ 37 h 222"/>
                  <a:gd name="T14" fmla="*/ 0 w 150"/>
                  <a:gd name="T15" fmla="*/ 0 h 222"/>
                  <a:gd name="T16" fmla="*/ 150 w 150"/>
                  <a:gd name="T17"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222">
                    <a:moveTo>
                      <a:pt x="150" y="0"/>
                    </a:moveTo>
                    <a:lnTo>
                      <a:pt x="150" y="37"/>
                    </a:lnTo>
                    <a:lnTo>
                      <a:pt x="99" y="37"/>
                    </a:lnTo>
                    <a:lnTo>
                      <a:pt x="99" y="222"/>
                    </a:lnTo>
                    <a:lnTo>
                      <a:pt x="52" y="222"/>
                    </a:lnTo>
                    <a:lnTo>
                      <a:pt x="52" y="37"/>
                    </a:lnTo>
                    <a:lnTo>
                      <a:pt x="0" y="37"/>
                    </a:lnTo>
                    <a:lnTo>
                      <a:pt x="0" y="0"/>
                    </a:lnTo>
                    <a:lnTo>
                      <a:pt x="15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sz="1800"/>
              </a:p>
            </p:txBody>
          </p:sp>
          <p:sp>
            <p:nvSpPr>
              <p:cNvPr id="141" name="Freeform 44"/>
              <p:cNvSpPr>
                <a:spLocks noEditPoints="1"/>
              </p:cNvSpPr>
              <p:nvPr/>
            </p:nvSpPr>
            <p:spPr bwMode="gray">
              <a:xfrm>
                <a:off x="7443788" y="3473450"/>
                <a:ext cx="196850" cy="258763"/>
              </a:xfrm>
              <a:custGeom>
                <a:avLst/>
                <a:gdLst>
                  <a:gd name="T0" fmla="*/ 0 w 24"/>
                  <a:gd name="T1" fmla="*/ 15 h 31"/>
                  <a:gd name="T2" fmla="*/ 12 w 24"/>
                  <a:gd name="T3" fmla="*/ 0 h 31"/>
                  <a:gd name="T4" fmla="*/ 24 w 24"/>
                  <a:gd name="T5" fmla="*/ 15 h 31"/>
                  <a:gd name="T6" fmla="*/ 12 w 24"/>
                  <a:gd name="T7" fmla="*/ 31 h 31"/>
                  <a:gd name="T8" fmla="*/ 0 w 24"/>
                  <a:gd name="T9" fmla="*/ 15 h 31"/>
                  <a:gd name="T10" fmla="*/ 16 w 24"/>
                  <a:gd name="T11" fmla="*/ 15 h 31"/>
                  <a:gd name="T12" fmla="*/ 12 w 24"/>
                  <a:gd name="T13" fmla="*/ 5 h 31"/>
                  <a:gd name="T14" fmla="*/ 8 w 24"/>
                  <a:gd name="T15" fmla="*/ 15 h 31"/>
                  <a:gd name="T16" fmla="*/ 12 w 24"/>
                  <a:gd name="T17" fmla="*/ 26 h 31"/>
                  <a:gd name="T18" fmla="*/ 16 w 24"/>
                  <a:gd name="T19"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31">
                    <a:moveTo>
                      <a:pt x="0" y="15"/>
                    </a:moveTo>
                    <a:cubicBezTo>
                      <a:pt x="0" y="7"/>
                      <a:pt x="1" y="0"/>
                      <a:pt x="12" y="0"/>
                    </a:cubicBezTo>
                    <a:cubicBezTo>
                      <a:pt x="23" y="0"/>
                      <a:pt x="24" y="7"/>
                      <a:pt x="24" y="15"/>
                    </a:cubicBezTo>
                    <a:cubicBezTo>
                      <a:pt x="24" y="24"/>
                      <a:pt x="23" y="31"/>
                      <a:pt x="12" y="31"/>
                    </a:cubicBezTo>
                    <a:cubicBezTo>
                      <a:pt x="1" y="31"/>
                      <a:pt x="0" y="24"/>
                      <a:pt x="0" y="15"/>
                    </a:cubicBezTo>
                    <a:close/>
                    <a:moveTo>
                      <a:pt x="16" y="15"/>
                    </a:moveTo>
                    <a:cubicBezTo>
                      <a:pt x="16" y="8"/>
                      <a:pt x="16" y="5"/>
                      <a:pt x="12" y="5"/>
                    </a:cubicBezTo>
                    <a:cubicBezTo>
                      <a:pt x="9" y="5"/>
                      <a:pt x="8" y="8"/>
                      <a:pt x="8" y="15"/>
                    </a:cubicBezTo>
                    <a:cubicBezTo>
                      <a:pt x="8" y="24"/>
                      <a:pt x="9" y="26"/>
                      <a:pt x="12" y="26"/>
                    </a:cubicBezTo>
                    <a:cubicBezTo>
                      <a:pt x="15" y="26"/>
                      <a:pt x="16" y="24"/>
                      <a:pt x="16" y="15"/>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sz="1800"/>
              </a:p>
            </p:txBody>
          </p:sp>
          <p:sp>
            <p:nvSpPr>
              <p:cNvPr id="142" name="Freeform 45"/>
              <p:cNvSpPr>
                <a:spLocks noEditPoints="1"/>
              </p:cNvSpPr>
              <p:nvPr/>
            </p:nvSpPr>
            <p:spPr bwMode="gray">
              <a:xfrm>
                <a:off x="7681913" y="3473450"/>
                <a:ext cx="198438" cy="350838"/>
              </a:xfrm>
              <a:custGeom>
                <a:avLst/>
                <a:gdLst>
                  <a:gd name="T0" fmla="*/ 24 w 24"/>
                  <a:gd name="T1" fmla="*/ 1 h 42"/>
                  <a:gd name="T2" fmla="*/ 24 w 24"/>
                  <a:gd name="T3" fmla="*/ 32 h 42"/>
                  <a:gd name="T4" fmla="*/ 13 w 24"/>
                  <a:gd name="T5" fmla="*/ 42 h 42"/>
                  <a:gd name="T6" fmla="*/ 1 w 24"/>
                  <a:gd name="T7" fmla="*/ 33 h 42"/>
                  <a:gd name="T8" fmla="*/ 9 w 24"/>
                  <a:gd name="T9" fmla="*/ 33 h 42"/>
                  <a:gd name="T10" fmla="*/ 10 w 24"/>
                  <a:gd name="T11" fmla="*/ 36 h 42"/>
                  <a:gd name="T12" fmla="*/ 13 w 24"/>
                  <a:gd name="T13" fmla="*/ 37 h 42"/>
                  <a:gd name="T14" fmla="*/ 16 w 24"/>
                  <a:gd name="T15" fmla="*/ 32 h 42"/>
                  <a:gd name="T16" fmla="*/ 16 w 24"/>
                  <a:gd name="T17" fmla="*/ 27 h 42"/>
                  <a:gd name="T18" fmla="*/ 16 w 24"/>
                  <a:gd name="T19" fmla="*/ 27 h 42"/>
                  <a:gd name="T20" fmla="*/ 9 w 24"/>
                  <a:gd name="T21" fmla="*/ 30 h 42"/>
                  <a:gd name="T22" fmla="*/ 1 w 24"/>
                  <a:gd name="T23" fmla="*/ 15 h 42"/>
                  <a:gd name="T24" fmla="*/ 9 w 24"/>
                  <a:gd name="T25" fmla="*/ 0 h 42"/>
                  <a:gd name="T26" fmla="*/ 16 w 24"/>
                  <a:gd name="T27" fmla="*/ 4 h 42"/>
                  <a:gd name="T28" fmla="*/ 16 w 24"/>
                  <a:gd name="T29" fmla="*/ 4 h 42"/>
                  <a:gd name="T30" fmla="*/ 16 w 24"/>
                  <a:gd name="T31" fmla="*/ 1 h 42"/>
                  <a:gd name="T32" fmla="*/ 24 w 24"/>
                  <a:gd name="T33" fmla="*/ 1 h 42"/>
                  <a:gd name="T34" fmla="*/ 12 w 24"/>
                  <a:gd name="T35" fmla="*/ 25 h 42"/>
                  <a:gd name="T36" fmla="*/ 16 w 24"/>
                  <a:gd name="T37" fmla="*/ 15 h 42"/>
                  <a:gd name="T38" fmla="*/ 12 w 24"/>
                  <a:gd name="T39" fmla="*/ 5 h 42"/>
                  <a:gd name="T40" fmla="*/ 9 w 24"/>
                  <a:gd name="T41" fmla="*/ 16 h 42"/>
                  <a:gd name="T42" fmla="*/ 12 w 24"/>
                  <a:gd name="T43" fmla="*/ 2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42">
                    <a:moveTo>
                      <a:pt x="24" y="1"/>
                    </a:moveTo>
                    <a:cubicBezTo>
                      <a:pt x="24" y="32"/>
                      <a:pt x="24" y="32"/>
                      <a:pt x="24" y="32"/>
                    </a:cubicBezTo>
                    <a:cubicBezTo>
                      <a:pt x="24" y="34"/>
                      <a:pt x="24" y="42"/>
                      <a:pt x="13" y="42"/>
                    </a:cubicBezTo>
                    <a:cubicBezTo>
                      <a:pt x="7" y="42"/>
                      <a:pt x="1" y="40"/>
                      <a:pt x="1" y="33"/>
                    </a:cubicBezTo>
                    <a:cubicBezTo>
                      <a:pt x="9" y="33"/>
                      <a:pt x="9" y="33"/>
                      <a:pt x="9" y="33"/>
                    </a:cubicBezTo>
                    <a:cubicBezTo>
                      <a:pt x="9" y="34"/>
                      <a:pt x="9" y="35"/>
                      <a:pt x="10" y="36"/>
                    </a:cubicBezTo>
                    <a:cubicBezTo>
                      <a:pt x="10" y="37"/>
                      <a:pt x="11" y="37"/>
                      <a:pt x="13" y="37"/>
                    </a:cubicBezTo>
                    <a:cubicBezTo>
                      <a:pt x="15" y="37"/>
                      <a:pt x="16" y="35"/>
                      <a:pt x="16" y="32"/>
                    </a:cubicBezTo>
                    <a:cubicBezTo>
                      <a:pt x="16" y="27"/>
                      <a:pt x="16" y="27"/>
                      <a:pt x="16" y="27"/>
                    </a:cubicBezTo>
                    <a:cubicBezTo>
                      <a:pt x="16" y="27"/>
                      <a:pt x="16" y="27"/>
                      <a:pt x="16" y="27"/>
                    </a:cubicBezTo>
                    <a:cubicBezTo>
                      <a:pt x="14" y="29"/>
                      <a:pt x="12" y="30"/>
                      <a:pt x="9" y="30"/>
                    </a:cubicBezTo>
                    <a:cubicBezTo>
                      <a:pt x="0" y="30"/>
                      <a:pt x="1" y="22"/>
                      <a:pt x="1" y="15"/>
                    </a:cubicBezTo>
                    <a:cubicBezTo>
                      <a:pt x="1" y="8"/>
                      <a:pt x="1" y="0"/>
                      <a:pt x="9" y="0"/>
                    </a:cubicBezTo>
                    <a:cubicBezTo>
                      <a:pt x="12" y="0"/>
                      <a:pt x="15" y="1"/>
                      <a:pt x="16" y="4"/>
                    </a:cubicBezTo>
                    <a:cubicBezTo>
                      <a:pt x="16" y="4"/>
                      <a:pt x="16" y="4"/>
                      <a:pt x="16" y="4"/>
                    </a:cubicBezTo>
                    <a:cubicBezTo>
                      <a:pt x="16" y="1"/>
                      <a:pt x="16" y="1"/>
                      <a:pt x="16" y="1"/>
                    </a:cubicBezTo>
                    <a:lnTo>
                      <a:pt x="24" y="1"/>
                    </a:lnTo>
                    <a:close/>
                    <a:moveTo>
                      <a:pt x="12" y="25"/>
                    </a:moveTo>
                    <a:cubicBezTo>
                      <a:pt x="15" y="25"/>
                      <a:pt x="16" y="22"/>
                      <a:pt x="16" y="15"/>
                    </a:cubicBezTo>
                    <a:cubicBezTo>
                      <a:pt x="16" y="9"/>
                      <a:pt x="15" y="5"/>
                      <a:pt x="12" y="5"/>
                    </a:cubicBezTo>
                    <a:cubicBezTo>
                      <a:pt x="9" y="5"/>
                      <a:pt x="9" y="7"/>
                      <a:pt x="9" y="16"/>
                    </a:cubicBezTo>
                    <a:cubicBezTo>
                      <a:pt x="9" y="19"/>
                      <a:pt x="8" y="25"/>
                      <a:pt x="12" y="25"/>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sz="1800"/>
              </a:p>
            </p:txBody>
          </p:sp>
          <p:sp>
            <p:nvSpPr>
              <p:cNvPr id="143" name="Freeform 46"/>
              <p:cNvSpPr>
                <a:spLocks/>
              </p:cNvSpPr>
              <p:nvPr/>
            </p:nvSpPr>
            <p:spPr bwMode="gray">
              <a:xfrm>
                <a:off x="8142288" y="3405187"/>
                <a:ext cx="139700" cy="327025"/>
              </a:xfrm>
              <a:custGeom>
                <a:avLst/>
                <a:gdLst>
                  <a:gd name="T0" fmla="*/ 0 w 17"/>
                  <a:gd name="T1" fmla="*/ 9 h 39"/>
                  <a:gd name="T2" fmla="*/ 4 w 17"/>
                  <a:gd name="T3" fmla="*/ 9 h 39"/>
                  <a:gd name="T4" fmla="*/ 4 w 17"/>
                  <a:gd name="T5" fmla="*/ 4 h 39"/>
                  <a:gd name="T6" fmla="*/ 12 w 17"/>
                  <a:gd name="T7" fmla="*/ 0 h 39"/>
                  <a:gd name="T8" fmla="*/ 12 w 17"/>
                  <a:gd name="T9" fmla="*/ 9 h 39"/>
                  <a:gd name="T10" fmla="*/ 17 w 17"/>
                  <a:gd name="T11" fmla="*/ 9 h 39"/>
                  <a:gd name="T12" fmla="*/ 17 w 17"/>
                  <a:gd name="T13" fmla="*/ 14 h 39"/>
                  <a:gd name="T14" fmla="*/ 12 w 17"/>
                  <a:gd name="T15" fmla="*/ 14 h 39"/>
                  <a:gd name="T16" fmla="*/ 12 w 17"/>
                  <a:gd name="T17" fmla="*/ 30 h 39"/>
                  <a:gd name="T18" fmla="*/ 15 w 17"/>
                  <a:gd name="T19" fmla="*/ 33 h 39"/>
                  <a:gd name="T20" fmla="*/ 16 w 17"/>
                  <a:gd name="T21" fmla="*/ 33 h 39"/>
                  <a:gd name="T22" fmla="*/ 16 w 17"/>
                  <a:gd name="T23" fmla="*/ 38 h 39"/>
                  <a:gd name="T24" fmla="*/ 12 w 17"/>
                  <a:gd name="T25" fmla="*/ 39 h 39"/>
                  <a:gd name="T26" fmla="*/ 4 w 17"/>
                  <a:gd name="T27" fmla="*/ 32 h 39"/>
                  <a:gd name="T28" fmla="*/ 4 w 17"/>
                  <a:gd name="T29" fmla="*/ 14 h 39"/>
                  <a:gd name="T30" fmla="*/ 0 w 17"/>
                  <a:gd name="T31" fmla="*/ 14 h 39"/>
                  <a:gd name="T32" fmla="*/ 0 w 17"/>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39">
                    <a:moveTo>
                      <a:pt x="0" y="9"/>
                    </a:moveTo>
                    <a:cubicBezTo>
                      <a:pt x="4" y="9"/>
                      <a:pt x="4" y="9"/>
                      <a:pt x="4" y="9"/>
                    </a:cubicBezTo>
                    <a:cubicBezTo>
                      <a:pt x="4" y="4"/>
                      <a:pt x="4" y="4"/>
                      <a:pt x="4" y="4"/>
                    </a:cubicBezTo>
                    <a:cubicBezTo>
                      <a:pt x="12" y="0"/>
                      <a:pt x="12" y="0"/>
                      <a:pt x="12" y="0"/>
                    </a:cubicBezTo>
                    <a:cubicBezTo>
                      <a:pt x="12" y="9"/>
                      <a:pt x="12" y="9"/>
                      <a:pt x="12" y="9"/>
                    </a:cubicBezTo>
                    <a:cubicBezTo>
                      <a:pt x="17" y="9"/>
                      <a:pt x="17" y="9"/>
                      <a:pt x="17" y="9"/>
                    </a:cubicBezTo>
                    <a:cubicBezTo>
                      <a:pt x="17" y="14"/>
                      <a:pt x="17" y="14"/>
                      <a:pt x="17" y="14"/>
                    </a:cubicBezTo>
                    <a:cubicBezTo>
                      <a:pt x="12" y="14"/>
                      <a:pt x="12" y="14"/>
                      <a:pt x="12" y="14"/>
                    </a:cubicBezTo>
                    <a:cubicBezTo>
                      <a:pt x="12" y="30"/>
                      <a:pt x="12" y="30"/>
                      <a:pt x="12" y="30"/>
                    </a:cubicBezTo>
                    <a:cubicBezTo>
                      <a:pt x="12" y="32"/>
                      <a:pt x="12" y="33"/>
                      <a:pt x="15" y="33"/>
                    </a:cubicBezTo>
                    <a:cubicBezTo>
                      <a:pt x="15" y="33"/>
                      <a:pt x="16" y="33"/>
                      <a:pt x="16" y="33"/>
                    </a:cubicBezTo>
                    <a:cubicBezTo>
                      <a:pt x="16" y="38"/>
                      <a:pt x="16" y="38"/>
                      <a:pt x="16" y="38"/>
                    </a:cubicBezTo>
                    <a:cubicBezTo>
                      <a:pt x="15" y="39"/>
                      <a:pt x="14" y="39"/>
                      <a:pt x="12" y="39"/>
                    </a:cubicBezTo>
                    <a:cubicBezTo>
                      <a:pt x="5" y="39"/>
                      <a:pt x="4" y="34"/>
                      <a:pt x="4" y="32"/>
                    </a:cubicBezTo>
                    <a:cubicBezTo>
                      <a:pt x="4" y="14"/>
                      <a:pt x="4" y="14"/>
                      <a:pt x="4" y="14"/>
                    </a:cubicBezTo>
                    <a:cubicBezTo>
                      <a:pt x="0" y="14"/>
                      <a:pt x="0" y="14"/>
                      <a:pt x="0" y="14"/>
                    </a:cubicBezTo>
                    <a:lnTo>
                      <a:pt x="0" y="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sz="1800"/>
              </a:p>
            </p:txBody>
          </p:sp>
          <p:sp>
            <p:nvSpPr>
              <p:cNvPr id="144" name="Freeform 47"/>
              <p:cNvSpPr>
                <a:spLocks/>
              </p:cNvSpPr>
              <p:nvPr/>
            </p:nvSpPr>
            <p:spPr bwMode="gray">
              <a:xfrm>
                <a:off x="8323263" y="3371850"/>
                <a:ext cx="190500" cy="352425"/>
              </a:xfrm>
              <a:custGeom>
                <a:avLst/>
                <a:gdLst>
                  <a:gd name="T0" fmla="*/ 14 w 23"/>
                  <a:gd name="T1" fmla="*/ 42 h 42"/>
                  <a:gd name="T2" fmla="*/ 14 w 23"/>
                  <a:gd name="T3" fmla="*/ 22 h 42"/>
                  <a:gd name="T4" fmla="*/ 11 w 23"/>
                  <a:gd name="T5" fmla="*/ 17 h 42"/>
                  <a:gd name="T6" fmla="*/ 8 w 23"/>
                  <a:gd name="T7" fmla="*/ 22 h 42"/>
                  <a:gd name="T8" fmla="*/ 8 w 23"/>
                  <a:gd name="T9" fmla="*/ 42 h 42"/>
                  <a:gd name="T10" fmla="*/ 0 w 23"/>
                  <a:gd name="T11" fmla="*/ 42 h 42"/>
                  <a:gd name="T12" fmla="*/ 0 w 23"/>
                  <a:gd name="T13" fmla="*/ 0 h 42"/>
                  <a:gd name="T14" fmla="*/ 8 w 23"/>
                  <a:gd name="T15" fmla="*/ 0 h 42"/>
                  <a:gd name="T16" fmla="*/ 8 w 23"/>
                  <a:gd name="T17" fmla="*/ 16 h 42"/>
                  <a:gd name="T18" fmla="*/ 8 w 23"/>
                  <a:gd name="T19" fmla="*/ 16 h 42"/>
                  <a:gd name="T20" fmla="*/ 11 w 23"/>
                  <a:gd name="T21" fmla="*/ 13 h 42"/>
                  <a:gd name="T22" fmla="*/ 15 w 23"/>
                  <a:gd name="T23" fmla="*/ 12 h 42"/>
                  <a:gd name="T24" fmla="*/ 23 w 23"/>
                  <a:gd name="T25" fmla="*/ 18 h 42"/>
                  <a:gd name="T26" fmla="*/ 23 w 23"/>
                  <a:gd name="T27" fmla="*/ 42 h 42"/>
                  <a:gd name="T28" fmla="*/ 14 w 23"/>
                  <a:gd name="T2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42">
                    <a:moveTo>
                      <a:pt x="14" y="42"/>
                    </a:moveTo>
                    <a:cubicBezTo>
                      <a:pt x="14" y="22"/>
                      <a:pt x="14" y="22"/>
                      <a:pt x="14" y="22"/>
                    </a:cubicBezTo>
                    <a:cubicBezTo>
                      <a:pt x="14" y="19"/>
                      <a:pt x="14" y="17"/>
                      <a:pt x="11" y="17"/>
                    </a:cubicBezTo>
                    <a:cubicBezTo>
                      <a:pt x="9" y="17"/>
                      <a:pt x="8" y="19"/>
                      <a:pt x="8" y="22"/>
                    </a:cubicBezTo>
                    <a:cubicBezTo>
                      <a:pt x="8" y="42"/>
                      <a:pt x="8" y="42"/>
                      <a:pt x="8" y="42"/>
                    </a:cubicBezTo>
                    <a:cubicBezTo>
                      <a:pt x="0" y="42"/>
                      <a:pt x="0" y="42"/>
                      <a:pt x="0" y="42"/>
                    </a:cubicBezTo>
                    <a:cubicBezTo>
                      <a:pt x="0" y="0"/>
                      <a:pt x="0" y="0"/>
                      <a:pt x="0" y="0"/>
                    </a:cubicBezTo>
                    <a:cubicBezTo>
                      <a:pt x="8" y="0"/>
                      <a:pt x="8" y="0"/>
                      <a:pt x="8" y="0"/>
                    </a:cubicBezTo>
                    <a:cubicBezTo>
                      <a:pt x="8" y="16"/>
                      <a:pt x="8" y="16"/>
                      <a:pt x="8" y="16"/>
                    </a:cubicBezTo>
                    <a:cubicBezTo>
                      <a:pt x="8" y="16"/>
                      <a:pt x="8" y="16"/>
                      <a:pt x="8" y="16"/>
                    </a:cubicBezTo>
                    <a:cubicBezTo>
                      <a:pt x="9" y="14"/>
                      <a:pt x="10" y="13"/>
                      <a:pt x="11" y="13"/>
                    </a:cubicBezTo>
                    <a:cubicBezTo>
                      <a:pt x="12" y="12"/>
                      <a:pt x="14" y="12"/>
                      <a:pt x="15" y="12"/>
                    </a:cubicBezTo>
                    <a:cubicBezTo>
                      <a:pt x="19" y="12"/>
                      <a:pt x="23" y="14"/>
                      <a:pt x="23" y="18"/>
                    </a:cubicBezTo>
                    <a:cubicBezTo>
                      <a:pt x="23" y="42"/>
                      <a:pt x="23" y="42"/>
                      <a:pt x="23" y="42"/>
                    </a:cubicBezTo>
                    <a:lnTo>
                      <a:pt x="14" y="4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sz="1800"/>
              </a:p>
            </p:txBody>
          </p:sp>
          <p:sp>
            <p:nvSpPr>
              <p:cNvPr id="145" name="Freeform 48"/>
              <p:cNvSpPr>
                <a:spLocks/>
              </p:cNvSpPr>
              <p:nvPr/>
            </p:nvSpPr>
            <p:spPr bwMode="gray">
              <a:xfrm>
                <a:off x="8801101" y="3473450"/>
                <a:ext cx="123825" cy="250825"/>
              </a:xfrm>
              <a:custGeom>
                <a:avLst/>
                <a:gdLst>
                  <a:gd name="T0" fmla="*/ 8 w 15"/>
                  <a:gd name="T1" fmla="*/ 1 h 30"/>
                  <a:gd name="T2" fmla="*/ 8 w 15"/>
                  <a:gd name="T3" fmla="*/ 4 h 30"/>
                  <a:gd name="T4" fmla="*/ 8 w 15"/>
                  <a:gd name="T5" fmla="*/ 4 h 30"/>
                  <a:gd name="T6" fmla="*/ 15 w 15"/>
                  <a:gd name="T7" fmla="*/ 0 h 30"/>
                  <a:gd name="T8" fmla="*/ 15 w 15"/>
                  <a:gd name="T9" fmla="*/ 7 h 30"/>
                  <a:gd name="T10" fmla="*/ 8 w 15"/>
                  <a:gd name="T11" fmla="*/ 14 h 30"/>
                  <a:gd name="T12" fmla="*/ 8 w 15"/>
                  <a:gd name="T13" fmla="*/ 30 h 30"/>
                  <a:gd name="T14" fmla="*/ 0 w 15"/>
                  <a:gd name="T15" fmla="*/ 30 h 30"/>
                  <a:gd name="T16" fmla="*/ 0 w 15"/>
                  <a:gd name="T17" fmla="*/ 1 h 30"/>
                  <a:gd name="T18" fmla="*/ 8 w 15"/>
                  <a:gd name="T19"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30">
                    <a:moveTo>
                      <a:pt x="8" y="1"/>
                    </a:moveTo>
                    <a:cubicBezTo>
                      <a:pt x="8" y="4"/>
                      <a:pt x="8" y="4"/>
                      <a:pt x="8" y="4"/>
                    </a:cubicBezTo>
                    <a:cubicBezTo>
                      <a:pt x="8" y="4"/>
                      <a:pt x="8" y="4"/>
                      <a:pt x="8" y="4"/>
                    </a:cubicBezTo>
                    <a:cubicBezTo>
                      <a:pt x="9" y="1"/>
                      <a:pt x="12" y="0"/>
                      <a:pt x="15" y="0"/>
                    </a:cubicBezTo>
                    <a:cubicBezTo>
                      <a:pt x="15" y="7"/>
                      <a:pt x="15" y="7"/>
                      <a:pt x="15" y="7"/>
                    </a:cubicBezTo>
                    <a:cubicBezTo>
                      <a:pt x="8" y="7"/>
                      <a:pt x="8" y="11"/>
                      <a:pt x="8" y="14"/>
                    </a:cubicBezTo>
                    <a:cubicBezTo>
                      <a:pt x="8" y="30"/>
                      <a:pt x="8" y="30"/>
                      <a:pt x="8" y="30"/>
                    </a:cubicBezTo>
                    <a:cubicBezTo>
                      <a:pt x="0" y="30"/>
                      <a:pt x="0" y="30"/>
                      <a:pt x="0" y="30"/>
                    </a:cubicBezTo>
                    <a:cubicBezTo>
                      <a:pt x="0" y="1"/>
                      <a:pt x="0" y="1"/>
                      <a:pt x="0" y="1"/>
                    </a:cubicBezTo>
                    <a:lnTo>
                      <a:pt x="8" y="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sz="1800"/>
              </a:p>
            </p:txBody>
          </p:sp>
        </p:grpSp>
      </p:grpSp>
    </p:spTree>
    <p:extLst>
      <p:ext uri="{BB962C8B-B14F-4D97-AF65-F5344CB8AC3E}">
        <p14:creationId xmlns:p14="http://schemas.microsoft.com/office/powerpoint/2010/main" val="370913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Oracle Signature">
    <p:spTree>
      <p:nvGrpSpPr>
        <p:cNvPr id="1" name=""/>
        <p:cNvGrpSpPr/>
        <p:nvPr/>
      </p:nvGrpSpPr>
      <p:grpSpPr>
        <a:xfrm>
          <a:off x="0" y="0"/>
          <a:ext cx="0" cy="0"/>
          <a:chOff x="0" y="0"/>
          <a:chExt cx="0" cy="0"/>
        </a:xfrm>
      </p:grpSpPr>
      <p:grpSp>
        <p:nvGrpSpPr>
          <p:cNvPr id="12" name="Group 11"/>
          <p:cNvGrpSpPr/>
          <p:nvPr userDrawn="1"/>
        </p:nvGrpSpPr>
        <p:grpSpPr>
          <a:xfrm>
            <a:off x="0" y="0"/>
            <a:ext cx="12189398" cy="6858000"/>
            <a:chOff x="0" y="0"/>
            <a:chExt cx="12189398" cy="6858000"/>
          </a:xfrm>
        </p:grpSpPr>
        <p:sp>
          <p:nvSpPr>
            <p:cNvPr id="13" name="Rectangle 12"/>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bwMode="gray">
            <a:xfrm>
              <a:off x="11995438"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 name="Rectangle 14"/>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6" name="Rectangle 15"/>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grpSp>
      <p:pic>
        <p:nvPicPr>
          <p:cNvPr id="3" name="Picture 2" descr="Oracle logo in red on white staging background. Light blue frame around perimete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00" y="2860002"/>
            <a:ext cx="4544720" cy="569995"/>
          </a:xfrm>
          <a:prstGeom prst="rect">
            <a:avLst/>
          </a:prstGeom>
        </p:spPr>
      </p:pic>
    </p:spTree>
    <p:extLst>
      <p:ext uri="{BB962C8B-B14F-4D97-AF65-F5344CB8AC3E}">
        <p14:creationId xmlns:p14="http://schemas.microsoft.com/office/powerpoint/2010/main" val="3436642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Java-Oracle Cobrand Logo">
    <p:bg bwMode="auto">
      <p:bgRef idx="1001">
        <a:schemeClr val="bg1"/>
      </p:bgRef>
    </p:bg>
    <p:spTree>
      <p:nvGrpSpPr>
        <p:cNvPr id="1" name=""/>
        <p:cNvGrpSpPr/>
        <p:nvPr/>
      </p:nvGrpSpPr>
      <p:grpSpPr>
        <a:xfrm>
          <a:off x="0" y="0"/>
          <a:ext cx="0" cy="0"/>
          <a:chOff x="0" y="0"/>
          <a:chExt cx="0" cy="0"/>
        </a:xfrm>
      </p:grpSpPr>
      <p:pic>
        <p:nvPicPr>
          <p:cNvPr id="4" name="Picture 3" descr="Horizontal Java-Oracle co-branded logo in white on blue staging background. Light blue frame around perime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white">
          <a:xfrm>
            <a:off x="111124" y="63403"/>
            <a:ext cx="11966576" cy="6731196"/>
          </a:xfrm>
          <a:prstGeom prst="rect">
            <a:avLst/>
          </a:prstGeom>
        </p:spPr>
      </p:pic>
      <p:grpSp>
        <p:nvGrpSpPr>
          <p:cNvPr id="10" name="Group 9"/>
          <p:cNvGrpSpPr/>
          <p:nvPr userDrawn="1"/>
        </p:nvGrpSpPr>
        <p:grpSpPr>
          <a:xfrm>
            <a:off x="0" y="0"/>
            <a:ext cx="12189398" cy="6858000"/>
            <a:chOff x="0" y="0"/>
            <a:chExt cx="12189398" cy="6858000"/>
          </a:xfrm>
        </p:grpSpPr>
        <p:sp>
          <p:nvSpPr>
            <p:cNvPr id="12" name="Rectangle 11"/>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Rectangle 12"/>
            <p:cNvSpPr/>
            <p:nvPr/>
          </p:nvSpPr>
          <p:spPr bwMode="gray">
            <a:xfrm>
              <a:off x="11995438"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 name="Rectangle 14"/>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grpSp>
      <p:pic>
        <p:nvPicPr>
          <p:cNvPr id="16" name="図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46575" y="2286910"/>
            <a:ext cx="6735523" cy="1840840"/>
          </a:xfrm>
          <a:prstGeom prst="rect">
            <a:avLst/>
          </a:prstGeom>
        </p:spPr>
      </p:pic>
    </p:spTree>
    <p:extLst>
      <p:ext uri="{BB962C8B-B14F-4D97-AF65-F5344CB8AC3E}">
        <p14:creationId xmlns:p14="http://schemas.microsoft.com/office/powerpoint/2010/main" val="106575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531151" y="1524001"/>
            <a:ext cx="11126522" cy="44196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7" name="Date Placeholder 6"/>
          <p:cNvSpPr>
            <a:spLocks noGrp="1"/>
          </p:cNvSpPr>
          <p:nvPr>
            <p:ph type="dt" sz="half" idx="10"/>
          </p:nvPr>
        </p:nvSpPr>
        <p:spPr/>
        <p:txBody>
          <a:bodyPr/>
          <a:lstStyle/>
          <a:p>
            <a:fld id="{1EE11BFD-AD4C-4A98-9D38-1958507EA4E5}" type="datetime1">
              <a:rPr lang="en-US" smtClean="0"/>
              <a:pPr/>
              <a:t>10/21/2015</a:t>
            </a:fld>
            <a:endParaRPr lang="en-US"/>
          </a:p>
        </p:txBody>
      </p:sp>
      <p:sp>
        <p:nvSpPr>
          <p:cNvPr id="9" name="Slide Number Placeholder 8"/>
          <p:cNvSpPr>
            <a:spLocks noGrp="1"/>
          </p:cNvSpPr>
          <p:nvPr>
            <p:ph type="sldNum" sz="quarter" idx="12"/>
          </p:nvPr>
        </p:nvSpPr>
        <p:spPr/>
        <p:txBody>
          <a:bodyPr/>
          <a:lstStyle/>
          <a:p>
            <a:fld id="{C51EAA63-D034-42AE-91FA-B13B9518C7BE}" type="slidenum">
              <a:rPr lang="en-US" smtClean="0"/>
              <a:pPr/>
              <a:t>‹#›</a:t>
            </a:fld>
            <a:endParaRPr lang="en-US"/>
          </a:p>
        </p:txBody>
      </p:sp>
    </p:spTree>
    <p:extLst>
      <p:ext uri="{BB962C8B-B14F-4D97-AF65-F5344CB8AC3E}">
        <p14:creationId xmlns:p14="http://schemas.microsoft.com/office/powerpoint/2010/main" val="386218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with Picture and Logo">
    <p:bg bwMode="ltGray">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logo can be included"/>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ja-JP" altLang="en-US" smtClean="0"/>
              <a:t>マスター タイトルの書式設定</a:t>
            </a:r>
            <a:endParaRPr dirty="0"/>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dirty="0"/>
          </a:p>
        </p:txBody>
      </p:sp>
      <p:sp>
        <p:nvSpPr>
          <p:cNvPr id="4" name="Date Placeholder 3"/>
          <p:cNvSpPr>
            <a:spLocks noGrp="1"/>
          </p:cNvSpPr>
          <p:nvPr>
            <p:ph type="dt" sz="half" idx="10"/>
          </p:nvPr>
        </p:nvSpPr>
        <p:spPr/>
        <p:txBody>
          <a:bodyPr/>
          <a:lstStyle/>
          <a:p>
            <a:fld id="{585FCE51-BA3E-43B9-8C27-47617E4B4FE5}" type="datetime1">
              <a:rPr lang="en-US" smtClean="0"/>
              <a:pPr/>
              <a:t>10/21/2015</a:t>
            </a:fld>
            <a:endParaRPr/>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lang="en-US" sz="850" smtClean="0">
                <a:solidFill>
                  <a:schemeClr val="tx1"/>
                </a:solidFill>
              </a:rPr>
              <a:t>Copyright © 2015, Oracle and/or its affiliates. All rights reserved.  |</a:t>
            </a:r>
            <a:endParaRPr lang="en-US" sz="850">
              <a:solidFill>
                <a:schemeClr val="tx1"/>
              </a:solidFill>
            </a:endParaRPr>
          </a:p>
        </p:txBody>
      </p:sp>
      <p:pic>
        <p:nvPicPr>
          <p:cNvPr id="14" name="Picture 13" descr="JavaDay_O_BlueBadg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5578" y="6266688"/>
            <a:ext cx="1917192" cy="591312"/>
          </a:xfrm>
          <a:prstGeom prst="rect">
            <a:avLst/>
          </a:prstGeom>
        </p:spPr>
      </p:pic>
    </p:spTree>
    <p:extLst>
      <p:ext uri="{BB962C8B-B14F-4D97-AF65-F5344CB8AC3E}">
        <p14:creationId xmlns:p14="http://schemas.microsoft.com/office/powerpoint/2010/main" val="25589805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85413" y="533400"/>
            <a:ext cx="1371600" cy="5410200"/>
          </a:xfrm>
        </p:spPr>
        <p:txBody>
          <a:bodyPr vert="eaVert"/>
          <a:lstStyle>
            <a:lvl1pPr>
              <a:defRPr/>
            </a:lvl1pPr>
          </a:lstStyle>
          <a:p>
            <a:r>
              <a:rPr lang="ja-JP" altLang="en-US" smtClean="0"/>
              <a:t>マスター タイトルの書式設定</a:t>
            </a:r>
            <a:endParaRPr/>
          </a:p>
        </p:txBody>
      </p:sp>
      <p:sp>
        <p:nvSpPr>
          <p:cNvPr id="3" name="Vertical Text Placeholder 2"/>
          <p:cNvSpPr>
            <a:spLocks noGrp="1"/>
          </p:cNvSpPr>
          <p:nvPr>
            <p:ph type="body" orient="vert" idx="1"/>
          </p:nvPr>
        </p:nvSpPr>
        <p:spPr>
          <a:xfrm>
            <a:off x="531813" y="533400"/>
            <a:ext cx="9524999" cy="54102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4" name="Date Placeholder 3"/>
          <p:cNvSpPr>
            <a:spLocks noGrp="1"/>
          </p:cNvSpPr>
          <p:nvPr>
            <p:ph type="dt" sz="half" idx="10"/>
          </p:nvPr>
        </p:nvSpPr>
        <p:spPr/>
        <p:txBody>
          <a:bodyPr/>
          <a:lstStyle/>
          <a:p>
            <a:fld id="{6D3D3DC0-E8DA-4DFB-93A6-6089D43271B1}" type="datetime1">
              <a:rPr lang="en-US" smtClean="0"/>
              <a:pPr/>
              <a:t>10/21/2015</a:t>
            </a:fld>
            <a:endParaRPr/>
          </a:p>
        </p:txBody>
      </p:sp>
      <p:sp>
        <p:nvSpPr>
          <p:cNvPr id="6" name="Slide Number Placeholder 5"/>
          <p:cNvSpPr>
            <a:spLocks noGrp="1"/>
          </p:cNvSpPr>
          <p:nvPr>
            <p:ph type="sldNum" sz="quarter" idx="12"/>
          </p:nvPr>
        </p:nvSpPr>
        <p:spPr/>
        <p:txBody>
          <a:bodyPr/>
          <a:lstStyle/>
          <a:p>
            <a:fld id="{C51EAA63-D034-42AE-91FA-B13B9518C7BE}" type="slidenum">
              <a:rPr/>
              <a:pPr/>
              <a:t>‹#›</a:t>
            </a:fld>
            <a:endParaRPr/>
          </a:p>
        </p:txBody>
      </p:sp>
    </p:spTree>
    <p:extLst>
      <p:ext uri="{BB962C8B-B14F-4D97-AF65-F5344CB8AC3E}">
        <p14:creationId xmlns:p14="http://schemas.microsoft.com/office/powerpoint/2010/main" val="217345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with Picture and 2 Logos">
    <p:bg bwMode="ltGray">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22" name="Rectangle 21" descr="Full slide 4-color photo can be inserted here. 2 Customer/Partner logos can be included"/>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ja-JP" altLang="en-US" smtClean="0"/>
              <a:t>マスター タイトルの書式設定</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dirty="0"/>
          </a:p>
        </p:txBody>
      </p:sp>
      <p:sp>
        <p:nvSpPr>
          <p:cNvPr id="4" name="Date Placeholder 3"/>
          <p:cNvSpPr>
            <a:spLocks noGrp="1"/>
          </p:cNvSpPr>
          <p:nvPr>
            <p:ph type="dt" sz="half" idx="10"/>
          </p:nvPr>
        </p:nvSpPr>
        <p:spPr/>
        <p:txBody>
          <a:bodyPr/>
          <a:lstStyle/>
          <a:p>
            <a:fld id="{585FCE51-BA3E-43B9-8C27-47617E4B4FE5}" type="datetime1">
              <a:rPr lang="en-US" smtClean="0"/>
              <a:pPr/>
              <a:t>10/21/2015</a:t>
            </a:fld>
            <a:endParaRPr/>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15" name="Rectangle 14"/>
          <p:cNvSpPr/>
          <p:nvPr userDrawn="1"/>
        </p:nvSpPr>
        <p:spPr>
          <a:xfrm>
            <a:off x="9823443" y="5409983"/>
            <a:ext cx="1828800" cy="850392"/>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lang="en-US" sz="850" smtClean="0">
                <a:solidFill>
                  <a:schemeClr val="tx1"/>
                </a:solidFill>
              </a:rPr>
              <a:t>Copyright © 2015, Oracle and/or its affiliates. All rights reserved.  |</a:t>
            </a:r>
            <a:endParaRPr lang="en-US" sz="850">
              <a:solidFill>
                <a:schemeClr val="tx1"/>
              </a:solidFill>
            </a:endParaRPr>
          </a:p>
        </p:txBody>
      </p:sp>
      <p:pic>
        <p:nvPicPr>
          <p:cNvPr id="14" name="Picture 13" descr="JavaDay_O_BlueBadg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5578" y="6266688"/>
            <a:ext cx="1917192" cy="591312"/>
          </a:xfrm>
          <a:prstGeom prst="rect">
            <a:avLst/>
          </a:prstGeom>
        </p:spPr>
      </p:pic>
    </p:spTree>
    <p:extLst>
      <p:ext uri="{BB962C8B-B14F-4D97-AF65-F5344CB8AC3E}">
        <p14:creationId xmlns:p14="http://schemas.microsoft.com/office/powerpoint/2010/main" val="40700034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dirty="0"/>
          </a:p>
        </p:txBody>
      </p:sp>
      <p:sp>
        <p:nvSpPr>
          <p:cNvPr id="3" name="Content Placeholder 2"/>
          <p:cNvSpPr>
            <a:spLocks noGrp="1"/>
          </p:cNvSpPr>
          <p:nvPr>
            <p:ph idx="1"/>
          </p:nvPr>
        </p:nvSpPr>
        <p:spPr>
          <a:xfrm>
            <a:off x="531151" y="1524001"/>
            <a:ext cx="11126522" cy="44196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7" name="Date Placeholder 6"/>
          <p:cNvSpPr>
            <a:spLocks noGrp="1"/>
          </p:cNvSpPr>
          <p:nvPr>
            <p:ph type="dt" sz="half" idx="10"/>
          </p:nvPr>
        </p:nvSpPr>
        <p:spPr/>
        <p:txBody>
          <a:bodyPr/>
          <a:lstStyle/>
          <a:p>
            <a:fld id="{1EE11BFD-AD4C-4A98-9D38-1958507EA4E5}" type="datetime1">
              <a:rPr lang="en-US" smtClean="0"/>
              <a:pPr/>
              <a:t>10/21/2015</a:t>
            </a:fld>
            <a:endParaRPr lang="en-US"/>
          </a:p>
        </p:txBody>
      </p:sp>
      <p:sp>
        <p:nvSpPr>
          <p:cNvPr id="9" name="Slide Number Placeholder 8"/>
          <p:cNvSpPr>
            <a:spLocks noGrp="1"/>
          </p:cNvSpPr>
          <p:nvPr>
            <p:ph type="sldNum" sz="quarter" idx="12"/>
          </p:nvPr>
        </p:nvSpPr>
        <p:spPr/>
        <p:txBody>
          <a:bodyPr/>
          <a:lstStyle/>
          <a:p>
            <a:fld id="{C51EAA63-D034-42AE-91FA-B13B9518C7BE}" type="slidenum">
              <a:rPr lang="en-US" smtClean="0"/>
              <a:pPr/>
              <a:t>‹#›</a:t>
            </a:fld>
            <a:endParaRPr lang="en-US"/>
          </a:p>
        </p:txBody>
      </p:sp>
    </p:spTree>
    <p:extLst>
      <p:ext uri="{BB962C8B-B14F-4D97-AF65-F5344CB8AC3E}">
        <p14:creationId xmlns:p14="http://schemas.microsoft.com/office/powerpoint/2010/main" val="20752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dirty="0"/>
          </a:p>
        </p:txBody>
      </p:sp>
      <p:sp>
        <p:nvSpPr>
          <p:cNvPr id="3" name="Content Placeholder 2"/>
          <p:cNvSpPr>
            <a:spLocks noGrp="1"/>
          </p:cNvSpPr>
          <p:nvPr>
            <p:ph idx="1"/>
          </p:nvPr>
        </p:nvSpPr>
        <p:spPr>
          <a:xfrm>
            <a:off x="531151" y="1981200"/>
            <a:ext cx="11126522" cy="39624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4" name="Date Placeholder 3"/>
          <p:cNvSpPr>
            <a:spLocks noGrp="1"/>
          </p:cNvSpPr>
          <p:nvPr>
            <p:ph type="dt" sz="half" idx="10"/>
          </p:nvPr>
        </p:nvSpPr>
        <p:spPr/>
        <p:txBody>
          <a:bodyPr/>
          <a:lstStyle/>
          <a:p>
            <a:fld id="{E248A2DF-98E5-4437-B842-E0DCD9A6A408}" type="datetime1">
              <a:rPr lang="en-US" smtClean="0"/>
              <a:pPr/>
              <a:t>10/21/2015</a:t>
            </a:fld>
            <a:endParaRPr/>
          </a:p>
        </p:txBody>
      </p:sp>
      <p:sp>
        <p:nvSpPr>
          <p:cNvPr id="6" name="Slide Number Placeholder 5"/>
          <p:cNvSpPr>
            <a:spLocks noGrp="1"/>
          </p:cNvSpPr>
          <p:nvPr>
            <p:ph type="sldNum" sz="quarter" idx="12"/>
          </p:nvPr>
        </p:nvSpPr>
        <p:spPr/>
        <p:txBody>
          <a:bodyPr/>
          <a:lstStyle/>
          <a:p>
            <a:fld id="{C51EAA63-D034-42AE-91FA-B13B9518C7BE}" type="slidenum">
              <a:rPr/>
              <a:pPr/>
              <a:t>‹#›</a:t>
            </a:fld>
            <a:endParaRPr/>
          </a:p>
        </p:txBody>
      </p:sp>
      <p:sp>
        <p:nvSpPr>
          <p:cNvPr id="7" name="Text Placeholder 12"/>
          <p:cNvSpPr>
            <a:spLocks noGrp="1"/>
          </p:cNvSpPr>
          <p:nvPr>
            <p:ph type="body" sz="quarter" idx="13" hasCustomPrompt="1"/>
          </p:nvPr>
        </p:nvSpPr>
        <p:spPr>
          <a:xfrm>
            <a:off x="531813" y="1373741"/>
            <a:ext cx="11125199"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Tree>
    <p:extLst>
      <p:ext uri="{BB962C8B-B14F-4D97-AF65-F5344CB8AC3E}">
        <p14:creationId xmlns:p14="http://schemas.microsoft.com/office/powerpoint/2010/main" val="337176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rogram 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dirty="0"/>
          </a:p>
        </p:txBody>
      </p:sp>
      <p:sp>
        <p:nvSpPr>
          <p:cNvPr id="4" name="Date Placeholder 3"/>
          <p:cNvSpPr>
            <a:spLocks noGrp="1"/>
          </p:cNvSpPr>
          <p:nvPr>
            <p:ph type="dt" sz="half" idx="10"/>
          </p:nvPr>
        </p:nvSpPr>
        <p:spPr/>
        <p:txBody>
          <a:bodyPr/>
          <a:lstStyle/>
          <a:p>
            <a:fld id="{CECCD66E-6DF0-4B16-8ACA-D0D93A7B1DC8}" type="datetime1">
              <a:rPr lang="en-US" smtClean="0"/>
              <a:pPr/>
              <a:t>10/21/2015</a:t>
            </a:fld>
            <a:endParaRPr/>
          </a:p>
        </p:txBody>
      </p:sp>
      <p:sp>
        <p:nvSpPr>
          <p:cNvPr id="6" name="Slide Number Placeholder 5"/>
          <p:cNvSpPr>
            <a:spLocks noGrp="1"/>
          </p:cNvSpPr>
          <p:nvPr>
            <p:ph type="sldNum" sz="quarter" idx="12"/>
          </p:nvPr>
        </p:nvSpPr>
        <p:spPr/>
        <p:txBody>
          <a:bodyPr/>
          <a:lstStyle/>
          <a:p>
            <a:fld id="{C51EAA63-D034-42AE-91FA-B13B9518C7BE}" type="slidenum">
              <a:rPr/>
              <a:pPr/>
              <a:t>‹#›</a:t>
            </a:fld>
            <a:endParaRPr/>
          </a:p>
        </p:txBody>
      </p:sp>
      <p:sp>
        <p:nvSpPr>
          <p:cNvPr id="8" name="Text Placeholder 7"/>
          <p:cNvSpPr>
            <a:spLocks noGrp="1"/>
          </p:cNvSpPr>
          <p:nvPr>
            <p:ph type="body" sz="quarter" idx="13"/>
          </p:nvPr>
        </p:nvSpPr>
        <p:spPr>
          <a:xfrm>
            <a:off x="2795931" y="1981199"/>
            <a:ext cx="8861082" cy="3962401"/>
          </a:xfrm>
        </p:spPr>
        <p:txBody>
          <a:bodyPr>
            <a:noAutofit/>
          </a:bodyPr>
          <a:lstStyle>
            <a:lvl1pPr marL="1588" indent="0">
              <a:spcBef>
                <a:spcPts val="2400"/>
              </a:spcBef>
              <a:buNone/>
              <a:defRPr sz="2800"/>
            </a:lvl1pPr>
            <a:lvl2pPr marL="1588" indent="0">
              <a:spcBef>
                <a:spcPts val="2400"/>
              </a:spcBef>
              <a:buNone/>
              <a:defRPr sz="2800"/>
            </a:lvl2pPr>
            <a:lvl3pPr marL="1588" indent="0">
              <a:spcBef>
                <a:spcPts val="2400"/>
              </a:spcBef>
              <a:buNone/>
              <a:defRPr sz="2800"/>
            </a:lvl3pPr>
            <a:lvl4pPr marL="1588" indent="0">
              <a:spcBef>
                <a:spcPts val="2400"/>
              </a:spcBef>
              <a:buNone/>
              <a:defRPr sz="2800"/>
            </a:lvl4pPr>
            <a:lvl5pPr marL="1588" indent="0">
              <a:spcBef>
                <a:spcPts val="2400"/>
              </a:spcBef>
              <a:buNone/>
              <a:defRPr sz="2800"/>
            </a:lvl5pPr>
            <a:lvl6pPr marL="1588" indent="0">
              <a:spcBef>
                <a:spcPts val="2400"/>
              </a:spcBef>
              <a:buNone/>
              <a:defRPr sz="2800"/>
            </a:lvl6pPr>
            <a:lvl7pPr marL="1588" indent="0">
              <a:spcBef>
                <a:spcPts val="2400"/>
              </a:spcBef>
              <a:buNone/>
              <a:defRPr sz="2800"/>
            </a:lvl7pPr>
            <a:lvl8pPr marL="1588" indent="0">
              <a:spcBef>
                <a:spcPts val="2400"/>
              </a:spcBef>
              <a:buNone/>
              <a:defRPr sz="2800"/>
            </a:lvl8pPr>
            <a:lvl9pPr marL="1588" indent="0">
              <a:spcBef>
                <a:spcPts val="2400"/>
              </a:spcBef>
              <a:buNone/>
              <a:defRPr sz="2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Tree>
    <p:extLst>
      <p:ext uri="{BB962C8B-B14F-4D97-AF65-F5344CB8AC3E}">
        <p14:creationId xmlns:p14="http://schemas.microsoft.com/office/powerpoint/2010/main" val="68122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without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1813" y="2600324"/>
            <a:ext cx="11125200" cy="1371600"/>
          </a:xfrm>
        </p:spPr>
        <p:txBody>
          <a:bodyPr anchor="b"/>
          <a:lstStyle>
            <a:lvl1pPr algn="l">
              <a:lnSpc>
                <a:spcPct val="80000"/>
              </a:lnSpc>
              <a:defRPr sz="4800" b="0" cap="none" baseline="0"/>
            </a:lvl1pPr>
          </a:lstStyle>
          <a:p>
            <a:r>
              <a:rPr lang="en-US" dirty="0" smtClean="0"/>
              <a:t>Click to edit Master title style</a:t>
            </a:r>
            <a:endParaRPr dirty="0"/>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F3C35900-9CAD-4F88-ADA2-63803E0474C8}" type="datetime1">
              <a:rPr lang="en-US" smtClean="0"/>
              <a:pPr/>
              <a:t>10/21/2015</a:t>
            </a:fld>
            <a:endParaRPr/>
          </a:p>
        </p:txBody>
      </p:sp>
      <p:sp>
        <p:nvSpPr>
          <p:cNvPr id="6" name="Slide Number Placeholder 5"/>
          <p:cNvSpPr>
            <a:spLocks noGrp="1"/>
          </p:cNvSpPr>
          <p:nvPr>
            <p:ph type="sldNum" sz="quarter" idx="12"/>
          </p:nvPr>
        </p:nvSpPr>
        <p:spPr/>
        <p:txBody>
          <a:bodyPr/>
          <a:lstStyle/>
          <a:p>
            <a:fld id="{C51EAA63-D034-42AE-91FA-B13B9518C7BE}" type="slidenum">
              <a:rPr/>
              <a:pPr/>
              <a:t>‹#›</a:t>
            </a:fld>
            <a:endParaRPr/>
          </a:p>
        </p:txBody>
      </p:sp>
    </p:spTree>
    <p:extLst>
      <p:ext uri="{BB962C8B-B14F-4D97-AF65-F5344CB8AC3E}">
        <p14:creationId xmlns:p14="http://schemas.microsoft.com/office/powerpoint/2010/main" val="151385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9398" cy="6858000"/>
            <a:chOff x="0" y="0"/>
            <a:chExt cx="12189398" cy="6858000"/>
          </a:xfrm>
        </p:grpSpPr>
        <p:sp>
          <p:nvSpPr>
            <p:cNvPr id="8" name="Rectangle 7"/>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Rectangle 8"/>
            <p:cNvSpPr/>
            <p:nvPr/>
          </p:nvSpPr>
          <p:spPr bwMode="gray">
            <a:xfrm>
              <a:off x="11995438"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Rectangle 9"/>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1" name="Rectangle 10"/>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531812" y="406400"/>
            <a:ext cx="11125200" cy="889000"/>
          </a:xfrm>
          <a:prstGeom prst="rect">
            <a:avLst/>
          </a:prstGeom>
        </p:spPr>
        <p:txBody>
          <a:bodyPr vert="horz" lIns="0" tIns="0" rIns="0" bIns="0" rtlCol="0" anchor="b">
            <a:noAutofit/>
          </a:bodyPr>
          <a:lstStyle/>
          <a:p>
            <a:r>
              <a:rPr lang="ja-JP" altLang="en-US" smtClean="0"/>
              <a:t>マスター タイトルの書式設定</a:t>
            </a:r>
            <a:endParaRPr dirty="0"/>
          </a:p>
        </p:txBody>
      </p:sp>
      <p:sp>
        <p:nvSpPr>
          <p:cNvPr id="3" name="Text Placeholder 2"/>
          <p:cNvSpPr>
            <a:spLocks noGrp="1"/>
          </p:cNvSpPr>
          <p:nvPr>
            <p:ph type="body" idx="1"/>
          </p:nvPr>
        </p:nvSpPr>
        <p:spPr>
          <a:xfrm>
            <a:off x="531151" y="1524001"/>
            <a:ext cx="11126522" cy="4419600"/>
          </a:xfrm>
          <a:prstGeom prst="rect">
            <a:avLst/>
          </a:prstGeom>
        </p:spPr>
        <p:txBody>
          <a:bodyPr vert="horz" lIns="0" tIns="0" rIns="0" bIns="0" rtlCol="0">
            <a:no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4" name="Date Placeholder 3"/>
          <p:cNvSpPr>
            <a:spLocks noGrp="1"/>
          </p:cNvSpPr>
          <p:nvPr>
            <p:ph type="dt" sz="half" idx="2"/>
          </p:nvPr>
        </p:nvSpPr>
        <p:spPr>
          <a:xfrm>
            <a:off x="4178808" y="6556248"/>
            <a:ext cx="1226398"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1EE11BFD-AD4C-4A98-9D38-1958507EA4E5}" type="datetime1">
              <a:rPr lang="en-US" smtClean="0"/>
              <a:pPr/>
              <a:t>10/21/2015</a:t>
            </a:fld>
            <a:endParaRPr lang="en-US"/>
          </a:p>
        </p:txBody>
      </p:sp>
      <p:sp>
        <p:nvSpPr>
          <p:cNvPr id="6"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1800">
                <a:solidFill>
                  <a:schemeClr val="tx1"/>
                </a:solidFill>
                <a:ea typeface="メイリオ"/>
              </a:defRPr>
            </a:lvl1pPr>
          </a:lstStyle>
          <a:p>
            <a:fld id="{C51EAA63-D034-42AE-91FA-B13B9518C7BE}" type="slidenum">
              <a:rPr lang="en-US" smtClean="0"/>
              <a:pPr/>
              <a:t>‹#›</a:t>
            </a:fld>
            <a:endParaRPr lang="en-US"/>
          </a:p>
        </p:txBody>
      </p:sp>
      <p:sp>
        <p:nvSpPr>
          <p:cNvPr id="14" name="TextBox 13"/>
          <p:cNvSpPr txBox="1"/>
          <p:nvPr/>
        </p:nvSpPr>
        <p:spPr>
          <a:xfrm>
            <a:off x="5376672" y="6556248"/>
            <a:ext cx="3200400" cy="182880"/>
          </a:xfrm>
          <a:prstGeom prst="rect">
            <a:avLst/>
          </a:prstGeom>
          <a:noFill/>
        </p:spPr>
        <p:txBody>
          <a:bodyPr vert="horz" wrap="none" lIns="0" tIns="0" rIns="0" bIns="0" rtlCol="0" anchor="ctr" anchorCtr="0">
            <a:noAutofit/>
          </a:bodyPr>
          <a:lstStyle/>
          <a:p>
            <a:pPr algn="r"/>
            <a:r>
              <a:rPr sz="850">
                <a:solidFill>
                  <a:schemeClr val="tx1"/>
                </a:solidFill>
              </a:rPr>
              <a:t>Copyright © </a:t>
            </a:r>
            <a:r>
              <a:rPr sz="850" smtClean="0">
                <a:solidFill>
                  <a:schemeClr val="tx1"/>
                </a:solidFill>
              </a:rPr>
              <a:t>201</a:t>
            </a:r>
            <a:r>
              <a:rPr lang="en-US" sz="850" smtClean="0">
                <a:solidFill>
                  <a:schemeClr val="tx1"/>
                </a:solidFill>
              </a:rPr>
              <a:t>5,</a:t>
            </a:r>
            <a:r>
              <a:rPr sz="850" smtClean="0">
                <a:solidFill>
                  <a:schemeClr val="tx1"/>
                </a:solidFill>
              </a:rPr>
              <a:t> </a:t>
            </a:r>
            <a:r>
              <a:rPr sz="850">
                <a:solidFill>
                  <a:schemeClr val="tx1"/>
                </a:solidFill>
              </a:rPr>
              <a:t>Oracle and/or its affiliates. All rights reserved.  </a:t>
            </a:r>
            <a:r>
              <a:rPr sz="850" smtClean="0">
                <a:solidFill>
                  <a:schemeClr val="tx1"/>
                </a:solidFill>
              </a:rPr>
              <a:t>|</a:t>
            </a:r>
            <a:endParaRPr sz="850">
              <a:solidFill>
                <a:schemeClr val="tx1"/>
              </a:solidFill>
            </a:endParaRPr>
          </a:p>
        </p:txBody>
      </p:sp>
      <p:pic>
        <p:nvPicPr>
          <p:cNvPr id="16" name="Picture 15" descr="JavaDay_O_BlueBadge.png"/>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535578" y="6266688"/>
            <a:ext cx="1917192" cy="591312"/>
          </a:xfrm>
          <a:prstGeom prst="rect">
            <a:avLst/>
          </a:prstGeom>
        </p:spPr>
      </p:pic>
    </p:spTree>
    <p:extLst>
      <p:ext uri="{BB962C8B-B14F-4D97-AF65-F5344CB8AC3E}">
        <p14:creationId xmlns:p14="http://schemas.microsoft.com/office/powerpoint/2010/main" val="3193062027"/>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62" r:id="rId3"/>
    <p:sldLayoutId id="2147483664" r:id="rId4"/>
    <p:sldLayoutId id="2147483692" r:id="rId5"/>
    <p:sldLayoutId id="2147483650" r:id="rId6"/>
    <p:sldLayoutId id="2147483663" r:id="rId7"/>
    <p:sldLayoutId id="2147483686" r:id="rId8"/>
    <p:sldLayoutId id="2147483651" r:id="rId9"/>
    <p:sldLayoutId id="2147483665" r:id="rId10"/>
    <p:sldLayoutId id="2147483669" r:id="rId11"/>
    <p:sldLayoutId id="2147483689" r:id="rId12"/>
    <p:sldLayoutId id="2147483683" r:id="rId13"/>
    <p:sldLayoutId id="2147483670" r:id="rId14"/>
    <p:sldLayoutId id="2147483652" r:id="rId15"/>
    <p:sldLayoutId id="2147483671" r:id="rId16"/>
    <p:sldLayoutId id="2147483672" r:id="rId17"/>
    <p:sldLayoutId id="2147483679" r:id="rId18"/>
    <p:sldLayoutId id="2147483685" r:id="rId19"/>
    <p:sldLayoutId id="2147483688" r:id="rId20"/>
    <p:sldLayoutId id="2147483654" r:id="rId21"/>
    <p:sldLayoutId id="2147483666" r:id="rId22"/>
    <p:sldLayoutId id="2147483693" r:id="rId23"/>
    <p:sldLayoutId id="2147483655" r:id="rId24"/>
    <p:sldLayoutId id="2147483656" r:id="rId25"/>
    <p:sldLayoutId id="2147483657" r:id="rId26"/>
    <p:sldLayoutId id="2147483673" r:id="rId27"/>
    <p:sldLayoutId id="2147483674" r:id="rId28"/>
    <p:sldLayoutId id="2147483682" r:id="rId29"/>
    <p:sldLayoutId id="2147483684" r:id="rId30"/>
    <p:sldLayoutId id="2147483690" r:id="rId31"/>
    <p:sldLayoutId id="2147483691" r:id="rId32"/>
    <p:sldLayoutId id="2147483668" r:id="rId33"/>
    <p:sldLayoutId id="2147483675" r:id="rId34"/>
    <p:sldLayoutId id="2147483676" r:id="rId35"/>
    <p:sldLayoutId id="2147483667" r:id="rId36"/>
    <p:sldLayoutId id="2147483694" r:id="rId37"/>
    <p:sldLayoutId id="2147483661" r:id="rId38"/>
    <p:sldLayoutId id="2147483687" r:id="rId39"/>
    <p:sldLayoutId id="2147483659" r:id="rId4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defTabSz="914400" rtl="0" eaLnBrk="1" latinLnBrk="0" hangingPunct="1">
        <a:lnSpc>
          <a:spcPct val="80000"/>
        </a:lnSpc>
        <a:spcBef>
          <a:spcPct val="0"/>
        </a:spcBef>
        <a:buNone/>
        <a:defRPr kumimoji="1" sz="3600" kern="1200">
          <a:solidFill>
            <a:schemeClr val="tx1"/>
          </a:solidFill>
          <a:latin typeface="+mn-lt"/>
          <a:ea typeface="メイリオ"/>
          <a:cs typeface="+mj-cs"/>
        </a:defRPr>
      </a:lvl1pPr>
    </p:titleStyle>
    <p:body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kumimoji="1" sz="2800" kern="1200">
          <a:solidFill>
            <a:schemeClr val="tx1"/>
          </a:solidFill>
          <a:latin typeface="+mn-lt"/>
          <a:ea typeface="メイリオ"/>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kumimoji="1" sz="2400" kern="1200">
          <a:solidFill>
            <a:schemeClr val="tx1"/>
          </a:solidFill>
          <a:latin typeface="+mn-lt"/>
          <a:ea typeface="メイリオ"/>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kumimoji="1" sz="2000" kern="1200">
          <a:solidFill>
            <a:schemeClr val="tx1"/>
          </a:solidFill>
          <a:latin typeface="+mn-lt"/>
          <a:ea typeface="メイリオ"/>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kumimoji="1" sz="1800" kern="1200">
          <a:solidFill>
            <a:schemeClr val="tx1"/>
          </a:solidFill>
          <a:latin typeface="+mn-lt"/>
          <a:ea typeface="メイリオ"/>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kumimoji="1" sz="1600" kern="1200">
          <a:solidFill>
            <a:schemeClr val="tx1"/>
          </a:solidFill>
          <a:latin typeface="+mn-lt"/>
          <a:ea typeface="メイリオ"/>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kumimoji="1"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kumimoji="1"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kumimoji="1"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kumimoji="1" sz="1600" kern="1200">
          <a:solidFill>
            <a:schemeClr val="tx1"/>
          </a:solidFill>
          <a:latin typeface="+mn-lt"/>
          <a:ea typeface="+mn-ea"/>
          <a:cs typeface="+mn-cs"/>
        </a:defRPr>
      </a:lvl9pPr>
    </p:bodyStyle>
    <p:otherStyle>
      <a:defPPr>
        <a:defRPr/>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1.xml"/></Relationships>
</file>

<file path=ppt/slides/_rels/slide103.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01.xml"/><Relationship Id="rId1" Type="http://schemas.openxmlformats.org/officeDocument/2006/relationships/slideLayout" Target="../slideLayouts/slideLayout2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1.xml"/></Relationships>
</file>

<file path=ppt/slides/_rels/slide10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06.xml"/><Relationship Id="rId1" Type="http://schemas.openxmlformats.org/officeDocument/2006/relationships/slideLayout" Target="../slideLayouts/slideLayout21.xml"/><Relationship Id="rId4" Type="http://schemas.openxmlformats.org/officeDocument/2006/relationships/image" Target="../media/image30.gif"/></Relationships>
</file>

<file path=ppt/slides/_rels/slide109.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07.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1.xml"/></Relationships>
</file>

<file path=ppt/slides/_rels/slide11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13.xml"/><Relationship Id="rId1" Type="http://schemas.openxmlformats.org/officeDocument/2006/relationships/slideLayout" Target="../slideLayouts/slideLayout2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image" Target="../media/image13.jpeg"/><Relationship Id="rId1" Type="http://schemas.openxmlformats.org/officeDocument/2006/relationships/slideLayout" Target="../slideLayouts/slideLayout24.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5.jpg"/></Relationships>
</file>

<file path=ppt/slides/_rels/slide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3.png"/><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20.tiff"/></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72.xml"/><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76.xml"/><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83.xml"/><Relationship Id="rId1" Type="http://schemas.openxmlformats.org/officeDocument/2006/relationships/slideLayout" Target="../slideLayouts/slideLayout2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88.xml"/><Relationship Id="rId1" Type="http://schemas.openxmlformats.org/officeDocument/2006/relationships/slideLayout" Target="../slideLayouts/slideLayout2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92.xml"/><Relationship Id="rId1" Type="http://schemas.openxmlformats.org/officeDocument/2006/relationships/slideLayout" Target="../slideLayouts/slideLayout2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96.xml"/><Relationship Id="rId1" Type="http://schemas.openxmlformats.org/officeDocument/2006/relationships/slideLayout" Target="../slideLayouts/slideLayout2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29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10</a:t>
            </a:fld>
            <a:endParaRPr lang="en-US"/>
          </a:p>
        </p:txBody>
      </p:sp>
      <p:sp>
        <p:nvSpPr>
          <p:cNvPr id="6" name="テキスト ボックス 5"/>
          <p:cNvSpPr txBox="1"/>
          <p:nvPr/>
        </p:nvSpPr>
        <p:spPr>
          <a:xfrm>
            <a:off x="4826643" y="1782501"/>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lang="en-US" altLang="ja-JP" smtClean="0"/>
              <a:t>2. </a:t>
            </a:r>
            <a:r>
              <a:rPr lang="ja-JP" altLang="en-US" smtClean="0"/>
              <a:t>すべての操作を行う</a:t>
            </a:r>
            <a:r>
              <a:rPr lang="en-US" altLang="ja-JP" b="1"/>
              <a:t>EntityManger</a:t>
            </a:r>
            <a:r>
              <a:rPr lang="ja-JP" altLang="en-US"/>
              <a:t> </a:t>
            </a:r>
            <a:endParaRPr kumimoji="1" lang="ja-JP" altLang="en-US"/>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157" y="2239701"/>
            <a:ext cx="9942365" cy="4006773"/>
          </a:xfrm>
          <a:prstGeom prst="rect">
            <a:avLst/>
          </a:prstGeom>
        </p:spPr>
      </p:pic>
      <p:sp>
        <p:nvSpPr>
          <p:cNvPr id="3" name="テキスト ボックス 2"/>
          <p:cNvSpPr txBox="1"/>
          <p:nvPr/>
        </p:nvSpPr>
        <p:spPr>
          <a:xfrm>
            <a:off x="1278362" y="1622983"/>
            <a:ext cx="8131967" cy="457200"/>
          </a:xfrm>
          <a:prstGeom prst="rect">
            <a:avLst/>
          </a:prstGeom>
          <a:noFill/>
        </p:spPr>
        <p:txBody>
          <a:bodyPr wrap="none" lIns="0" tIns="0" rIns="0" bIns="0" rtlCol="0">
            <a:noAutofit/>
          </a:bodyPr>
          <a:lstStyle/>
          <a:p>
            <a:pPr>
              <a:lnSpc>
                <a:spcPct val="90000"/>
              </a:lnSpc>
            </a:pPr>
            <a:r>
              <a:rPr kumimoji="1" lang="ja-JP" altLang="en-US" sz="2400" smtClean="0"/>
              <a:t>エンティティマネージャーを使ってデータベース処理を実行する</a:t>
            </a:r>
          </a:p>
        </p:txBody>
      </p:sp>
      <p:sp>
        <p:nvSpPr>
          <p:cNvPr id="7" name="正方形/長方形 6"/>
          <p:cNvSpPr/>
          <p:nvPr/>
        </p:nvSpPr>
        <p:spPr bwMode="gray">
          <a:xfrm>
            <a:off x="4067503" y="5234152"/>
            <a:ext cx="6127531" cy="914400"/>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Tree>
    <p:extLst>
      <p:ext uri="{BB962C8B-B14F-4D97-AF65-F5344CB8AC3E}">
        <p14:creationId xmlns:p14="http://schemas.microsoft.com/office/powerpoint/2010/main" val="3879333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p:cNvSpPr txBox="1"/>
          <p:nvPr/>
        </p:nvSpPr>
        <p:spPr>
          <a:xfrm>
            <a:off x="568521" y="1372080"/>
            <a:ext cx="1843754" cy="559583"/>
          </a:xfrm>
          <a:prstGeom prst="rect">
            <a:avLst/>
          </a:prstGeom>
          <a:noFill/>
          <a:ln>
            <a:noFill/>
          </a:ln>
        </p:spPr>
        <p:txBody>
          <a:bodyPr wrap="square" lIns="108000" tIns="108000" rIns="108000" bIns="108000" rtlCol="0">
            <a:noAutofit/>
          </a:bodyPr>
          <a:lstStyle/>
          <a:p>
            <a:r>
              <a:rPr kumimoji="1" lang="en-US" altLang="ja-JP" sz="2800" smtClean="0">
                <a:latin typeface="Calibri" panose="020F0502020204030204" pitchFamily="34" charset="0"/>
                <a:ea typeface="メイリオ" panose="020B0604030504040204" pitchFamily="50" charset="-128"/>
              </a:rPr>
              <a:t>【</a:t>
            </a:r>
            <a:r>
              <a:rPr kumimoji="1" lang="ja-JP" altLang="en-US" sz="2800" smtClean="0">
                <a:latin typeface="Calibri" panose="020F0502020204030204" pitchFamily="34" charset="0"/>
                <a:ea typeface="メイリオ" panose="020B0604030504040204" pitchFamily="50" charset="-128"/>
              </a:rPr>
              <a:t>要点</a:t>
            </a:r>
            <a:r>
              <a:rPr kumimoji="1" lang="en-US" altLang="ja-JP" sz="2800" smtClean="0">
                <a:latin typeface="Calibri" panose="020F0502020204030204" pitchFamily="34" charset="0"/>
                <a:ea typeface="メイリオ" panose="020B0604030504040204" pitchFamily="50" charset="-128"/>
              </a:rPr>
              <a:t>】</a:t>
            </a:r>
          </a:p>
        </p:txBody>
      </p:sp>
      <p:sp>
        <p:nvSpPr>
          <p:cNvPr id="20" name="テキスト ボックス 19"/>
          <p:cNvSpPr txBox="1"/>
          <p:nvPr/>
        </p:nvSpPr>
        <p:spPr>
          <a:xfrm>
            <a:off x="690441" y="2002800"/>
            <a:ext cx="10592832" cy="885679"/>
          </a:xfrm>
          <a:prstGeom prst="rect">
            <a:avLst/>
          </a:prstGeom>
          <a:solidFill>
            <a:schemeClr val="accent6">
              <a:lumMod val="20000"/>
              <a:lumOff val="80000"/>
            </a:schemeClr>
          </a:solidFill>
        </p:spPr>
        <p:txBody>
          <a:bodyPr wrap="square" lIns="108000" tIns="108000" rIns="108000" bIns="108000" rtlCol="0">
            <a:noAutofit/>
          </a:bodyPr>
          <a:lstStyle/>
          <a:p>
            <a:pPr>
              <a:lnSpc>
                <a:spcPct val="150000"/>
              </a:lnSpc>
            </a:pPr>
            <a:r>
              <a:rPr kumimoji="1" lang="ja-JP" altLang="en-US" sz="2800" smtClean="0">
                <a:latin typeface="Calibri" panose="020F0502020204030204" pitchFamily="34" charset="0"/>
                <a:ea typeface="メイリオ" panose="020B0604030504040204" pitchFamily="50" charset="-128"/>
              </a:rPr>
              <a:t>① どちらかに </a:t>
            </a:r>
            <a:r>
              <a:rPr kumimoji="1" lang="en-US" altLang="ja-JP" sz="2800" smtClean="0">
                <a:latin typeface="Calibri" panose="020F0502020204030204" pitchFamily="34" charset="0"/>
                <a:ea typeface="メイリオ" panose="020B0604030504040204" pitchFamily="50" charset="-128"/>
              </a:rPr>
              <a:t>@</a:t>
            </a:r>
            <a:r>
              <a:rPr kumimoji="1" lang="en-US" altLang="ja-JP" sz="2800">
                <a:latin typeface="Calibri" panose="020F0502020204030204" pitchFamily="34" charset="0"/>
                <a:ea typeface="メイリオ" panose="020B0604030504040204" pitchFamily="50" charset="-128"/>
              </a:rPr>
              <a:t>ManyToMany(mappedBy</a:t>
            </a:r>
            <a:r>
              <a:rPr kumimoji="1" lang="en-US" altLang="ja-JP" sz="2800" smtClean="0">
                <a:latin typeface="Calibri" panose="020F0502020204030204" pitchFamily="34" charset="0"/>
                <a:ea typeface="メイリオ" panose="020B0604030504040204" pitchFamily="50" charset="-128"/>
              </a:rPr>
              <a:t>=“</a:t>
            </a:r>
            <a:r>
              <a:rPr kumimoji="1" lang="ja-JP" altLang="en-US" sz="2800" smtClean="0">
                <a:latin typeface="Calibri" panose="020F0502020204030204" pitchFamily="34" charset="0"/>
                <a:ea typeface="メイリオ" panose="020B0604030504040204" pitchFamily="50" charset="-128"/>
              </a:rPr>
              <a:t>･･･</a:t>
            </a:r>
            <a:r>
              <a:rPr kumimoji="1" lang="en-US" altLang="ja-JP" sz="2800" smtClean="0">
                <a:latin typeface="Calibri" panose="020F0502020204030204" pitchFamily="34" charset="0"/>
                <a:ea typeface="メイリオ" panose="020B0604030504040204" pitchFamily="50" charset="-128"/>
              </a:rPr>
              <a:t>”)</a:t>
            </a:r>
            <a:r>
              <a:rPr kumimoji="1" lang="ja-JP" altLang="en-US" sz="2800" smtClean="0">
                <a:latin typeface="Calibri" panose="020F0502020204030204" pitchFamily="34" charset="0"/>
                <a:ea typeface="メイリオ" panose="020B0604030504040204" pitchFamily="50" charset="-128"/>
              </a:rPr>
              <a:t> を付ける</a:t>
            </a:r>
            <a:endParaRPr kumimoji="1" lang="en-US" altLang="ja-JP" sz="2800" smtClean="0">
              <a:latin typeface="Calibri" panose="020F0502020204030204" pitchFamily="34" charset="0"/>
              <a:ea typeface="メイリオ" panose="020B0604030504040204" pitchFamily="50" charset="-128"/>
            </a:endParaRPr>
          </a:p>
        </p:txBody>
      </p:sp>
      <p:sp>
        <p:nvSpPr>
          <p:cNvPr id="2" name="テキスト ボックス 1"/>
          <p:cNvSpPr txBox="1"/>
          <p:nvPr/>
        </p:nvSpPr>
        <p:spPr>
          <a:xfrm>
            <a:off x="852811" y="3247403"/>
            <a:ext cx="9154314" cy="820396"/>
          </a:xfrm>
          <a:prstGeom prst="rect">
            <a:avLst/>
          </a:prstGeom>
          <a:noFill/>
        </p:spPr>
        <p:txBody>
          <a:bodyPr wrap="square" lIns="0" tIns="0" rIns="0" bIns="0" rtlCol="0">
            <a:noAutofit/>
          </a:bodyPr>
          <a:lstStyle/>
          <a:p>
            <a:pPr>
              <a:lnSpc>
                <a:spcPts val="2700"/>
              </a:lnSpc>
            </a:pPr>
            <a:r>
              <a:rPr kumimoji="1" lang="en-US" altLang="ja-JP" dirty="0" smtClean="0">
                <a:latin typeface="Calibri" panose="020F0502020204030204" pitchFamily="34" charset="0"/>
                <a:ea typeface="メイリオ" panose="020B0604030504040204" pitchFamily="50" charset="-128"/>
              </a:rPr>
              <a:t>※</a:t>
            </a:r>
            <a:r>
              <a:rPr kumimoji="1" lang="ja-JP" altLang="en-US" dirty="0" smtClean="0">
                <a:latin typeface="Calibri" panose="020F0502020204030204" pitchFamily="34" charset="0"/>
                <a:ea typeface="メイリオ" panose="020B0604030504040204" pitchFamily="50" charset="-128"/>
              </a:rPr>
              <a:t>エンティティの</a:t>
            </a:r>
            <a:r>
              <a:rPr kumimoji="1" lang="ja-JP" altLang="en-US" u="sng" dirty="0" smtClean="0">
                <a:latin typeface="Calibri" panose="020F0502020204030204" pitchFamily="34" charset="0"/>
                <a:ea typeface="メイリオ" panose="020B0604030504040204" pitchFamily="50" charset="-128"/>
              </a:rPr>
              <a:t>両方に</a:t>
            </a:r>
            <a:r>
              <a:rPr kumimoji="1" lang="ja-JP" altLang="en-US" dirty="0" smtClean="0">
                <a:latin typeface="Calibri" panose="020F0502020204030204" pitchFamily="34" charset="0"/>
                <a:ea typeface="メイリオ" panose="020B0604030504040204" pitchFamily="50" charset="-128"/>
              </a:rPr>
              <a:t>、</a:t>
            </a:r>
            <a:r>
              <a:rPr kumimoji="1" lang="en-US" altLang="ja-JP" dirty="0">
                <a:latin typeface="Calibri" panose="020F0502020204030204" pitchFamily="34" charset="0"/>
                <a:ea typeface="メイリオ" panose="020B0604030504040204" pitchFamily="50" charset="-128"/>
              </a:rPr>
              <a:t> </a:t>
            </a:r>
            <a:r>
              <a:rPr kumimoji="1" lang="ja-JP" altLang="en-US" dirty="0" smtClean="0">
                <a:latin typeface="Calibri" panose="020F0502020204030204" pitchFamily="34" charset="0"/>
                <a:ea typeface="メイリオ" panose="020B0604030504040204" pitchFamily="50" charset="-128"/>
              </a:rPr>
              <a:t>カスケード指定、</a:t>
            </a:r>
            <a:r>
              <a:rPr kumimoji="1" lang="en-US" altLang="ja-JP" dirty="0" smtClean="0">
                <a:latin typeface="Calibri" panose="020F0502020204030204" pitchFamily="34" charset="0"/>
                <a:ea typeface="メイリオ" panose="020B0604030504040204" pitchFamily="50" charset="-128"/>
              </a:rPr>
              <a:t>cascade</a:t>
            </a:r>
            <a:r>
              <a:rPr kumimoji="1" lang="en-US" altLang="ja-JP" dirty="0">
                <a:latin typeface="Calibri" panose="020F0502020204030204" pitchFamily="34" charset="0"/>
                <a:ea typeface="メイリオ" panose="020B0604030504040204" pitchFamily="50" charset="-128"/>
              </a:rPr>
              <a:t>={</a:t>
            </a:r>
            <a:r>
              <a:rPr kumimoji="1" lang="en-US" altLang="ja-JP" dirty="0" err="1">
                <a:latin typeface="Calibri" panose="020F0502020204030204" pitchFamily="34" charset="0"/>
                <a:ea typeface="メイリオ" panose="020B0604030504040204" pitchFamily="50" charset="-128"/>
              </a:rPr>
              <a:t>CascadeType.PERSIST</a:t>
            </a:r>
            <a:r>
              <a:rPr kumimoji="1" lang="en-US" altLang="ja-JP" dirty="0" smtClean="0">
                <a:latin typeface="Calibri" panose="020F0502020204030204" pitchFamily="34" charset="0"/>
                <a:ea typeface="メイリオ" panose="020B0604030504040204" pitchFamily="50" charset="-128"/>
              </a:rPr>
              <a:t>}</a:t>
            </a:r>
            <a:r>
              <a:rPr kumimoji="1" lang="ja-JP" altLang="en-US" dirty="0" smtClean="0">
                <a:latin typeface="Calibri" panose="020F0502020204030204" pitchFamily="34" charset="0"/>
                <a:ea typeface="メイリオ" panose="020B0604030504040204" pitchFamily="50" charset="-128"/>
              </a:rPr>
              <a:t>  を付けないと</a:t>
            </a:r>
            <a:endParaRPr kumimoji="1" lang="en-US" altLang="ja-JP" dirty="0" smtClean="0">
              <a:latin typeface="Calibri" panose="020F0502020204030204" pitchFamily="34" charset="0"/>
              <a:ea typeface="メイリオ" panose="020B0604030504040204" pitchFamily="50" charset="-128"/>
            </a:endParaRPr>
          </a:p>
          <a:p>
            <a:pPr>
              <a:lnSpc>
                <a:spcPts val="2700"/>
              </a:lnSpc>
            </a:pPr>
            <a:r>
              <a:rPr kumimoji="1" lang="en-US" altLang="ja-JP" dirty="0">
                <a:latin typeface="Calibri" panose="020F0502020204030204" pitchFamily="34" charset="0"/>
                <a:ea typeface="メイリオ" panose="020B0604030504040204" pitchFamily="50" charset="-128"/>
              </a:rPr>
              <a:t> </a:t>
            </a:r>
            <a:r>
              <a:rPr kumimoji="1" lang="en-US" altLang="ja-JP" dirty="0" smtClean="0">
                <a:latin typeface="Calibri" panose="020F0502020204030204" pitchFamily="34" charset="0"/>
                <a:ea typeface="メイリオ" panose="020B0604030504040204" pitchFamily="50" charset="-128"/>
              </a:rPr>
              <a:t>   </a:t>
            </a:r>
            <a:r>
              <a:rPr kumimoji="1" lang="ja-JP" altLang="en-US" dirty="0" smtClean="0">
                <a:latin typeface="Calibri" panose="020F0502020204030204" pitchFamily="34" charset="0"/>
                <a:ea typeface="メイリオ" panose="020B0604030504040204" pitchFamily="50" charset="-128"/>
              </a:rPr>
              <a:t>保存できないという問題がありました</a:t>
            </a:r>
            <a:r>
              <a:rPr kumimoji="1" lang="ja-JP" altLang="en-US" dirty="0" smtClean="0">
                <a:latin typeface="Calibri" panose="020F0502020204030204" pitchFamily="34" charset="0"/>
                <a:ea typeface="メイリオ" panose="020B0604030504040204" pitchFamily="50" charset="-128"/>
              </a:rPr>
              <a:t>。</a:t>
            </a:r>
            <a:endParaRPr kumimoji="1" lang="ja-JP" altLang="en-US" dirty="0" smtClean="0">
              <a:latin typeface="Calibri" panose="020F0502020204030204" pitchFamily="34" charset="0"/>
              <a:ea typeface="メイリオ" panose="020B0604030504040204" pitchFamily="50" charset="-128"/>
            </a:endParaRPr>
          </a:p>
        </p:txBody>
      </p:sp>
      <p:sp>
        <p:nvSpPr>
          <p:cNvPr id="7" name="タイトル 4"/>
          <p:cNvSpPr>
            <a:spLocks noGrp="1"/>
          </p:cNvSpPr>
          <p:nvPr>
            <p:ph type="title"/>
          </p:nvPr>
        </p:nvSpPr>
        <p:spPr>
          <a:xfrm>
            <a:off x="531812" y="378377"/>
            <a:ext cx="11125200" cy="651934"/>
          </a:xfrm>
        </p:spPr>
        <p:txBody>
          <a:bodyPr/>
          <a:lstStyle/>
          <a:p>
            <a:r>
              <a:rPr lang="en-US" altLang="ja-JP" smtClean="0"/>
              <a:t>5. </a:t>
            </a:r>
            <a:r>
              <a:rPr lang="en-US" altLang="ja-JP" b="1"/>
              <a:t>Many-to-Many   </a:t>
            </a:r>
            <a:r>
              <a:rPr lang="ja-JP" altLang="en-US" b="1"/>
              <a:t>双方向 </a:t>
            </a:r>
            <a:r>
              <a:rPr lang="ja-JP" altLang="en-US"/>
              <a:t>（</a:t>
            </a:r>
            <a:r>
              <a:rPr lang="en-US" altLang="ja-JP"/>
              <a:t>1</a:t>
            </a:r>
            <a:r>
              <a:rPr lang="ja-JP" altLang="en-US"/>
              <a:t>方向はない）</a:t>
            </a:r>
            <a:endParaRPr kumimoji="1" lang="ja-JP" altLang="en-US"/>
          </a:p>
        </p:txBody>
      </p:sp>
    </p:spTree>
    <p:extLst>
      <p:ext uri="{BB962C8B-B14F-4D97-AF65-F5344CB8AC3E}">
        <p14:creationId xmlns:p14="http://schemas.microsoft.com/office/powerpoint/2010/main" val="290183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内容</a:t>
            </a:r>
            <a:endParaRPr lang="en-US"/>
          </a:p>
        </p:txBody>
      </p:sp>
      <p:sp>
        <p:nvSpPr>
          <p:cNvPr id="3" name="Content Placeholder 2"/>
          <p:cNvSpPr>
            <a:spLocks noGrp="1"/>
          </p:cNvSpPr>
          <p:nvPr>
            <p:ph idx="13"/>
          </p:nvPr>
        </p:nvSpPr>
        <p:spPr/>
        <p:txBody>
          <a:bodyPr/>
          <a:lstStyle/>
          <a:p>
            <a:r>
              <a:rPr lang="ja-JP" altLang="en-US">
                <a:solidFill>
                  <a:schemeClr val="tx1">
                    <a:lumMod val="40000"/>
                    <a:lumOff val="60000"/>
                  </a:schemeClr>
                </a:solidFill>
              </a:rPr>
              <a:t>ＪＰＡの仕組み</a:t>
            </a:r>
            <a:endParaRPr lang="en-US">
              <a:solidFill>
                <a:schemeClr val="tx1">
                  <a:lumMod val="40000"/>
                  <a:lumOff val="60000"/>
                </a:schemeClr>
              </a:solidFill>
            </a:endParaRPr>
          </a:p>
          <a:p>
            <a:r>
              <a:rPr lang="ja-JP" altLang="en-US">
                <a:solidFill>
                  <a:schemeClr val="tx1">
                    <a:lumMod val="40000"/>
                    <a:lumOff val="60000"/>
                  </a:schemeClr>
                </a:solidFill>
              </a:rPr>
              <a:t>いろいろな</a:t>
            </a:r>
            <a:r>
              <a:rPr lang="ja-JP" altLang="en-US" smtClean="0">
                <a:solidFill>
                  <a:schemeClr val="tx1">
                    <a:lumMod val="40000"/>
                    <a:lumOff val="60000"/>
                  </a:schemeClr>
                </a:solidFill>
              </a:rPr>
              <a:t>エンティティマッピング</a:t>
            </a:r>
            <a:endParaRPr lang="en-US">
              <a:solidFill>
                <a:schemeClr val="tx1">
                  <a:lumMod val="40000"/>
                  <a:lumOff val="60000"/>
                </a:schemeClr>
              </a:solidFill>
            </a:endParaRPr>
          </a:p>
          <a:p>
            <a:r>
              <a:rPr lang="ja-JP" altLang="en-US">
                <a:solidFill>
                  <a:schemeClr val="tx1">
                    <a:lumMod val="40000"/>
                    <a:lumOff val="60000"/>
                  </a:schemeClr>
                </a:solidFill>
              </a:rPr>
              <a:t>オブジェクト関係マッピング</a:t>
            </a:r>
            <a:endParaRPr lang="en-US">
              <a:solidFill>
                <a:schemeClr val="tx1">
                  <a:lumMod val="40000"/>
                  <a:lumOff val="60000"/>
                </a:schemeClr>
              </a:solidFill>
            </a:endParaRPr>
          </a:p>
          <a:p>
            <a:r>
              <a:rPr lang="ja-JP" altLang="en-US"/>
              <a:t>操作の主役は</a:t>
            </a:r>
            <a:r>
              <a:rPr lang="ja-JP" altLang="en-US" smtClean="0"/>
              <a:t>ＪＰＱＬ</a:t>
            </a:r>
            <a:endParaRPr lang="en-US"/>
          </a:p>
        </p:txBody>
      </p:sp>
      <p:sp>
        <p:nvSpPr>
          <p:cNvPr id="6" name="Pentagon 5"/>
          <p:cNvSpPr/>
          <p:nvPr/>
        </p:nvSpPr>
        <p:spPr>
          <a:xfrm>
            <a:off x="2186329" y="1981200"/>
            <a:ext cx="457200" cy="320040"/>
          </a:xfrm>
          <a:prstGeom prst="homePlate">
            <a:avLst/>
          </a:prstGeom>
          <a:solidFill>
            <a:schemeClr val="accent1">
              <a:lumMod val="20000"/>
              <a:lumOff val="8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smtClean="0">
                <a:solidFill>
                  <a:schemeClr val="bg1"/>
                </a:solidFill>
              </a:rPr>
              <a:t>1</a:t>
            </a:r>
          </a:p>
        </p:txBody>
      </p:sp>
      <p:sp>
        <p:nvSpPr>
          <p:cNvPr id="5" name="Slide Number Placeholder 4"/>
          <p:cNvSpPr>
            <a:spLocks noGrp="1"/>
          </p:cNvSpPr>
          <p:nvPr>
            <p:ph type="sldNum" sz="quarter" idx="12"/>
          </p:nvPr>
        </p:nvSpPr>
        <p:spPr/>
        <p:txBody>
          <a:bodyPr/>
          <a:lstStyle/>
          <a:p>
            <a:fld id="{C51EAA63-D034-42AE-91FA-B13B9518C7BE}" type="slidenum">
              <a:rPr lang="en-US" smtClean="0"/>
              <a:pPr/>
              <a:t>101</a:t>
            </a:fld>
            <a:endParaRPr lang="en-US"/>
          </a:p>
        </p:txBody>
      </p:sp>
      <p:sp>
        <p:nvSpPr>
          <p:cNvPr id="10" name="Pentagon 16"/>
          <p:cNvSpPr/>
          <p:nvPr/>
        </p:nvSpPr>
        <p:spPr>
          <a:xfrm>
            <a:off x="2186329" y="2677477"/>
            <a:ext cx="457200" cy="320040"/>
          </a:xfrm>
          <a:prstGeom prst="homePlate">
            <a:avLst/>
          </a:prstGeom>
          <a:solidFill>
            <a:schemeClr val="accent1">
              <a:lumMod val="20000"/>
              <a:lumOff val="8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a:solidFill>
                  <a:schemeClr val="bg1"/>
                </a:solidFill>
              </a:rPr>
              <a:t>2</a:t>
            </a:r>
          </a:p>
        </p:txBody>
      </p:sp>
      <p:sp>
        <p:nvSpPr>
          <p:cNvPr id="11" name="Pentagon 17"/>
          <p:cNvSpPr/>
          <p:nvPr/>
        </p:nvSpPr>
        <p:spPr>
          <a:xfrm>
            <a:off x="2186329" y="3373754"/>
            <a:ext cx="457200" cy="320040"/>
          </a:xfrm>
          <a:prstGeom prst="homePlate">
            <a:avLst/>
          </a:prstGeom>
          <a:solidFill>
            <a:schemeClr val="accent1">
              <a:lumMod val="20000"/>
              <a:lumOff val="8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a:solidFill>
                  <a:schemeClr val="bg1"/>
                </a:solidFill>
              </a:rPr>
              <a:t>3</a:t>
            </a:r>
          </a:p>
        </p:txBody>
      </p:sp>
      <p:sp>
        <p:nvSpPr>
          <p:cNvPr id="12" name="Pentagon 18"/>
          <p:cNvSpPr/>
          <p:nvPr/>
        </p:nvSpPr>
        <p:spPr>
          <a:xfrm>
            <a:off x="2186329" y="4070031"/>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a:solidFill>
                  <a:schemeClr val="bg1"/>
                </a:solidFill>
              </a:rPr>
              <a:t>4</a:t>
            </a:r>
          </a:p>
        </p:txBody>
      </p:sp>
    </p:spTree>
    <p:extLst>
      <p:ext uri="{BB962C8B-B14F-4D97-AF65-F5344CB8AC3E}">
        <p14:creationId xmlns:p14="http://schemas.microsoft.com/office/powerpoint/2010/main" val="14629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102</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6" name="テキスト ボックス 5"/>
          <p:cNvSpPr txBox="1"/>
          <p:nvPr/>
        </p:nvSpPr>
        <p:spPr>
          <a:xfrm>
            <a:off x="4826643" y="1782501"/>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kumimoji="1" lang="en-US" altLang="ja-JP" smtClean="0"/>
              <a:t>1. JPQL</a:t>
            </a:r>
            <a:r>
              <a:rPr kumimoji="1" lang="ja-JP" altLang="en-US" smtClean="0"/>
              <a:t>（</a:t>
            </a:r>
            <a:r>
              <a:rPr lang="en-US" altLang="ja-JP"/>
              <a:t>Java Persistence Query Language</a:t>
            </a:r>
            <a:r>
              <a:rPr kumimoji="1" lang="ja-JP" altLang="en-US" smtClean="0"/>
              <a:t>）の位置付け</a:t>
            </a:r>
            <a:endParaRPr kumimoji="1" lang="ja-JP" altLang="en-US"/>
          </a:p>
        </p:txBody>
      </p:sp>
      <p:graphicFrame>
        <p:nvGraphicFramePr>
          <p:cNvPr id="2" name="表 1"/>
          <p:cNvGraphicFramePr>
            <a:graphicFrameLocks noGrp="1"/>
          </p:cNvGraphicFramePr>
          <p:nvPr>
            <p:extLst>
              <p:ext uri="{D42A27DB-BD31-4B8C-83A1-F6EECF244321}">
                <p14:modId xmlns:p14="http://schemas.microsoft.com/office/powerpoint/2010/main" val="2191377014"/>
              </p:ext>
            </p:extLst>
          </p:nvPr>
        </p:nvGraphicFramePr>
        <p:xfrm>
          <a:off x="793629" y="1489394"/>
          <a:ext cx="10489722" cy="3919153"/>
        </p:xfrm>
        <a:graphic>
          <a:graphicData uri="http://schemas.openxmlformats.org/drawingml/2006/table">
            <a:tbl>
              <a:tblPr firstRow="1" bandRow="1">
                <a:tableStyleId>{C083E6E3-FA7D-4D7B-A595-EF9225AFEA82}</a:tableStyleId>
              </a:tblPr>
              <a:tblGrid>
                <a:gridCol w="3102868"/>
                <a:gridCol w="7386854"/>
              </a:tblGrid>
              <a:tr h="535873">
                <a:tc>
                  <a:txBody>
                    <a:bodyPr/>
                    <a:lstStyle/>
                    <a:p>
                      <a:r>
                        <a:rPr kumimoji="1" lang="ja-JP" altLang="en-US" sz="2800" b="0" smtClean="0"/>
                        <a:t>問い合わせの方法</a:t>
                      </a:r>
                      <a:endParaRPr kumimoji="1" lang="ja-JP" altLang="en-US" sz="2800"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kumimoji="1" lang="ja-JP" altLang="en-US" sz="2800" b="0" smtClean="0"/>
                        <a:t>特　　　　徴</a:t>
                      </a:r>
                      <a:endParaRPr kumimoji="1" lang="ja-JP" altLang="en-US" sz="2800"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535873">
                <a:tc>
                  <a:txBody>
                    <a:bodyPr/>
                    <a:lstStyle/>
                    <a:p>
                      <a:r>
                        <a:rPr kumimoji="1" lang="en-US" altLang="ja-JP" sz="4000" smtClean="0"/>
                        <a:t>JPQL</a:t>
                      </a:r>
                      <a:endParaRPr kumimoji="1" lang="ja-JP" altLang="en-US" sz="4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2400" smtClean="0"/>
                        <a:t>SQL</a:t>
                      </a:r>
                      <a:r>
                        <a:rPr kumimoji="1" lang="ja-JP" altLang="en-US" sz="2400" smtClean="0"/>
                        <a:t>と似ている</a:t>
                      </a:r>
                      <a:endParaRPr kumimoji="1" lang="en-US" altLang="ja-JP" sz="2400" smtClean="0"/>
                    </a:p>
                    <a:p>
                      <a:r>
                        <a:rPr kumimoji="1" lang="ja-JP" altLang="en-US" sz="2400" smtClean="0"/>
                        <a:t>どの</a:t>
                      </a:r>
                      <a:r>
                        <a:rPr kumimoji="1" lang="en-US" altLang="ja-JP" sz="2400" smtClean="0"/>
                        <a:t>DB</a:t>
                      </a:r>
                      <a:r>
                        <a:rPr kumimoji="1" lang="ja-JP" altLang="en-US" sz="2400" smtClean="0"/>
                        <a:t>製品でも共通の命令を使える</a:t>
                      </a:r>
                      <a:endParaRPr kumimoji="1" lang="en-US" altLang="ja-JP" sz="2400" smtClean="0"/>
                    </a:p>
                    <a:p>
                      <a:r>
                        <a:rPr kumimoji="1" lang="ja-JP" altLang="en-US" sz="2400" smtClean="0"/>
                        <a:t>オブジェクト指向（</a:t>
                      </a:r>
                      <a:r>
                        <a:rPr kumimoji="1" lang="en-US" altLang="ja-JP" sz="2400" smtClean="0"/>
                        <a:t>Java</a:t>
                      </a:r>
                      <a:r>
                        <a:rPr kumimoji="1" lang="ja-JP" altLang="en-US" sz="2400" smtClean="0"/>
                        <a:t>の変数名、自動的な</a:t>
                      </a:r>
                      <a:r>
                        <a:rPr kumimoji="1" lang="en-US" altLang="ja-JP" sz="2400" smtClean="0"/>
                        <a:t>JOIN</a:t>
                      </a:r>
                      <a:r>
                        <a:rPr kumimoji="1" lang="ja-JP" altLang="en-US" sz="2400" smtClean="0"/>
                        <a:t>）</a:t>
                      </a:r>
                      <a:endParaRPr kumimoji="1" lang="en-US" altLang="ja-JP" sz="240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535873">
                <a:tc>
                  <a:txBody>
                    <a:bodyPr/>
                    <a:lstStyle/>
                    <a:p>
                      <a:r>
                        <a:rPr kumimoji="1" lang="en-US" altLang="ja-JP" sz="3600" smtClean="0"/>
                        <a:t>Native Query</a:t>
                      </a:r>
                      <a:endParaRPr kumimoji="1" lang="ja-JP" altLang="en-US" sz="3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en-US" altLang="ja-JP" sz="2400" smtClean="0"/>
                        <a:t>SQL</a:t>
                      </a:r>
                      <a:r>
                        <a:rPr kumimoji="1" lang="ja-JP" altLang="en-US" sz="2400" smtClean="0"/>
                        <a:t>をそのまま適用</a:t>
                      </a:r>
                      <a:endParaRPr kumimoji="1" lang="en-US" altLang="ja-JP" sz="240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35873">
                <a:tc>
                  <a:txBody>
                    <a:bodyPr/>
                    <a:lstStyle/>
                    <a:p>
                      <a:r>
                        <a:rPr kumimoji="1" lang="en-US" altLang="ja-JP" sz="3600" smtClean="0"/>
                        <a:t>Criteria API</a:t>
                      </a:r>
                      <a:endParaRPr kumimoji="1" lang="ja-JP" altLang="en-US" sz="3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2400" smtClean="0"/>
                        <a:t>JPQL</a:t>
                      </a:r>
                      <a:r>
                        <a:rPr kumimoji="1" lang="ja-JP" altLang="en-US" sz="2400" smtClean="0"/>
                        <a:t>と同等の問い合わせをプログラムできる</a:t>
                      </a:r>
                      <a:endParaRPr kumimoji="1" lang="en-US" altLang="ja-JP" sz="2400" smtClean="0"/>
                    </a:p>
                    <a:p>
                      <a:r>
                        <a:rPr kumimoji="1" lang="ja-JP" altLang="en-US" sz="2400" b="0" i="0" kern="1200" smtClean="0">
                          <a:solidFill>
                            <a:schemeClr val="tx1"/>
                          </a:solidFill>
                          <a:effectLst/>
                          <a:latin typeface="+mn-lt"/>
                          <a:ea typeface="+mn-ea"/>
                          <a:cs typeface="+mn-cs"/>
                        </a:rPr>
                        <a:t>動的にクエリを組み立てることができる</a:t>
                      </a:r>
                      <a:endParaRPr kumimoji="1" lang="en-US" altLang="ja-JP" sz="2400" b="0" i="0" kern="1200" smtClean="0">
                        <a:solidFill>
                          <a:schemeClr val="tx1"/>
                        </a:solidFill>
                        <a:effectLst/>
                        <a:latin typeface="+mn-lt"/>
                        <a:ea typeface="+mn-ea"/>
                        <a:cs typeface="+mn-cs"/>
                      </a:endParaRPr>
                    </a:p>
                    <a:p>
                      <a:r>
                        <a:rPr kumimoji="1" lang="ja-JP" altLang="en-US" sz="2400" smtClean="0"/>
                        <a:t>型チェックが働くので間違いが減る</a:t>
                      </a:r>
                      <a:endParaRPr kumimoji="1" lang="en-US" altLang="ja-JP" sz="2400" smtClean="0"/>
                    </a:p>
                    <a:p>
                      <a:r>
                        <a:rPr kumimoji="1" lang="ja-JP" altLang="en-US" sz="2400" smtClean="0"/>
                        <a:t>記述は面倒</a:t>
                      </a:r>
                      <a:endParaRPr kumimoji="1" lang="ja-JP" altLang="en-US"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2134761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グループ化 18"/>
          <p:cNvGrpSpPr/>
          <p:nvPr/>
        </p:nvGrpSpPr>
        <p:grpSpPr>
          <a:xfrm>
            <a:off x="1248724" y="1783968"/>
            <a:ext cx="9048506" cy="4243642"/>
            <a:chOff x="1248724" y="1783968"/>
            <a:chExt cx="9048506" cy="4243642"/>
          </a:xfrm>
        </p:grpSpPr>
        <p:pic>
          <p:nvPicPr>
            <p:cNvPr id="18" name="図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724" y="1783968"/>
              <a:ext cx="8645033" cy="3577255"/>
            </a:xfrm>
            <a:prstGeom prst="rect">
              <a:avLst/>
            </a:prstGeom>
          </p:spPr>
        </p:pic>
        <p:sp>
          <p:nvSpPr>
            <p:cNvPr id="15" name="テキスト ボックス 14"/>
            <p:cNvSpPr txBox="1"/>
            <p:nvPr/>
          </p:nvSpPr>
          <p:spPr>
            <a:xfrm>
              <a:off x="1429158" y="5431318"/>
              <a:ext cx="3674962" cy="596292"/>
            </a:xfrm>
            <a:prstGeom prst="rect">
              <a:avLst/>
            </a:prstGeom>
            <a:solidFill>
              <a:schemeClr val="accent3">
                <a:lumMod val="20000"/>
                <a:lumOff val="80000"/>
              </a:schemeClr>
            </a:solidFill>
          </p:spPr>
          <p:txBody>
            <a:bodyPr wrap="square" lIns="108000" tIns="108000" rIns="108000" bIns="108000" rtlCol="0">
              <a:noAutofit/>
            </a:bodyPr>
            <a:lstStyle/>
            <a:p>
              <a:pPr>
                <a:lnSpc>
                  <a:spcPts val="2700"/>
                </a:lnSpc>
              </a:pPr>
              <a:r>
                <a:rPr kumimoji="1" lang="ja-JP" altLang="en-US" smtClean="0">
                  <a:latin typeface="Calibri" panose="020F0502020204030204" pitchFamily="34" charset="0"/>
                  <a:ea typeface="メイリオ" panose="020B0604030504040204" pitchFamily="50" charset="-128"/>
                </a:rPr>
                <a:t>注文（</a:t>
              </a:r>
              <a:r>
                <a:rPr kumimoji="1" lang="en-US" altLang="ja-JP" smtClean="0">
                  <a:latin typeface="Calibri" panose="020F0502020204030204" pitchFamily="34" charset="0"/>
                  <a:ea typeface="メイリオ" panose="020B0604030504040204" pitchFamily="50" charset="-128"/>
                </a:rPr>
                <a:t>ID</a:t>
              </a:r>
              <a:r>
                <a:rPr kumimoji="1" lang="ja-JP" altLang="en-US" smtClean="0">
                  <a:latin typeface="Calibri" panose="020F0502020204030204" pitchFamily="34" charset="0"/>
                  <a:ea typeface="メイリオ" panose="020B0604030504040204" pitchFamily="50" charset="-128"/>
                </a:rPr>
                <a:t>、顧客、注文明細）</a:t>
              </a:r>
            </a:p>
          </p:txBody>
        </p:sp>
        <p:sp>
          <p:nvSpPr>
            <p:cNvPr id="16" name="テキスト ボックス 15"/>
            <p:cNvSpPr txBox="1"/>
            <p:nvPr/>
          </p:nvSpPr>
          <p:spPr>
            <a:xfrm>
              <a:off x="6272613" y="5267282"/>
              <a:ext cx="4024617" cy="596292"/>
            </a:xfrm>
            <a:prstGeom prst="rect">
              <a:avLst/>
            </a:prstGeom>
            <a:solidFill>
              <a:schemeClr val="accent3">
                <a:lumMod val="20000"/>
                <a:lumOff val="80000"/>
              </a:schemeClr>
            </a:solidFill>
          </p:spPr>
          <p:txBody>
            <a:bodyPr wrap="square" lIns="108000" tIns="108000" rIns="108000" bIns="108000" rtlCol="0">
              <a:noAutofit/>
            </a:bodyPr>
            <a:lstStyle/>
            <a:p>
              <a:pPr>
                <a:lnSpc>
                  <a:spcPts val="2700"/>
                </a:lnSpc>
              </a:pPr>
              <a:r>
                <a:rPr kumimoji="1" lang="ja-JP" altLang="en-US" smtClean="0">
                  <a:latin typeface="Calibri" panose="020F0502020204030204" pitchFamily="34" charset="0"/>
                  <a:ea typeface="メイリオ" panose="020B0604030504040204" pitchFamily="50" charset="-128"/>
                </a:rPr>
                <a:t>注文明細（</a:t>
              </a:r>
              <a:r>
                <a:rPr kumimoji="1" lang="en-US" altLang="ja-JP" smtClean="0">
                  <a:latin typeface="Calibri" panose="020F0502020204030204" pitchFamily="34" charset="0"/>
                  <a:ea typeface="メイリオ" panose="020B0604030504040204" pitchFamily="50" charset="-128"/>
                </a:rPr>
                <a:t>ID</a:t>
              </a:r>
              <a:r>
                <a:rPr kumimoji="1" lang="ja-JP" altLang="en-US" smtClean="0">
                  <a:latin typeface="Calibri" panose="020F0502020204030204" pitchFamily="34" charset="0"/>
                  <a:ea typeface="メイリオ" panose="020B0604030504040204" pitchFamily="50" charset="-128"/>
                </a:rPr>
                <a:t>、品名、数量、日付）</a:t>
              </a:r>
            </a:p>
          </p:txBody>
        </p:sp>
      </p:grpSp>
      <p:sp>
        <p:nvSpPr>
          <p:cNvPr id="4" name="Slide Number Placeholder 3"/>
          <p:cNvSpPr>
            <a:spLocks noGrp="1"/>
          </p:cNvSpPr>
          <p:nvPr>
            <p:ph type="sldNum" sz="quarter" idx="12"/>
          </p:nvPr>
        </p:nvSpPr>
        <p:spPr/>
        <p:txBody>
          <a:bodyPr/>
          <a:lstStyle/>
          <a:p>
            <a:fld id="{C51EAA63-D034-42AE-91FA-B13B9518C7BE}" type="slidenum">
              <a:rPr lang="en-US" smtClean="0"/>
              <a:pPr/>
              <a:t>103</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6" name="テキスト ボックス 5"/>
          <p:cNvSpPr txBox="1"/>
          <p:nvPr/>
        </p:nvSpPr>
        <p:spPr>
          <a:xfrm>
            <a:off x="4826643" y="1782501"/>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8" name="テキスト ボックス 7"/>
          <p:cNvSpPr txBox="1"/>
          <p:nvPr/>
        </p:nvSpPr>
        <p:spPr>
          <a:xfrm>
            <a:off x="521636" y="1164315"/>
            <a:ext cx="10099210" cy="619653"/>
          </a:xfrm>
          <a:prstGeom prst="rect">
            <a:avLst/>
          </a:prstGeom>
          <a:noFill/>
        </p:spPr>
        <p:txBody>
          <a:bodyPr wrap="square" lIns="0" tIns="0" rIns="0" bIns="0" rtlCol="0" anchor="ctr">
            <a:noAutofit/>
          </a:bodyPr>
          <a:lstStyle/>
          <a:p>
            <a:pPr>
              <a:lnSpc>
                <a:spcPts val="2700"/>
              </a:lnSpc>
            </a:pPr>
            <a:r>
              <a:rPr kumimoji="1" lang="ja-JP" altLang="en-US" sz="2800" smtClean="0">
                <a:latin typeface="Calibri" panose="020F0502020204030204" pitchFamily="34" charset="0"/>
                <a:ea typeface="メイリオ" panose="020B0604030504040204" pitchFamily="50" charset="-128"/>
              </a:rPr>
              <a:t>この章で対象とするエンティティ（</a:t>
            </a:r>
            <a:r>
              <a:rPr kumimoji="1" lang="en-US" altLang="ja-JP" sz="2800" b="1" smtClean="0">
                <a:latin typeface="Calibri" panose="020F0502020204030204" pitchFamily="34" charset="0"/>
                <a:ea typeface="メイリオ" panose="020B0604030504040204" pitchFamily="50" charset="-128"/>
              </a:rPr>
              <a:t>One-to-Many </a:t>
            </a:r>
            <a:r>
              <a:rPr kumimoji="1" lang="ja-JP" altLang="en-US" sz="2800" b="1" smtClean="0">
                <a:latin typeface="Calibri" panose="020F0502020204030204" pitchFamily="34" charset="0"/>
                <a:ea typeface="メイリオ" panose="020B0604030504040204" pitchFamily="50" charset="-128"/>
              </a:rPr>
              <a:t>双方向</a:t>
            </a:r>
            <a:r>
              <a:rPr kumimoji="1" lang="ja-JP" altLang="en-US" sz="2800" smtClean="0">
                <a:latin typeface="Calibri" panose="020F0502020204030204" pitchFamily="34" charset="0"/>
                <a:ea typeface="メイリオ" panose="020B0604030504040204" pitchFamily="50" charset="-128"/>
              </a:rPr>
              <a:t>）</a:t>
            </a:r>
          </a:p>
        </p:txBody>
      </p:sp>
      <p:sp>
        <p:nvSpPr>
          <p:cNvPr id="12" name="タイトル 4"/>
          <p:cNvSpPr>
            <a:spLocks noGrp="1"/>
          </p:cNvSpPr>
          <p:nvPr>
            <p:ph type="title"/>
          </p:nvPr>
        </p:nvSpPr>
        <p:spPr>
          <a:xfrm>
            <a:off x="531812" y="378376"/>
            <a:ext cx="11125200" cy="641131"/>
          </a:xfrm>
        </p:spPr>
        <p:txBody>
          <a:bodyPr/>
          <a:lstStyle/>
          <a:p>
            <a:r>
              <a:rPr kumimoji="1" lang="en-US" altLang="ja-JP" smtClean="0"/>
              <a:t>1. JPQL</a:t>
            </a:r>
            <a:r>
              <a:rPr kumimoji="1" lang="ja-JP" altLang="en-US" smtClean="0"/>
              <a:t>（</a:t>
            </a:r>
            <a:r>
              <a:rPr lang="en-US" altLang="ja-JP"/>
              <a:t>Java Persistence Query Language</a:t>
            </a:r>
            <a:r>
              <a:rPr kumimoji="1" lang="ja-JP" altLang="en-US" smtClean="0"/>
              <a:t>）の位置付け</a:t>
            </a:r>
            <a:endParaRPr kumimoji="1" lang="ja-JP" altLang="en-US"/>
          </a:p>
        </p:txBody>
      </p:sp>
    </p:spTree>
    <p:extLst>
      <p:ext uri="{BB962C8B-B14F-4D97-AF65-F5344CB8AC3E}">
        <p14:creationId xmlns:p14="http://schemas.microsoft.com/office/powerpoint/2010/main" val="229192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104</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6" name="テキスト ボックス 5"/>
          <p:cNvSpPr txBox="1"/>
          <p:nvPr/>
        </p:nvSpPr>
        <p:spPr>
          <a:xfrm>
            <a:off x="4826643" y="1782501"/>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kumimoji="1" lang="en-US" altLang="ja-JP" smtClean="0"/>
              <a:t>2.</a:t>
            </a:r>
            <a:r>
              <a:rPr kumimoji="1" lang="ja-JP" altLang="en-US" smtClean="0"/>
              <a:t> </a:t>
            </a:r>
            <a:r>
              <a:rPr kumimoji="1" lang="en-US" altLang="ja-JP" smtClean="0"/>
              <a:t>JPQL</a:t>
            </a:r>
            <a:r>
              <a:rPr kumimoji="1" lang="ja-JP" altLang="en-US" smtClean="0"/>
              <a:t>の文法  </a:t>
            </a:r>
            <a:r>
              <a:rPr kumimoji="1" lang="en-US" altLang="ja-JP" smtClean="0"/>
              <a:t>(1/5) </a:t>
            </a:r>
            <a:endParaRPr kumimoji="1" lang="ja-JP" altLang="en-US"/>
          </a:p>
        </p:txBody>
      </p:sp>
      <p:graphicFrame>
        <p:nvGraphicFramePr>
          <p:cNvPr id="7" name="表 6"/>
          <p:cNvGraphicFramePr>
            <a:graphicFrameLocks noGrp="1"/>
          </p:cNvGraphicFramePr>
          <p:nvPr>
            <p:extLst>
              <p:ext uri="{D42A27DB-BD31-4B8C-83A1-F6EECF244321}">
                <p14:modId xmlns:p14="http://schemas.microsoft.com/office/powerpoint/2010/main" val="3780176176"/>
              </p:ext>
            </p:extLst>
          </p:nvPr>
        </p:nvGraphicFramePr>
        <p:xfrm>
          <a:off x="694481" y="1142421"/>
          <a:ext cx="10720703" cy="2936344"/>
        </p:xfrm>
        <a:graphic>
          <a:graphicData uri="http://schemas.openxmlformats.org/drawingml/2006/table">
            <a:tbl>
              <a:tblPr firstRow="1" bandRow="1">
                <a:tableStyleId>{C083E6E3-FA7D-4D7B-A595-EF9225AFEA82}</a:tableStyleId>
              </a:tblPr>
              <a:tblGrid>
                <a:gridCol w="10720703"/>
              </a:tblGrid>
              <a:tr h="795933">
                <a:tc>
                  <a:txBody>
                    <a:bodyPr/>
                    <a:lstStyle/>
                    <a:p>
                      <a:r>
                        <a:rPr kumimoji="1" lang="en-US" altLang="ja-JP" sz="2400" smtClean="0"/>
                        <a:t>select   </a:t>
                      </a:r>
                      <a:r>
                        <a:rPr kumimoji="1" lang="en-US" altLang="ja-JP" sz="2400" smtClean="0">
                          <a:solidFill>
                            <a:srgbClr val="00B0F0"/>
                          </a:solidFill>
                        </a:rPr>
                        <a:t>c</a:t>
                      </a:r>
                      <a:r>
                        <a:rPr kumimoji="1" lang="en-US" altLang="ja-JP" sz="2400" smtClean="0"/>
                        <a:t>  from  Cart </a:t>
                      </a:r>
                      <a:r>
                        <a:rPr kumimoji="1" lang="en-US" altLang="ja-JP" sz="2400" smtClean="0">
                          <a:solidFill>
                            <a:srgbClr val="00B0F0"/>
                          </a:solidFill>
                        </a:rPr>
                        <a:t>c</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2400" b="1" kern="1200" smtClean="0">
                          <a:solidFill>
                            <a:schemeClr val="tx1"/>
                          </a:solidFill>
                          <a:latin typeface="+mn-lt"/>
                          <a:ea typeface="+mn-ea"/>
                          <a:cs typeface="+mn-cs"/>
                        </a:rPr>
                        <a:t>select  </a:t>
                      </a:r>
                      <a:r>
                        <a:rPr kumimoji="1" lang="en-US" altLang="ja-JP" sz="2400" b="1" kern="1200" smtClean="0">
                          <a:solidFill>
                            <a:srgbClr val="00B0F0"/>
                          </a:solidFill>
                          <a:latin typeface="+mn-lt"/>
                          <a:ea typeface="+mn-ea"/>
                          <a:cs typeface="+mn-cs"/>
                        </a:rPr>
                        <a:t>c</a:t>
                      </a:r>
                      <a:r>
                        <a:rPr kumimoji="1" lang="en-US" altLang="ja-JP" sz="2400" b="1" kern="1200" smtClean="0">
                          <a:solidFill>
                            <a:schemeClr val="tx1"/>
                          </a:solidFill>
                          <a:latin typeface="+mn-lt"/>
                          <a:ea typeface="+mn-ea"/>
                          <a:cs typeface="+mn-cs"/>
                        </a:rPr>
                        <a:t>  from  </a:t>
                      </a:r>
                      <a:r>
                        <a:rPr kumimoji="1" lang="en-US" altLang="ja-JP" sz="2400" b="1" smtClean="0"/>
                        <a:t>Cart</a:t>
                      </a:r>
                      <a:r>
                        <a:rPr kumimoji="1" lang="en-US" altLang="ja-JP" sz="2400" smtClean="0"/>
                        <a:t>  </a:t>
                      </a:r>
                      <a:r>
                        <a:rPr kumimoji="1" lang="en-US" altLang="ja-JP" sz="2400" b="1" kern="1200" smtClean="0">
                          <a:solidFill>
                            <a:srgbClr val="00B0F0"/>
                          </a:solidFill>
                          <a:latin typeface="+mn-lt"/>
                          <a:ea typeface="+mn-ea"/>
                          <a:cs typeface="+mn-cs"/>
                        </a:rPr>
                        <a:t>c</a:t>
                      </a:r>
                      <a:r>
                        <a:rPr kumimoji="1" lang="en-US" altLang="ja-JP" sz="2400" b="1" kern="1200" baseline="0" smtClean="0">
                          <a:solidFill>
                            <a:schemeClr val="tx1"/>
                          </a:solidFill>
                          <a:latin typeface="+mn-lt"/>
                          <a:ea typeface="+mn-ea"/>
                          <a:cs typeface="+mn-cs"/>
                        </a:rPr>
                        <a:t>  where  </a:t>
                      </a:r>
                      <a:r>
                        <a:rPr kumimoji="1" lang="en-US" altLang="ja-JP" sz="2400" b="1" kern="1200" baseline="0" smtClean="0">
                          <a:solidFill>
                            <a:srgbClr val="00B0F0"/>
                          </a:solidFill>
                          <a:latin typeface="+mn-lt"/>
                          <a:ea typeface="+mn-ea"/>
                          <a:cs typeface="+mn-cs"/>
                        </a:rPr>
                        <a:t>c</a:t>
                      </a:r>
                      <a:r>
                        <a:rPr kumimoji="1" lang="en-US" altLang="ja-JP" sz="2400" b="1" kern="1200" baseline="0" smtClean="0">
                          <a:solidFill>
                            <a:schemeClr val="tx1"/>
                          </a:solidFill>
                          <a:latin typeface="+mn-lt"/>
                          <a:ea typeface="+mn-ea"/>
                          <a:cs typeface="+mn-cs"/>
                        </a:rPr>
                        <a:t>.name = ‘</a:t>
                      </a:r>
                      <a:r>
                        <a:rPr kumimoji="1" lang="ja-JP" altLang="en-US" sz="2400" b="1" kern="1200" baseline="0" smtClean="0">
                          <a:solidFill>
                            <a:schemeClr val="tx1"/>
                          </a:solidFill>
                          <a:latin typeface="+mn-lt"/>
                          <a:ea typeface="+mn-ea"/>
                          <a:cs typeface="+mn-cs"/>
                        </a:rPr>
                        <a:t>田中</a:t>
                      </a:r>
                      <a:r>
                        <a:rPr kumimoji="1" lang="en-US" altLang="ja-JP" sz="2400" b="1" kern="1200" baseline="0" smtClean="0">
                          <a:solidFill>
                            <a:schemeClr val="tx1"/>
                          </a:solidFill>
                          <a:latin typeface="+mn-lt"/>
                          <a:ea typeface="+mn-ea"/>
                          <a:cs typeface="+mn-cs"/>
                        </a:rPr>
                        <a:t>’</a:t>
                      </a:r>
                      <a:endParaRPr kumimoji="1" lang="ja-JP" altLang="en-US" sz="2400" b="1" kern="1200" smtClean="0">
                        <a:solidFill>
                          <a:schemeClr val="tx1"/>
                        </a:solidFill>
                        <a:latin typeface="+mn-lt"/>
                        <a:ea typeface="+mn-ea"/>
                        <a:cs typeface="+mn-cs"/>
                      </a:endParaRPr>
                    </a:p>
                  </a:txBody>
                  <a:tcPr/>
                </a:tc>
              </a:tr>
              <a:tr h="2113384">
                <a:tc>
                  <a:txBody>
                    <a:bodyPr/>
                    <a:lstStyle/>
                    <a:p>
                      <a:endParaRPr kumimoji="1" lang="en-US" altLang="ja-JP" sz="2400" b="0" kern="1200" smtClean="0">
                        <a:solidFill>
                          <a:schemeClr val="tx1"/>
                        </a:solidFill>
                        <a:latin typeface="+mn-lt"/>
                        <a:ea typeface="+mn-ea"/>
                        <a:cs typeface="+mn-cs"/>
                      </a:endParaRPr>
                    </a:p>
                    <a:p>
                      <a:r>
                        <a:rPr kumimoji="1" lang="ja-JP" altLang="en-US" sz="2400" b="0" kern="1200" smtClean="0">
                          <a:solidFill>
                            <a:schemeClr val="tx1"/>
                          </a:solidFill>
                          <a:latin typeface="+mn-lt"/>
                          <a:ea typeface="+mn-ea"/>
                          <a:cs typeface="+mn-cs"/>
                        </a:rPr>
                        <a:t>・クエリの基本形</a:t>
                      </a:r>
                      <a:endParaRPr kumimoji="1" lang="en-US" altLang="ja-JP" sz="2400" b="0" kern="1200" smtClean="0">
                        <a:solidFill>
                          <a:schemeClr val="tx1"/>
                        </a:solidFill>
                        <a:latin typeface="+mn-lt"/>
                        <a:ea typeface="+mn-ea"/>
                        <a:cs typeface="+mn-cs"/>
                      </a:endParaRPr>
                    </a:p>
                    <a:p>
                      <a:r>
                        <a:rPr kumimoji="1" lang="ja-JP" altLang="en-US" sz="2400" b="0" kern="1200" smtClean="0">
                          <a:solidFill>
                            <a:schemeClr val="tx1"/>
                          </a:solidFill>
                          <a:latin typeface="+mn-lt"/>
                          <a:ea typeface="+mn-ea"/>
                          <a:cs typeface="+mn-cs"/>
                        </a:rPr>
                        <a:t>・</a:t>
                      </a:r>
                      <a:r>
                        <a:rPr kumimoji="1" lang="en-US" altLang="ja-JP" sz="2400" b="0" kern="1200" smtClean="0">
                          <a:solidFill>
                            <a:schemeClr val="tx1"/>
                          </a:solidFill>
                          <a:latin typeface="+mn-lt"/>
                          <a:ea typeface="+mn-ea"/>
                          <a:cs typeface="+mn-cs"/>
                        </a:rPr>
                        <a:t>c</a:t>
                      </a:r>
                      <a:r>
                        <a:rPr kumimoji="1" lang="en-US" altLang="ja-JP" sz="2400" b="0" kern="1200" baseline="0" smtClean="0">
                          <a:solidFill>
                            <a:schemeClr val="tx1"/>
                          </a:solidFill>
                          <a:latin typeface="+mn-lt"/>
                          <a:ea typeface="+mn-ea"/>
                          <a:cs typeface="+mn-cs"/>
                        </a:rPr>
                        <a:t> </a:t>
                      </a:r>
                      <a:r>
                        <a:rPr kumimoji="1" lang="ja-JP" altLang="en-US" sz="2400" b="0" kern="1200" baseline="0" smtClean="0">
                          <a:solidFill>
                            <a:schemeClr val="tx1"/>
                          </a:solidFill>
                          <a:latin typeface="+mn-lt"/>
                          <a:ea typeface="+mn-ea"/>
                          <a:cs typeface="+mn-cs"/>
                        </a:rPr>
                        <a:t>はエンティティの別名（エイリアス）</a:t>
                      </a:r>
                      <a:endParaRPr kumimoji="1" lang="en-US" altLang="ja-JP" sz="2400" b="0" kern="1200" baseline="0" smtClean="0">
                        <a:solidFill>
                          <a:schemeClr val="tx1"/>
                        </a:solidFill>
                        <a:latin typeface="+mn-lt"/>
                        <a:ea typeface="+mn-ea"/>
                        <a:cs typeface="+mn-cs"/>
                      </a:endParaRPr>
                    </a:p>
                    <a:p>
                      <a:r>
                        <a:rPr kumimoji="1" lang="ja-JP" altLang="en-US" sz="2400" b="0" kern="1200" baseline="0" smtClean="0">
                          <a:solidFill>
                            <a:schemeClr val="tx1"/>
                          </a:solidFill>
                          <a:latin typeface="+mn-lt"/>
                          <a:ea typeface="+mn-ea"/>
                          <a:cs typeface="+mn-cs"/>
                        </a:rPr>
                        <a:t>・</a:t>
                      </a:r>
                      <a:r>
                        <a:rPr kumimoji="1" lang="en-US" altLang="ja-JP" sz="2400" b="0" kern="1200" baseline="0" smtClean="0">
                          <a:solidFill>
                            <a:schemeClr val="tx1"/>
                          </a:solidFill>
                          <a:latin typeface="+mn-lt"/>
                          <a:ea typeface="+mn-ea"/>
                          <a:cs typeface="+mn-cs"/>
                        </a:rPr>
                        <a:t>select </a:t>
                      </a:r>
                      <a:r>
                        <a:rPr kumimoji="1" lang="ja-JP" altLang="en-US" sz="2400" b="0" kern="1200" baseline="0" smtClean="0">
                          <a:solidFill>
                            <a:schemeClr val="tx1"/>
                          </a:solidFill>
                          <a:latin typeface="+mn-lt"/>
                          <a:ea typeface="+mn-ea"/>
                          <a:cs typeface="+mn-cs"/>
                        </a:rPr>
                        <a:t>句にエイリアスを指定すると、全件を取得する意味になる</a:t>
                      </a:r>
                      <a:endParaRPr kumimoji="1" lang="en-US" altLang="ja-JP" sz="2400" b="0" kern="1200" baseline="0" smtClean="0">
                        <a:solidFill>
                          <a:schemeClr val="tx1"/>
                        </a:solidFill>
                        <a:latin typeface="+mn-lt"/>
                        <a:ea typeface="+mn-ea"/>
                        <a:cs typeface="+mn-cs"/>
                      </a:endParaRPr>
                    </a:p>
                    <a:p>
                      <a:r>
                        <a:rPr kumimoji="1" lang="ja-JP" altLang="en-US" sz="2400" b="0" kern="1200" baseline="0" smtClean="0">
                          <a:solidFill>
                            <a:schemeClr val="tx1"/>
                          </a:solidFill>
                          <a:latin typeface="+mn-lt"/>
                          <a:ea typeface="+mn-ea"/>
                          <a:cs typeface="+mn-cs"/>
                        </a:rPr>
                        <a:t>・</a:t>
                      </a:r>
                      <a:r>
                        <a:rPr kumimoji="1" lang="en-US" altLang="ja-JP" sz="2400" b="0" kern="1200" baseline="0" smtClean="0">
                          <a:solidFill>
                            <a:schemeClr val="tx1"/>
                          </a:solidFill>
                          <a:latin typeface="+mn-lt"/>
                          <a:ea typeface="+mn-ea"/>
                          <a:cs typeface="+mn-cs"/>
                        </a:rPr>
                        <a:t>where</a:t>
                      </a:r>
                      <a:r>
                        <a:rPr kumimoji="1" lang="ja-JP" altLang="en-US" sz="2400" b="0" kern="1200" baseline="0" smtClean="0">
                          <a:solidFill>
                            <a:schemeClr val="tx1"/>
                          </a:solidFill>
                          <a:latin typeface="+mn-lt"/>
                          <a:ea typeface="+mn-ea"/>
                          <a:cs typeface="+mn-cs"/>
                        </a:rPr>
                        <a:t>句などでは、エイリアスのプロパティ（フィールド名）を使って記述する</a:t>
                      </a:r>
                      <a:endParaRPr kumimoji="1" lang="en-US" altLang="ja-JP" sz="2400" b="0" kern="1200" baseline="0" smtClean="0">
                        <a:solidFill>
                          <a:schemeClr val="tx1"/>
                        </a:solidFill>
                        <a:latin typeface="+mn-lt"/>
                        <a:ea typeface="+mn-ea"/>
                        <a:cs typeface="+mn-cs"/>
                      </a:endParaRPr>
                    </a:p>
                  </a:txBody>
                  <a:tcPr/>
                </a:tc>
              </a:tr>
            </a:tbl>
          </a:graphicData>
        </a:graphic>
      </p:graphicFrame>
      <p:graphicFrame>
        <p:nvGraphicFramePr>
          <p:cNvPr id="8" name="表 7"/>
          <p:cNvGraphicFramePr>
            <a:graphicFrameLocks noGrp="1"/>
          </p:cNvGraphicFramePr>
          <p:nvPr>
            <p:extLst>
              <p:ext uri="{D42A27DB-BD31-4B8C-83A1-F6EECF244321}">
                <p14:modId xmlns:p14="http://schemas.microsoft.com/office/powerpoint/2010/main" val="511319858"/>
              </p:ext>
            </p:extLst>
          </p:nvPr>
        </p:nvGraphicFramePr>
        <p:xfrm>
          <a:off x="694481" y="4493173"/>
          <a:ext cx="4639752" cy="1694794"/>
        </p:xfrm>
        <a:graphic>
          <a:graphicData uri="http://schemas.openxmlformats.org/drawingml/2006/table">
            <a:tbl>
              <a:tblPr firstRow="1" firstCol="1" bandRow="1">
                <a:tableStyleId>{C083E6E3-FA7D-4D7B-A595-EF9225AFEA82}</a:tableStyleId>
              </a:tblPr>
              <a:tblGrid>
                <a:gridCol w="1252560"/>
                <a:gridCol w="3387192"/>
              </a:tblGrid>
              <a:tr h="203759">
                <a:tc>
                  <a:txBody>
                    <a:bodyPr/>
                    <a:lstStyle/>
                    <a:p>
                      <a:pPr algn="ctr">
                        <a:lnSpc>
                          <a:spcPts val="1500"/>
                        </a:lnSpc>
                        <a:spcAft>
                          <a:spcPts val="0"/>
                        </a:spcAft>
                      </a:pPr>
                      <a:r>
                        <a:rPr lang="ja-JP" sz="900" kern="100">
                          <a:effectLst/>
                        </a:rPr>
                        <a:t>演算子</a:t>
                      </a:r>
                      <a:endParaRPr lang="ja-JP" sz="900" kern="100">
                        <a:effectLst/>
                        <a:latin typeface="メイリオ"/>
                        <a:cs typeface="Times New Roman"/>
                      </a:endParaRPr>
                    </a:p>
                  </a:txBody>
                  <a:tcPr marL="68580" marR="68580" marT="0" marB="0"/>
                </a:tc>
                <a:tc>
                  <a:txBody>
                    <a:bodyPr/>
                    <a:lstStyle/>
                    <a:p>
                      <a:pPr algn="ctr">
                        <a:lnSpc>
                          <a:spcPts val="1500"/>
                        </a:lnSpc>
                        <a:spcAft>
                          <a:spcPts val="0"/>
                        </a:spcAft>
                      </a:pPr>
                      <a:r>
                        <a:rPr lang="ja-JP" sz="900" kern="100">
                          <a:effectLst/>
                        </a:rPr>
                        <a:t>備　考</a:t>
                      </a:r>
                      <a:endParaRPr lang="ja-JP" sz="900" kern="100">
                        <a:effectLst/>
                        <a:latin typeface="メイリオ"/>
                        <a:cs typeface="Times New Roman"/>
                      </a:endParaRPr>
                    </a:p>
                  </a:txBody>
                  <a:tcPr marL="68580" marR="68580" marT="0" marB="0"/>
                </a:tc>
              </a:tr>
              <a:tr h="298207">
                <a:tc>
                  <a:txBody>
                    <a:bodyPr/>
                    <a:lstStyle/>
                    <a:p>
                      <a:pPr>
                        <a:lnSpc>
                          <a:spcPct val="100000"/>
                        </a:lnSpc>
                        <a:spcAft>
                          <a:spcPts val="0"/>
                        </a:spcAft>
                      </a:pPr>
                      <a:r>
                        <a:rPr lang="en-US" sz="1800" kern="100">
                          <a:effectLst/>
                        </a:rPr>
                        <a:t>=</a:t>
                      </a:r>
                      <a:endParaRPr lang="ja-JP" sz="1800" kern="100">
                        <a:effectLst/>
                        <a:latin typeface="メイリオ"/>
                        <a:cs typeface="Times New Roman"/>
                      </a:endParaRPr>
                    </a:p>
                  </a:txBody>
                  <a:tcPr marL="68580" marR="68580" marT="0" marB="0" anchor="ctr"/>
                </a:tc>
                <a:tc>
                  <a:txBody>
                    <a:bodyPr/>
                    <a:lstStyle/>
                    <a:p>
                      <a:pPr>
                        <a:lnSpc>
                          <a:spcPct val="100000"/>
                        </a:lnSpc>
                        <a:spcAft>
                          <a:spcPts val="0"/>
                        </a:spcAft>
                      </a:pPr>
                      <a:r>
                        <a:rPr lang="en-US" sz="1600" kern="100">
                          <a:effectLst/>
                          <a:latin typeface="+mn-lt"/>
                          <a:cs typeface="Times New Roman"/>
                        </a:rPr>
                        <a:t>c.name=</a:t>
                      </a:r>
                      <a:r>
                        <a:rPr lang="ja-JP" sz="1600" kern="100">
                          <a:effectLst/>
                          <a:latin typeface="+mn-lt"/>
                          <a:cs typeface="Times New Roman"/>
                        </a:rPr>
                        <a:t>’山田</a:t>
                      </a:r>
                      <a:r>
                        <a:rPr lang="en-US" sz="1600" kern="100">
                          <a:effectLst/>
                          <a:latin typeface="+mn-lt"/>
                          <a:cs typeface="Times New Roman"/>
                        </a:rPr>
                        <a:t>'</a:t>
                      </a:r>
                      <a:endParaRPr lang="ja-JP" sz="1600" kern="100">
                        <a:effectLst/>
                        <a:latin typeface="+mn-lt"/>
                        <a:cs typeface="Times New Roman"/>
                      </a:endParaRPr>
                    </a:p>
                  </a:txBody>
                  <a:tcPr marL="68580" marR="68580" marT="0" marB="0" anchor="ctr"/>
                </a:tc>
              </a:tr>
              <a:tr h="298207">
                <a:tc>
                  <a:txBody>
                    <a:bodyPr/>
                    <a:lstStyle/>
                    <a:p>
                      <a:pPr>
                        <a:lnSpc>
                          <a:spcPct val="100000"/>
                        </a:lnSpc>
                        <a:spcAft>
                          <a:spcPts val="0"/>
                        </a:spcAft>
                      </a:pPr>
                      <a:r>
                        <a:rPr lang="en-US" sz="1800" kern="100">
                          <a:effectLst/>
                        </a:rPr>
                        <a:t>&gt;, &gt;=</a:t>
                      </a:r>
                      <a:endParaRPr lang="ja-JP" sz="1800" kern="100">
                        <a:effectLst/>
                        <a:latin typeface="メイリオ"/>
                        <a:cs typeface="Times New Roman"/>
                      </a:endParaRPr>
                    </a:p>
                  </a:txBody>
                  <a:tcPr marL="68580" marR="68580" marT="0" marB="0" anchor="ctr"/>
                </a:tc>
                <a:tc>
                  <a:txBody>
                    <a:bodyPr/>
                    <a:lstStyle/>
                    <a:p>
                      <a:pPr>
                        <a:lnSpc>
                          <a:spcPct val="100000"/>
                        </a:lnSpc>
                        <a:spcAft>
                          <a:spcPts val="0"/>
                        </a:spcAft>
                      </a:pPr>
                      <a:r>
                        <a:rPr lang="en-US" sz="1600" kern="100">
                          <a:effectLst/>
                          <a:latin typeface="+mn-lt"/>
                          <a:cs typeface="Times New Roman"/>
                        </a:rPr>
                        <a:t>c.price&gt;1000</a:t>
                      </a:r>
                      <a:endParaRPr lang="ja-JP" sz="1600" kern="100">
                        <a:effectLst/>
                        <a:latin typeface="+mn-lt"/>
                        <a:cs typeface="Times New Roman"/>
                      </a:endParaRPr>
                    </a:p>
                  </a:txBody>
                  <a:tcPr marL="68580" marR="68580" marT="0" marB="0" anchor="ctr"/>
                </a:tc>
              </a:tr>
              <a:tr h="298207">
                <a:tc>
                  <a:txBody>
                    <a:bodyPr/>
                    <a:lstStyle/>
                    <a:p>
                      <a:pPr>
                        <a:lnSpc>
                          <a:spcPct val="100000"/>
                        </a:lnSpc>
                        <a:spcAft>
                          <a:spcPts val="0"/>
                        </a:spcAft>
                      </a:pPr>
                      <a:r>
                        <a:rPr lang="en-US" sz="1800" kern="100">
                          <a:effectLst/>
                        </a:rPr>
                        <a:t>&lt;, &lt;=</a:t>
                      </a:r>
                      <a:endParaRPr lang="ja-JP" sz="1800" kern="100">
                        <a:effectLst/>
                        <a:latin typeface="メイリオ"/>
                        <a:cs typeface="Times New Roman"/>
                      </a:endParaRPr>
                    </a:p>
                  </a:txBody>
                  <a:tcPr marL="68580" marR="68580" marT="0" marB="0" anchor="ctr"/>
                </a:tc>
                <a:tc>
                  <a:txBody>
                    <a:bodyPr/>
                    <a:lstStyle/>
                    <a:p>
                      <a:pPr>
                        <a:lnSpc>
                          <a:spcPct val="100000"/>
                        </a:lnSpc>
                        <a:spcAft>
                          <a:spcPts val="0"/>
                        </a:spcAft>
                      </a:pPr>
                      <a:r>
                        <a:rPr lang="en-US" sz="1600" kern="100">
                          <a:effectLst/>
                          <a:latin typeface="+mn-lt"/>
                          <a:cs typeface="Times New Roman"/>
                        </a:rPr>
                        <a:t>c.price&lt;=500</a:t>
                      </a:r>
                      <a:endParaRPr lang="ja-JP" sz="1600" kern="100">
                        <a:effectLst/>
                        <a:latin typeface="+mn-lt"/>
                        <a:cs typeface="Times New Roman"/>
                      </a:endParaRPr>
                    </a:p>
                  </a:txBody>
                  <a:tcPr marL="68580" marR="68580" marT="0" marB="0" anchor="ctr"/>
                </a:tc>
              </a:tr>
              <a:tr h="298207">
                <a:tc>
                  <a:txBody>
                    <a:bodyPr/>
                    <a:lstStyle/>
                    <a:p>
                      <a:pPr>
                        <a:lnSpc>
                          <a:spcPct val="100000"/>
                        </a:lnSpc>
                        <a:spcAft>
                          <a:spcPts val="0"/>
                        </a:spcAft>
                      </a:pPr>
                      <a:r>
                        <a:rPr lang="en-US" sz="1800" kern="100">
                          <a:effectLst/>
                        </a:rPr>
                        <a:t>&lt;&gt; </a:t>
                      </a:r>
                      <a:endParaRPr lang="ja-JP" sz="1800" kern="100">
                        <a:effectLst/>
                        <a:latin typeface="メイリオ"/>
                        <a:cs typeface="Times New Roman"/>
                      </a:endParaRPr>
                    </a:p>
                  </a:txBody>
                  <a:tcPr marL="68580" marR="68580" marT="0" marB="0" anchor="ctr"/>
                </a:tc>
                <a:tc>
                  <a:txBody>
                    <a:bodyPr/>
                    <a:lstStyle/>
                    <a:p>
                      <a:pPr>
                        <a:lnSpc>
                          <a:spcPct val="100000"/>
                        </a:lnSpc>
                        <a:spcAft>
                          <a:spcPts val="0"/>
                        </a:spcAft>
                      </a:pPr>
                      <a:r>
                        <a:rPr lang="en-US" sz="1600" kern="100">
                          <a:effectLst/>
                          <a:latin typeface="+mn-lt"/>
                          <a:cs typeface="Times New Roman"/>
                        </a:rPr>
                        <a:t>c.price &lt;&gt; </a:t>
                      </a:r>
                      <a:r>
                        <a:rPr lang="en-US" sz="1600" kern="100" smtClean="0">
                          <a:effectLst/>
                          <a:latin typeface="+mn-lt"/>
                          <a:cs typeface="Times New Roman"/>
                        </a:rPr>
                        <a:t>1000</a:t>
                      </a:r>
                      <a:endParaRPr lang="ja-JP" sz="1600" kern="100">
                        <a:effectLst/>
                        <a:latin typeface="+mn-lt"/>
                        <a:cs typeface="Times New Roman"/>
                      </a:endParaRPr>
                    </a:p>
                  </a:txBody>
                  <a:tcPr marL="68580" marR="68580" marT="0" marB="0" anchor="ctr"/>
                </a:tc>
              </a:tr>
              <a:tr h="298207">
                <a:tc>
                  <a:txBody>
                    <a:bodyPr/>
                    <a:lstStyle/>
                    <a:p>
                      <a:pPr>
                        <a:lnSpc>
                          <a:spcPct val="100000"/>
                        </a:lnSpc>
                        <a:spcAft>
                          <a:spcPts val="0"/>
                        </a:spcAft>
                      </a:pPr>
                      <a:r>
                        <a:rPr lang="en-US" sz="1800" kern="100">
                          <a:effectLst/>
                        </a:rPr>
                        <a:t>BETWEEN</a:t>
                      </a:r>
                      <a:endParaRPr lang="ja-JP" sz="1800" kern="100">
                        <a:effectLst/>
                        <a:latin typeface="メイリオ"/>
                        <a:cs typeface="Times New Roman"/>
                      </a:endParaRPr>
                    </a:p>
                  </a:txBody>
                  <a:tcPr marL="68580" marR="68580" marT="0" marB="0" anchor="ctr"/>
                </a:tc>
                <a:tc>
                  <a:txBody>
                    <a:bodyPr/>
                    <a:lstStyle/>
                    <a:p>
                      <a:pPr>
                        <a:lnSpc>
                          <a:spcPct val="100000"/>
                        </a:lnSpc>
                        <a:spcAft>
                          <a:spcPts val="0"/>
                        </a:spcAft>
                      </a:pPr>
                      <a:r>
                        <a:rPr lang="en-US" sz="1600" kern="100">
                          <a:effectLst/>
                          <a:latin typeface="+mn-lt"/>
                          <a:cs typeface="Times New Roman"/>
                        </a:rPr>
                        <a:t>c.price BETWEEN 100 and </a:t>
                      </a:r>
                      <a:r>
                        <a:rPr lang="en-US" sz="1600" kern="100" smtClean="0">
                          <a:effectLst/>
                          <a:latin typeface="+mn-lt"/>
                          <a:cs typeface="Times New Roman"/>
                        </a:rPr>
                        <a:t>1000</a:t>
                      </a:r>
                      <a:endParaRPr lang="ja-JP" sz="1600" kern="100">
                        <a:effectLst/>
                        <a:latin typeface="+mn-lt"/>
                        <a:cs typeface="Times New Roman"/>
                      </a:endParaRPr>
                    </a:p>
                  </a:txBody>
                  <a:tcPr marL="68580" marR="68580" marT="0" marB="0" anchor="ctr"/>
                </a:tc>
              </a:tr>
            </a:tbl>
          </a:graphicData>
        </a:graphic>
      </p:graphicFrame>
      <p:graphicFrame>
        <p:nvGraphicFramePr>
          <p:cNvPr id="9" name="表 8"/>
          <p:cNvGraphicFramePr>
            <a:graphicFrameLocks noGrp="1"/>
          </p:cNvGraphicFramePr>
          <p:nvPr>
            <p:extLst>
              <p:ext uri="{D42A27DB-BD31-4B8C-83A1-F6EECF244321}">
                <p14:modId xmlns:p14="http://schemas.microsoft.com/office/powerpoint/2010/main" val="329092377"/>
              </p:ext>
            </p:extLst>
          </p:nvPr>
        </p:nvGraphicFramePr>
        <p:xfrm>
          <a:off x="5550259" y="4437992"/>
          <a:ext cx="5824561" cy="1885075"/>
        </p:xfrm>
        <a:graphic>
          <a:graphicData uri="http://schemas.openxmlformats.org/drawingml/2006/table">
            <a:tbl>
              <a:tblPr firstRow="1" firstCol="1" bandRow="1">
                <a:tableStyleId>{C083E6E3-FA7D-4D7B-A595-EF9225AFEA82}</a:tableStyleId>
              </a:tblPr>
              <a:tblGrid>
                <a:gridCol w="2190610"/>
                <a:gridCol w="3633951"/>
              </a:tblGrid>
              <a:tr h="224905">
                <a:tc>
                  <a:txBody>
                    <a:bodyPr/>
                    <a:lstStyle/>
                    <a:p>
                      <a:pPr algn="ctr">
                        <a:lnSpc>
                          <a:spcPts val="1500"/>
                        </a:lnSpc>
                        <a:spcAft>
                          <a:spcPts val="0"/>
                        </a:spcAft>
                      </a:pPr>
                      <a:r>
                        <a:rPr lang="ja-JP" sz="900" kern="100">
                          <a:effectLst/>
                        </a:rPr>
                        <a:t>演算子</a:t>
                      </a:r>
                      <a:endParaRPr lang="ja-JP" sz="900" kern="100">
                        <a:effectLst/>
                        <a:latin typeface="メイリオ"/>
                        <a:cs typeface="Times New Roman"/>
                      </a:endParaRPr>
                    </a:p>
                  </a:txBody>
                  <a:tcPr marL="68580" marR="68580" marT="0" marB="0"/>
                </a:tc>
                <a:tc>
                  <a:txBody>
                    <a:bodyPr/>
                    <a:lstStyle/>
                    <a:p>
                      <a:pPr algn="ctr">
                        <a:lnSpc>
                          <a:spcPts val="1500"/>
                        </a:lnSpc>
                        <a:spcAft>
                          <a:spcPts val="0"/>
                        </a:spcAft>
                      </a:pPr>
                      <a:r>
                        <a:rPr lang="ja-JP" sz="900" kern="100">
                          <a:effectLst/>
                        </a:rPr>
                        <a:t>備　考</a:t>
                      </a:r>
                      <a:endParaRPr lang="ja-JP" sz="900" kern="100">
                        <a:effectLst/>
                        <a:latin typeface="メイリオ"/>
                        <a:cs typeface="Times New Roman"/>
                      </a:endParaRPr>
                    </a:p>
                  </a:txBody>
                  <a:tcPr marL="68580" marR="68580" marT="0" marB="0"/>
                </a:tc>
              </a:tr>
              <a:tr h="332034">
                <a:tc>
                  <a:txBody>
                    <a:bodyPr/>
                    <a:lstStyle/>
                    <a:p>
                      <a:pPr>
                        <a:lnSpc>
                          <a:spcPct val="100000"/>
                        </a:lnSpc>
                        <a:spcAft>
                          <a:spcPts val="0"/>
                        </a:spcAft>
                      </a:pPr>
                      <a:r>
                        <a:rPr lang="en-US" sz="1800" kern="100">
                          <a:effectLst/>
                          <a:latin typeface="+mj-lt"/>
                          <a:cs typeface="Times New Roman"/>
                        </a:rPr>
                        <a:t>LIKE</a:t>
                      </a:r>
                      <a:endParaRPr lang="ja-JP" sz="1800" kern="100">
                        <a:effectLst/>
                        <a:latin typeface="+mj-lt"/>
                        <a:cs typeface="Times New Roman"/>
                      </a:endParaRPr>
                    </a:p>
                  </a:txBody>
                  <a:tcPr marL="68580" marR="68580" marT="0" marB="0" anchor="ctr"/>
                </a:tc>
                <a:tc>
                  <a:txBody>
                    <a:bodyPr/>
                    <a:lstStyle/>
                    <a:p>
                      <a:pPr>
                        <a:lnSpc>
                          <a:spcPct val="100000"/>
                        </a:lnSpc>
                        <a:spcAft>
                          <a:spcPts val="0"/>
                        </a:spcAft>
                      </a:pPr>
                      <a:r>
                        <a:rPr lang="ja-JP" sz="1600" kern="100">
                          <a:effectLst/>
                          <a:latin typeface="メイリオ"/>
                          <a:cs typeface="Times New Roman"/>
                        </a:rPr>
                        <a:t>文字列の一致を検査する</a:t>
                      </a:r>
                    </a:p>
                  </a:txBody>
                  <a:tcPr marL="68580" marR="68580" marT="0" marB="0" anchor="ctr"/>
                </a:tc>
              </a:tr>
              <a:tr h="332034">
                <a:tc>
                  <a:txBody>
                    <a:bodyPr/>
                    <a:lstStyle/>
                    <a:p>
                      <a:pPr>
                        <a:lnSpc>
                          <a:spcPct val="100000"/>
                        </a:lnSpc>
                        <a:spcAft>
                          <a:spcPts val="0"/>
                        </a:spcAft>
                      </a:pPr>
                      <a:r>
                        <a:rPr lang="en-US" sz="1800" kern="100">
                          <a:effectLst/>
                          <a:latin typeface="+mj-lt"/>
                          <a:cs typeface="Times New Roman"/>
                        </a:rPr>
                        <a:t>IN</a:t>
                      </a:r>
                      <a:endParaRPr lang="ja-JP" sz="1800" kern="100">
                        <a:effectLst/>
                        <a:latin typeface="+mj-lt"/>
                        <a:cs typeface="Times New Roman"/>
                      </a:endParaRPr>
                    </a:p>
                  </a:txBody>
                  <a:tcPr marL="68580" marR="68580" marT="0" marB="0" anchor="ctr"/>
                </a:tc>
                <a:tc>
                  <a:txBody>
                    <a:bodyPr/>
                    <a:lstStyle/>
                    <a:p>
                      <a:pPr>
                        <a:lnSpc>
                          <a:spcPct val="100000"/>
                        </a:lnSpc>
                        <a:spcAft>
                          <a:spcPts val="0"/>
                        </a:spcAft>
                      </a:pPr>
                      <a:r>
                        <a:rPr lang="en-US" sz="1600" kern="100">
                          <a:effectLst/>
                          <a:latin typeface="メイリオ"/>
                          <a:cs typeface="Times New Roman"/>
                        </a:rPr>
                        <a:t>()</a:t>
                      </a:r>
                      <a:r>
                        <a:rPr lang="ja-JP" sz="1600" kern="100">
                          <a:effectLst/>
                          <a:latin typeface="メイリオ"/>
                          <a:cs typeface="Times New Roman"/>
                        </a:rPr>
                        <a:t>内のリストに該当があるか</a:t>
                      </a:r>
                    </a:p>
                  </a:txBody>
                  <a:tcPr marL="68580" marR="68580" marT="0" marB="0" anchor="ctr"/>
                </a:tc>
              </a:tr>
              <a:tr h="332034">
                <a:tc>
                  <a:txBody>
                    <a:bodyPr/>
                    <a:lstStyle/>
                    <a:p>
                      <a:pPr>
                        <a:lnSpc>
                          <a:spcPct val="100000"/>
                        </a:lnSpc>
                        <a:spcAft>
                          <a:spcPts val="0"/>
                        </a:spcAft>
                      </a:pPr>
                      <a:r>
                        <a:rPr lang="en-US" sz="1800" kern="100">
                          <a:effectLst/>
                          <a:latin typeface="+mj-lt"/>
                          <a:cs typeface="Times New Roman"/>
                        </a:rPr>
                        <a:t>IS NULL</a:t>
                      </a:r>
                      <a:endParaRPr lang="ja-JP" sz="1800" kern="100">
                        <a:effectLst/>
                        <a:latin typeface="+mj-lt"/>
                        <a:cs typeface="Times New Roman"/>
                      </a:endParaRPr>
                    </a:p>
                  </a:txBody>
                  <a:tcPr marL="68580" marR="68580" marT="0" marB="0" anchor="ctr"/>
                </a:tc>
                <a:tc>
                  <a:txBody>
                    <a:bodyPr/>
                    <a:lstStyle/>
                    <a:p>
                      <a:pPr>
                        <a:lnSpc>
                          <a:spcPts val="1500"/>
                        </a:lnSpc>
                        <a:spcAft>
                          <a:spcPts val="0"/>
                        </a:spcAft>
                      </a:pPr>
                      <a:endParaRPr lang="ja-JP" sz="1600" kern="100">
                        <a:effectLst/>
                        <a:latin typeface="+mj-lt"/>
                        <a:cs typeface="Times New Roman"/>
                      </a:endParaRPr>
                    </a:p>
                  </a:txBody>
                  <a:tcPr marL="68580" marR="68580" marT="0" marB="0"/>
                </a:tc>
              </a:tr>
              <a:tr h="332034">
                <a:tc>
                  <a:txBody>
                    <a:bodyPr/>
                    <a:lstStyle/>
                    <a:p>
                      <a:pPr>
                        <a:lnSpc>
                          <a:spcPct val="100000"/>
                        </a:lnSpc>
                        <a:spcAft>
                          <a:spcPts val="0"/>
                        </a:spcAft>
                      </a:pPr>
                      <a:r>
                        <a:rPr lang="en-US" sz="1800" kern="100">
                          <a:effectLst/>
                          <a:latin typeface="+mj-lt"/>
                          <a:cs typeface="Times New Roman"/>
                        </a:rPr>
                        <a:t>IS EMPTY</a:t>
                      </a:r>
                      <a:endParaRPr lang="ja-JP" sz="1800" kern="100">
                        <a:effectLst/>
                        <a:latin typeface="+mj-lt"/>
                        <a:cs typeface="Times New Roman"/>
                      </a:endParaRPr>
                    </a:p>
                  </a:txBody>
                  <a:tcPr marL="68580" marR="68580" marT="0" marB="0" anchor="ctr"/>
                </a:tc>
                <a:tc>
                  <a:txBody>
                    <a:bodyPr/>
                    <a:lstStyle/>
                    <a:p>
                      <a:pPr>
                        <a:lnSpc>
                          <a:spcPts val="1500"/>
                        </a:lnSpc>
                        <a:spcAft>
                          <a:spcPts val="0"/>
                        </a:spcAft>
                      </a:pPr>
                      <a:endParaRPr lang="ja-JP" sz="1600" kern="100">
                        <a:effectLst/>
                        <a:latin typeface="+mj-lt"/>
                        <a:cs typeface="Times New Roman"/>
                      </a:endParaRPr>
                    </a:p>
                  </a:txBody>
                  <a:tcPr marL="68580" marR="68580" marT="0" marB="0"/>
                </a:tc>
              </a:tr>
              <a:tr h="332034">
                <a:tc>
                  <a:txBody>
                    <a:bodyPr/>
                    <a:lstStyle/>
                    <a:p>
                      <a:pPr>
                        <a:lnSpc>
                          <a:spcPct val="100000"/>
                        </a:lnSpc>
                        <a:spcAft>
                          <a:spcPts val="0"/>
                        </a:spcAft>
                      </a:pPr>
                      <a:r>
                        <a:rPr lang="en-US" sz="1800" kern="100" smtClean="0">
                          <a:effectLst/>
                          <a:latin typeface="+mj-lt"/>
                          <a:cs typeface="Times New Roman"/>
                        </a:rPr>
                        <a:t>AND</a:t>
                      </a:r>
                      <a:r>
                        <a:rPr lang="ja-JP" altLang="en-US" sz="1800" kern="100" smtClean="0">
                          <a:effectLst/>
                          <a:latin typeface="+mj-lt"/>
                          <a:cs typeface="Times New Roman"/>
                        </a:rPr>
                        <a:t>　</a:t>
                      </a:r>
                      <a:r>
                        <a:rPr lang="en-US" sz="1800" kern="100" smtClean="0">
                          <a:effectLst/>
                          <a:latin typeface="+mj-lt"/>
                          <a:cs typeface="Times New Roman"/>
                        </a:rPr>
                        <a:t>OR</a:t>
                      </a:r>
                      <a:r>
                        <a:rPr lang="ja-JP" altLang="en-US" sz="1800" kern="100" smtClean="0">
                          <a:effectLst/>
                          <a:latin typeface="+mj-lt"/>
                          <a:cs typeface="Times New Roman"/>
                        </a:rPr>
                        <a:t>　</a:t>
                      </a:r>
                      <a:r>
                        <a:rPr lang="en-US" sz="1800" kern="100" smtClean="0">
                          <a:effectLst/>
                          <a:latin typeface="+mj-lt"/>
                          <a:cs typeface="Times New Roman"/>
                        </a:rPr>
                        <a:t>NOT</a:t>
                      </a:r>
                      <a:r>
                        <a:rPr lang="ja-JP" altLang="en-US" sz="1800" kern="100" smtClean="0">
                          <a:effectLst/>
                          <a:latin typeface="+mj-lt"/>
                          <a:cs typeface="Times New Roman"/>
                        </a:rPr>
                        <a:t>　</a:t>
                      </a:r>
                      <a:r>
                        <a:rPr lang="ja-JP" sz="1800" kern="100" smtClean="0">
                          <a:effectLst/>
                          <a:latin typeface="+mj-lt"/>
                          <a:cs typeface="Times New Roman"/>
                        </a:rPr>
                        <a:t>（</a:t>
                      </a:r>
                      <a:r>
                        <a:rPr lang="ja-JP" sz="1800" kern="100">
                          <a:effectLst/>
                          <a:latin typeface="+mj-lt"/>
                          <a:cs typeface="Times New Roman"/>
                        </a:rPr>
                        <a:t>）</a:t>
                      </a:r>
                    </a:p>
                  </a:txBody>
                  <a:tcPr marL="68580" marR="68580" marT="0" marB="0" anchor="ctr"/>
                </a:tc>
                <a:tc>
                  <a:txBody>
                    <a:bodyPr/>
                    <a:lstStyle/>
                    <a:p>
                      <a:pPr>
                        <a:lnSpc>
                          <a:spcPts val="1500"/>
                        </a:lnSpc>
                        <a:spcAft>
                          <a:spcPts val="0"/>
                        </a:spcAft>
                      </a:pPr>
                      <a:endParaRPr lang="ja-JP" sz="1600" kern="100">
                        <a:effectLst/>
                        <a:latin typeface="+mj-lt"/>
                        <a:cs typeface="Times New Roman"/>
                      </a:endParaRPr>
                    </a:p>
                  </a:txBody>
                  <a:tcPr marL="68580" marR="68580" marT="0" marB="0"/>
                </a:tc>
              </a:tr>
            </a:tbl>
          </a:graphicData>
        </a:graphic>
      </p:graphicFrame>
    </p:spTree>
    <p:extLst>
      <p:ext uri="{BB962C8B-B14F-4D97-AF65-F5344CB8AC3E}">
        <p14:creationId xmlns:p14="http://schemas.microsoft.com/office/powerpoint/2010/main" val="73347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105</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6" name="テキスト ボックス 5"/>
          <p:cNvSpPr txBox="1"/>
          <p:nvPr/>
        </p:nvSpPr>
        <p:spPr>
          <a:xfrm>
            <a:off x="4826643" y="1782501"/>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kumimoji="1" lang="en-US" altLang="ja-JP" smtClean="0"/>
              <a:t>2.</a:t>
            </a:r>
            <a:r>
              <a:rPr kumimoji="1" lang="ja-JP" altLang="en-US" smtClean="0"/>
              <a:t> </a:t>
            </a:r>
            <a:r>
              <a:rPr kumimoji="1" lang="en-US" altLang="ja-JP" smtClean="0"/>
              <a:t>JPQL</a:t>
            </a:r>
            <a:r>
              <a:rPr kumimoji="1" lang="ja-JP" altLang="en-US" smtClean="0"/>
              <a:t>の文法  </a:t>
            </a:r>
            <a:r>
              <a:rPr lang="en-US" altLang="ja-JP" smtClean="0"/>
              <a:t>(2/5) </a:t>
            </a:r>
            <a:endParaRPr kumimoji="1" lang="ja-JP" altLang="en-US"/>
          </a:p>
        </p:txBody>
      </p:sp>
      <p:graphicFrame>
        <p:nvGraphicFramePr>
          <p:cNvPr id="7" name="表 6"/>
          <p:cNvGraphicFramePr>
            <a:graphicFrameLocks noGrp="1"/>
          </p:cNvGraphicFramePr>
          <p:nvPr>
            <p:extLst>
              <p:ext uri="{D42A27DB-BD31-4B8C-83A1-F6EECF244321}">
                <p14:modId xmlns:p14="http://schemas.microsoft.com/office/powerpoint/2010/main" val="790741794"/>
              </p:ext>
            </p:extLst>
          </p:nvPr>
        </p:nvGraphicFramePr>
        <p:xfrm>
          <a:off x="694481" y="1252121"/>
          <a:ext cx="10720703" cy="5059680"/>
        </p:xfrm>
        <a:graphic>
          <a:graphicData uri="http://schemas.openxmlformats.org/drawingml/2006/table">
            <a:tbl>
              <a:tblPr firstRow="1" bandRow="1">
                <a:tableStyleId>{C083E6E3-FA7D-4D7B-A595-EF9225AFEA82}</a:tableStyleId>
              </a:tblPr>
              <a:tblGrid>
                <a:gridCol w="10720703"/>
              </a:tblGrid>
              <a:tr h="4333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2400" b="1" kern="1200" smtClean="0">
                          <a:solidFill>
                            <a:schemeClr val="tx1"/>
                          </a:solidFill>
                          <a:latin typeface="+mn-lt"/>
                          <a:ea typeface="+mn-ea"/>
                          <a:cs typeface="+mn-cs"/>
                        </a:rPr>
                        <a:t>select  o  from  OrderLine o</a:t>
                      </a:r>
                      <a:r>
                        <a:rPr kumimoji="1" lang="en-US" altLang="ja-JP" sz="2400" b="1" kern="1200" baseline="0" smtClean="0">
                          <a:solidFill>
                            <a:schemeClr val="tx1"/>
                          </a:solidFill>
                          <a:latin typeface="+mn-lt"/>
                          <a:ea typeface="+mn-ea"/>
                          <a:cs typeface="+mn-cs"/>
                        </a:rPr>
                        <a:t>  </a:t>
                      </a:r>
                      <a:r>
                        <a:rPr kumimoji="1" lang="en-US" altLang="ja-JP" sz="2400" b="1" kern="1200" smtClean="0">
                          <a:solidFill>
                            <a:schemeClr val="tx1"/>
                          </a:solidFill>
                          <a:latin typeface="+mn-lt"/>
                          <a:ea typeface="+mn-ea"/>
                          <a:cs typeface="+mn-cs"/>
                        </a:rPr>
                        <a:t>where o.cart</a:t>
                      </a:r>
                      <a:r>
                        <a:rPr kumimoji="1" lang="en-US" altLang="ja-JP" sz="2400" b="1" kern="1200" smtClean="0">
                          <a:solidFill>
                            <a:srgbClr val="00B0F0"/>
                          </a:solidFill>
                          <a:latin typeface="+mn-lt"/>
                          <a:ea typeface="+mn-ea"/>
                          <a:cs typeface="+mn-cs"/>
                        </a:rPr>
                        <a:t>.customer</a:t>
                      </a:r>
                      <a:r>
                        <a:rPr kumimoji="1" lang="en-US" altLang="ja-JP" sz="2400" b="1" kern="1200" smtClean="0">
                          <a:solidFill>
                            <a:schemeClr val="tx1"/>
                          </a:solidFill>
                          <a:latin typeface="+mn-lt"/>
                          <a:ea typeface="+mn-ea"/>
                          <a:cs typeface="+mn-cs"/>
                        </a:rPr>
                        <a:t> = '</a:t>
                      </a:r>
                      <a:r>
                        <a:rPr kumimoji="1" lang="ja-JP" altLang="en-US" sz="2400" b="1" kern="1200" smtClean="0">
                          <a:solidFill>
                            <a:schemeClr val="tx1"/>
                          </a:solidFill>
                          <a:latin typeface="+mn-lt"/>
                          <a:ea typeface="+mn-ea"/>
                          <a:cs typeface="+mn-cs"/>
                        </a:rPr>
                        <a:t>田中宏</a:t>
                      </a:r>
                      <a:r>
                        <a:rPr kumimoji="1" lang="en-US" altLang="ja-JP" sz="2400" b="1" kern="1200" smtClean="0">
                          <a:solidFill>
                            <a:schemeClr val="tx1"/>
                          </a:solidFill>
                          <a:latin typeface="+mn-lt"/>
                          <a:ea typeface="+mn-ea"/>
                          <a:cs typeface="+mn-cs"/>
                        </a:rPr>
                        <a:t>'</a:t>
                      </a:r>
                    </a:p>
                  </a:txBody>
                  <a:tcPr/>
                </a:tc>
              </a:tr>
              <a:tr h="433313">
                <a:tc>
                  <a:txBody>
                    <a:bodyPr/>
                    <a:lstStyle/>
                    <a:p>
                      <a:endParaRPr kumimoji="1" lang="en-US" altLang="ja-JP" sz="2400" b="1" kern="1200" smtClean="0">
                        <a:solidFill>
                          <a:schemeClr val="tx1"/>
                        </a:solidFill>
                        <a:latin typeface="+mn-lt"/>
                        <a:ea typeface="+mn-ea"/>
                        <a:cs typeface="+mn-cs"/>
                      </a:endParaRPr>
                    </a:p>
                    <a:p>
                      <a:r>
                        <a:rPr kumimoji="1" lang="ja-JP" altLang="en-US" sz="2400" b="1" kern="1200" smtClean="0">
                          <a:solidFill>
                            <a:schemeClr val="tx1"/>
                          </a:solidFill>
                          <a:latin typeface="+mn-lt"/>
                          <a:ea typeface="+mn-ea"/>
                          <a:cs typeface="+mn-cs"/>
                        </a:rPr>
                        <a:t>関係のあるエンティティでは自動的に</a:t>
                      </a:r>
                      <a:r>
                        <a:rPr kumimoji="1" lang="en-US" altLang="ja-JP" sz="2400" b="1" kern="1200" smtClean="0">
                          <a:solidFill>
                            <a:schemeClr val="tx1"/>
                          </a:solidFill>
                          <a:latin typeface="+mn-lt"/>
                          <a:ea typeface="+mn-ea"/>
                          <a:cs typeface="+mn-cs"/>
                        </a:rPr>
                        <a:t>JOIN</a:t>
                      </a:r>
                      <a:r>
                        <a:rPr kumimoji="1" lang="ja-JP" altLang="en-US" sz="2400" b="1" kern="1200" smtClean="0">
                          <a:solidFill>
                            <a:schemeClr val="tx1"/>
                          </a:solidFill>
                          <a:latin typeface="+mn-lt"/>
                          <a:ea typeface="+mn-ea"/>
                          <a:cs typeface="+mn-cs"/>
                        </a:rPr>
                        <a:t>が働く</a:t>
                      </a:r>
                      <a:endParaRPr kumimoji="1" lang="en-US" altLang="ja-JP" sz="2400" b="1" kern="1200" smtClean="0">
                        <a:solidFill>
                          <a:schemeClr val="tx1"/>
                        </a:solidFill>
                        <a:latin typeface="+mn-lt"/>
                        <a:ea typeface="+mn-ea"/>
                        <a:cs typeface="+mn-cs"/>
                      </a:endParaRPr>
                    </a:p>
                    <a:p>
                      <a:r>
                        <a:rPr kumimoji="1" lang="ja-JP" altLang="en-US" sz="2400" b="1" kern="1200" smtClean="0">
                          <a:solidFill>
                            <a:schemeClr val="tx1"/>
                          </a:solidFill>
                          <a:latin typeface="+mn-lt"/>
                          <a:ea typeface="+mn-ea"/>
                          <a:cs typeface="+mn-cs"/>
                        </a:rPr>
                        <a:t>本来なら、</a:t>
                      </a:r>
                      <a:r>
                        <a:rPr kumimoji="1" lang="en-US" altLang="ja-JP" sz="2400" b="1" kern="1200" smtClean="0">
                          <a:solidFill>
                            <a:schemeClr val="tx1"/>
                          </a:solidFill>
                          <a:latin typeface="+mn-lt"/>
                          <a:ea typeface="+mn-ea"/>
                          <a:cs typeface="+mn-cs"/>
                        </a:rPr>
                        <a:t>join</a:t>
                      </a:r>
                      <a:r>
                        <a:rPr kumimoji="1" lang="en-US" altLang="ja-JP" sz="2400" b="1" kern="1200" baseline="0" smtClean="0">
                          <a:solidFill>
                            <a:schemeClr val="tx1"/>
                          </a:solidFill>
                          <a:latin typeface="+mn-lt"/>
                          <a:ea typeface="+mn-ea"/>
                          <a:cs typeface="+mn-cs"/>
                        </a:rPr>
                        <a:t> </a:t>
                      </a:r>
                      <a:r>
                        <a:rPr kumimoji="1" lang="ja-JP" altLang="en-US" sz="2400" b="1" kern="1200" baseline="0" smtClean="0">
                          <a:solidFill>
                            <a:schemeClr val="tx1"/>
                          </a:solidFill>
                          <a:latin typeface="+mn-lt"/>
                          <a:ea typeface="+mn-ea"/>
                          <a:cs typeface="+mn-cs"/>
                        </a:rPr>
                        <a:t>を使って</a:t>
                      </a:r>
                      <a:r>
                        <a:rPr kumimoji="1" lang="ja-JP" altLang="en-US" sz="2400" b="1" kern="1200" smtClean="0">
                          <a:solidFill>
                            <a:schemeClr val="tx1"/>
                          </a:solidFill>
                          <a:latin typeface="+mn-lt"/>
                          <a:ea typeface="+mn-ea"/>
                          <a:cs typeface="+mn-cs"/>
                        </a:rPr>
                        <a:t>次のように書くところ。</a:t>
                      </a:r>
                      <a:endParaRPr kumimoji="1" lang="en-US" altLang="ja-JP" sz="2400" b="1" kern="1200" smtClean="0">
                        <a:solidFill>
                          <a:schemeClr val="tx1"/>
                        </a:solidFill>
                        <a:latin typeface="+mn-lt"/>
                        <a:ea typeface="+mn-ea"/>
                        <a:cs typeface="+mn-cs"/>
                      </a:endParaRPr>
                    </a:p>
                    <a:p>
                      <a:r>
                        <a:rPr kumimoji="1" lang="ja-JP" altLang="en-US" sz="2400" b="1" kern="1200" smtClean="0">
                          <a:solidFill>
                            <a:schemeClr val="tx1"/>
                          </a:solidFill>
                          <a:latin typeface="+mn-lt"/>
                          <a:ea typeface="+mn-ea"/>
                          <a:cs typeface="+mn-cs"/>
                        </a:rPr>
                        <a:t>　</a:t>
                      </a:r>
                      <a:r>
                        <a:rPr kumimoji="1" lang="en-US" altLang="ja-JP" sz="2400" b="1" kern="1200" smtClean="0">
                          <a:solidFill>
                            <a:schemeClr val="tx1"/>
                          </a:solidFill>
                          <a:latin typeface="+mn-lt"/>
                          <a:ea typeface="+mn-ea"/>
                          <a:cs typeface="+mn-cs"/>
                        </a:rPr>
                        <a:t>select o from OrderLine </a:t>
                      </a:r>
                      <a:r>
                        <a:rPr kumimoji="1" lang="en-US" altLang="ja-JP" sz="2400" b="1" u="none" kern="1200" smtClean="0">
                          <a:solidFill>
                            <a:schemeClr val="tx1"/>
                          </a:solidFill>
                          <a:latin typeface="+mn-lt"/>
                          <a:ea typeface="+mn-ea"/>
                          <a:cs typeface="+mn-cs"/>
                        </a:rPr>
                        <a:t>o  </a:t>
                      </a:r>
                      <a:r>
                        <a:rPr kumimoji="1" lang="en-US" altLang="ja-JP" sz="2400" b="1" u="sng" kern="1200" smtClean="0">
                          <a:solidFill>
                            <a:srgbClr val="7030A0"/>
                          </a:solidFill>
                          <a:latin typeface="+mn-lt"/>
                          <a:ea typeface="+mn-ea"/>
                          <a:cs typeface="+mn-cs"/>
                        </a:rPr>
                        <a:t>join</a:t>
                      </a:r>
                      <a:r>
                        <a:rPr kumimoji="1" lang="en-US" altLang="ja-JP" sz="2400" b="1" u="sng" kern="1200" smtClean="0">
                          <a:solidFill>
                            <a:schemeClr val="tx1"/>
                          </a:solidFill>
                          <a:latin typeface="+mn-lt"/>
                          <a:ea typeface="+mn-ea"/>
                          <a:cs typeface="+mn-cs"/>
                        </a:rPr>
                        <a:t>  Cart c   </a:t>
                      </a:r>
                      <a:r>
                        <a:rPr kumimoji="1" lang="en-US" altLang="ja-JP" sz="2400" b="1" u="sng" kern="1200" smtClean="0">
                          <a:solidFill>
                            <a:srgbClr val="7030A0"/>
                          </a:solidFill>
                          <a:latin typeface="+mn-lt"/>
                          <a:ea typeface="+mn-ea"/>
                          <a:cs typeface="+mn-cs"/>
                        </a:rPr>
                        <a:t>on</a:t>
                      </a:r>
                      <a:r>
                        <a:rPr kumimoji="1" lang="en-US" altLang="ja-JP" sz="2400" b="1" u="sng" kern="1200" smtClean="0">
                          <a:solidFill>
                            <a:schemeClr val="tx1"/>
                          </a:solidFill>
                          <a:latin typeface="+mn-lt"/>
                          <a:ea typeface="+mn-ea"/>
                          <a:cs typeface="+mn-cs"/>
                        </a:rPr>
                        <a:t> o.cart.cartID = c.cartID </a:t>
                      </a:r>
                    </a:p>
                    <a:p>
                      <a:r>
                        <a:rPr kumimoji="1" lang="en-US" altLang="ja-JP" sz="2400" b="1" kern="1200" smtClean="0">
                          <a:solidFill>
                            <a:schemeClr val="tx1"/>
                          </a:solidFill>
                          <a:latin typeface="+mn-lt"/>
                          <a:ea typeface="+mn-ea"/>
                          <a:cs typeface="+mn-cs"/>
                        </a:rPr>
                        <a:t>                                                      where o.cart.customer = '</a:t>
                      </a:r>
                      <a:r>
                        <a:rPr kumimoji="1" lang="ja-JP" altLang="en-US" sz="2400" b="1" kern="1200" smtClean="0">
                          <a:solidFill>
                            <a:schemeClr val="tx1"/>
                          </a:solidFill>
                          <a:latin typeface="+mn-lt"/>
                          <a:ea typeface="+mn-ea"/>
                          <a:cs typeface="+mn-cs"/>
                        </a:rPr>
                        <a:t>田中宏</a:t>
                      </a:r>
                      <a:r>
                        <a:rPr kumimoji="1" lang="en-US" altLang="ja-JP" sz="2400" b="1" kern="1200" smtClean="0">
                          <a:solidFill>
                            <a:schemeClr val="tx1"/>
                          </a:solidFill>
                          <a:latin typeface="+mn-lt"/>
                          <a:ea typeface="+mn-ea"/>
                          <a:cs typeface="+mn-cs"/>
                        </a:rPr>
                        <a:t>'       </a:t>
                      </a:r>
                      <a:endParaRPr kumimoji="1" lang="ja-JP" altLang="en-US" sz="2400" b="1" kern="1200">
                        <a:solidFill>
                          <a:schemeClr val="tx1"/>
                        </a:solidFill>
                        <a:latin typeface="+mn-lt"/>
                        <a:ea typeface="+mn-ea"/>
                        <a:cs typeface="+mn-cs"/>
                      </a:endParaRPr>
                    </a:p>
                  </a:txBody>
                  <a:tcPr/>
                </a:tc>
              </a:tr>
              <a:tr h="433313">
                <a:tc>
                  <a:txBody>
                    <a:bodyPr/>
                    <a:lstStyle/>
                    <a:p>
                      <a:endParaRPr kumimoji="1" lang="en-US" altLang="ja-JP" sz="2400" b="1" kern="1200" smtClean="0">
                        <a:solidFill>
                          <a:schemeClr val="tx1"/>
                        </a:solidFill>
                        <a:latin typeface="+mn-lt"/>
                        <a:ea typeface="+mn-ea"/>
                        <a:cs typeface="+mn-cs"/>
                      </a:endParaRPr>
                    </a:p>
                    <a:p>
                      <a:r>
                        <a:rPr kumimoji="1" lang="en-US" altLang="ja-JP" sz="2400" b="1" kern="1200" smtClean="0">
                          <a:solidFill>
                            <a:schemeClr val="tx1"/>
                          </a:solidFill>
                          <a:latin typeface="+mn-lt"/>
                          <a:ea typeface="+mn-ea"/>
                          <a:cs typeface="+mn-cs"/>
                        </a:rPr>
                        <a:t>select  </a:t>
                      </a:r>
                      <a:r>
                        <a:rPr kumimoji="1" lang="en-US" altLang="ja-JP" sz="2400" b="1" kern="1200" smtClean="0">
                          <a:solidFill>
                            <a:srgbClr val="00B0F0"/>
                          </a:solidFill>
                          <a:latin typeface="+mn-lt"/>
                          <a:ea typeface="+mn-ea"/>
                          <a:cs typeface="+mn-cs"/>
                        </a:rPr>
                        <a:t>count(c)</a:t>
                      </a:r>
                      <a:r>
                        <a:rPr kumimoji="1" lang="en-US" altLang="ja-JP" sz="2400" b="1" kern="1200" smtClean="0">
                          <a:solidFill>
                            <a:schemeClr val="tx1"/>
                          </a:solidFill>
                          <a:latin typeface="+mn-lt"/>
                          <a:ea typeface="+mn-ea"/>
                          <a:cs typeface="+mn-cs"/>
                        </a:rPr>
                        <a:t>  from  </a:t>
                      </a:r>
                      <a:r>
                        <a:rPr kumimoji="1" lang="en-US" altLang="ja-JP" sz="2400" b="1" smtClean="0"/>
                        <a:t>Cart </a:t>
                      </a:r>
                      <a:r>
                        <a:rPr kumimoji="1" lang="en-US" altLang="ja-JP" sz="2400" b="1" kern="1200" smtClean="0">
                          <a:solidFill>
                            <a:schemeClr val="tx1"/>
                          </a:solidFill>
                          <a:latin typeface="+mn-lt"/>
                          <a:ea typeface="+mn-ea"/>
                          <a:cs typeface="+mn-cs"/>
                        </a:rPr>
                        <a:t>  c  where  c.customer = ‘</a:t>
                      </a:r>
                      <a:r>
                        <a:rPr kumimoji="1" lang="ja-JP" altLang="en-US" sz="2400" b="1" kern="1200" smtClean="0">
                          <a:solidFill>
                            <a:schemeClr val="tx1"/>
                          </a:solidFill>
                          <a:latin typeface="+mn-lt"/>
                          <a:ea typeface="+mn-ea"/>
                          <a:cs typeface="+mn-cs"/>
                        </a:rPr>
                        <a:t>田中</a:t>
                      </a:r>
                      <a:r>
                        <a:rPr kumimoji="1" lang="en-US" altLang="ja-JP" sz="2400" b="1" kern="1200" smtClean="0">
                          <a:solidFill>
                            <a:schemeClr val="tx1"/>
                          </a:solidFill>
                          <a:latin typeface="+mn-lt"/>
                          <a:ea typeface="+mn-ea"/>
                          <a:cs typeface="+mn-cs"/>
                        </a:rPr>
                        <a:t>’  </a:t>
                      </a:r>
                    </a:p>
                    <a:p>
                      <a:r>
                        <a:rPr kumimoji="1" lang="en-US" altLang="ja-JP" sz="2400" b="1" kern="1200" smtClean="0">
                          <a:solidFill>
                            <a:schemeClr val="tx1"/>
                          </a:solidFill>
                          <a:latin typeface="+mn-lt"/>
                          <a:ea typeface="+mn-ea"/>
                          <a:cs typeface="+mn-cs"/>
                        </a:rPr>
                        <a:t>select</a:t>
                      </a:r>
                      <a:r>
                        <a:rPr kumimoji="1" lang="en-US" altLang="ja-JP" sz="2400" b="1" kern="1200" baseline="0" smtClean="0">
                          <a:solidFill>
                            <a:schemeClr val="tx1"/>
                          </a:solidFill>
                          <a:latin typeface="+mn-lt"/>
                          <a:ea typeface="+mn-ea"/>
                          <a:cs typeface="+mn-cs"/>
                        </a:rPr>
                        <a:t>  o.item, </a:t>
                      </a:r>
                      <a:r>
                        <a:rPr kumimoji="1" lang="en-US" altLang="ja-JP" sz="2400" b="1" kern="1200" baseline="0" smtClean="0">
                          <a:solidFill>
                            <a:srgbClr val="00B0F0"/>
                          </a:solidFill>
                          <a:latin typeface="+mn-lt"/>
                          <a:ea typeface="+mn-ea"/>
                          <a:cs typeface="+mn-cs"/>
                        </a:rPr>
                        <a:t>max(o.quantity)</a:t>
                      </a:r>
                      <a:r>
                        <a:rPr kumimoji="1" lang="en-US" altLang="ja-JP" sz="2400" b="1" kern="1200" baseline="0" smtClean="0">
                          <a:solidFill>
                            <a:schemeClr val="tx1"/>
                          </a:solidFill>
                          <a:latin typeface="+mn-lt"/>
                          <a:ea typeface="+mn-ea"/>
                          <a:cs typeface="+mn-cs"/>
                        </a:rPr>
                        <a:t>  from  OrderLine  o </a:t>
                      </a:r>
                      <a:endParaRPr kumimoji="1" lang="ja-JP" altLang="en-US" sz="2400" b="1" kern="1200">
                        <a:solidFill>
                          <a:schemeClr val="tx1"/>
                        </a:solidFill>
                        <a:latin typeface="+mn-lt"/>
                        <a:ea typeface="+mn-ea"/>
                        <a:cs typeface="+mn-cs"/>
                      </a:endParaRPr>
                    </a:p>
                  </a:txBody>
                  <a:tcPr/>
                </a:tc>
              </a:tr>
              <a:tr h="433313">
                <a:tc>
                  <a:txBody>
                    <a:bodyPr/>
                    <a:lstStyle/>
                    <a:p>
                      <a:endParaRPr kumimoji="1" lang="en-US" altLang="ja-JP" sz="2400" b="1" kern="1200" smtClean="0">
                        <a:solidFill>
                          <a:schemeClr val="tx1"/>
                        </a:solidFill>
                        <a:latin typeface="+mn-lt"/>
                        <a:ea typeface="+mn-ea"/>
                        <a:cs typeface="+mn-cs"/>
                      </a:endParaRPr>
                    </a:p>
                    <a:p>
                      <a:r>
                        <a:rPr kumimoji="1" lang="ja-JP" altLang="en-US" sz="2400" b="1" kern="1200" smtClean="0">
                          <a:solidFill>
                            <a:schemeClr val="tx1"/>
                          </a:solidFill>
                          <a:latin typeface="+mn-lt"/>
                          <a:ea typeface="+mn-ea"/>
                          <a:cs typeface="+mn-cs"/>
                        </a:rPr>
                        <a:t>集計関数も使える</a:t>
                      </a:r>
                      <a:endParaRPr kumimoji="1" lang="en-US" altLang="ja-JP" sz="2400" b="1" kern="1200" smtClean="0">
                        <a:solidFill>
                          <a:schemeClr val="tx1"/>
                        </a:solidFill>
                        <a:latin typeface="+mn-lt"/>
                        <a:ea typeface="+mn-ea"/>
                        <a:cs typeface="+mn-cs"/>
                      </a:endParaRPr>
                    </a:p>
                    <a:p>
                      <a:r>
                        <a:rPr kumimoji="1" lang="ja-JP" altLang="en-US" sz="2400" b="1" kern="1200" smtClean="0">
                          <a:solidFill>
                            <a:schemeClr val="tx1"/>
                          </a:solidFill>
                          <a:latin typeface="+mn-lt"/>
                          <a:ea typeface="+mn-ea"/>
                          <a:cs typeface="+mn-cs"/>
                        </a:rPr>
                        <a:t>全ての関数は次の</a:t>
                      </a:r>
                      <a:r>
                        <a:rPr kumimoji="1" lang="en-US" altLang="ja-JP" sz="2400" b="1" kern="1200" smtClean="0">
                          <a:solidFill>
                            <a:schemeClr val="tx1"/>
                          </a:solidFill>
                          <a:latin typeface="+mn-lt"/>
                          <a:ea typeface="+mn-ea"/>
                          <a:cs typeface="+mn-cs"/>
                        </a:rPr>
                        <a:t>URL</a:t>
                      </a:r>
                      <a:r>
                        <a:rPr kumimoji="1" lang="ja-JP" altLang="en-US" sz="2400" b="1" kern="1200" smtClean="0">
                          <a:solidFill>
                            <a:schemeClr val="tx1"/>
                          </a:solidFill>
                          <a:latin typeface="+mn-lt"/>
                          <a:ea typeface="+mn-ea"/>
                          <a:cs typeface="+mn-cs"/>
                        </a:rPr>
                        <a:t>にマニュアルがある</a:t>
                      </a:r>
                      <a:endParaRPr kumimoji="1" lang="en-US" altLang="ja-JP" sz="2400" b="1" kern="1200" smtClean="0">
                        <a:solidFill>
                          <a:schemeClr val="tx1"/>
                        </a:solidFill>
                        <a:latin typeface="+mn-lt"/>
                        <a:ea typeface="+mn-ea"/>
                        <a:cs typeface="+mn-cs"/>
                      </a:endParaRPr>
                    </a:p>
                    <a:p>
                      <a:r>
                        <a:rPr kumimoji="1" lang="en-US" altLang="ja-JP" sz="2000" b="1" kern="1200" smtClean="0">
                          <a:solidFill>
                            <a:schemeClr val="tx1"/>
                          </a:solidFill>
                          <a:latin typeface="+mn-lt"/>
                          <a:ea typeface="+mn-ea"/>
                          <a:cs typeface="+mn-cs"/>
                        </a:rPr>
                        <a:t>https://docs.oracle.com/javaee/7/tutorial/persistence-querylanguage005.htm#BNBVP</a:t>
                      </a:r>
                      <a:endParaRPr kumimoji="1" lang="ja-JP" altLang="en-US" sz="2000" b="1" kern="1200">
                        <a:solidFill>
                          <a:schemeClr val="tx1"/>
                        </a:solidFill>
                        <a:latin typeface="+mn-lt"/>
                        <a:ea typeface="+mn-ea"/>
                        <a:cs typeface="+mn-cs"/>
                      </a:endParaRPr>
                    </a:p>
                  </a:txBody>
                  <a:tcPr/>
                </a:tc>
              </a:tr>
            </a:tbl>
          </a:graphicData>
        </a:graphic>
      </p:graphicFrame>
      <p:grpSp>
        <p:nvGrpSpPr>
          <p:cNvPr id="9" name="グループ化 8"/>
          <p:cNvGrpSpPr/>
          <p:nvPr/>
        </p:nvGrpSpPr>
        <p:grpSpPr>
          <a:xfrm>
            <a:off x="5741043" y="485794"/>
            <a:ext cx="5334233" cy="806978"/>
            <a:chOff x="5741043" y="485794"/>
            <a:chExt cx="5334233" cy="806978"/>
          </a:xfrm>
        </p:grpSpPr>
        <p:sp>
          <p:nvSpPr>
            <p:cNvPr id="8" name="テキスト ボックス 7"/>
            <p:cNvSpPr txBox="1"/>
            <p:nvPr/>
          </p:nvSpPr>
          <p:spPr>
            <a:xfrm>
              <a:off x="5741043" y="485794"/>
              <a:ext cx="5334233" cy="491668"/>
            </a:xfrm>
            <a:prstGeom prst="rect">
              <a:avLst/>
            </a:prstGeom>
            <a:solidFill>
              <a:schemeClr val="accent6">
                <a:lumMod val="20000"/>
                <a:lumOff val="80000"/>
              </a:schemeClr>
            </a:solidFill>
          </p:spPr>
          <p:txBody>
            <a:bodyPr wrap="square" lIns="108000" tIns="108000" rIns="108000" bIns="108000" rtlCol="0">
              <a:noAutofit/>
            </a:bodyPr>
            <a:lstStyle/>
            <a:p>
              <a:pPr>
                <a:lnSpc>
                  <a:spcPts val="2700"/>
                </a:lnSpc>
              </a:pPr>
              <a:r>
                <a:rPr kumimoji="1" lang="en-US" altLang="ja-JP" smtClean="0">
                  <a:latin typeface="Calibri" panose="020F0502020204030204" pitchFamily="34" charset="0"/>
                  <a:ea typeface="メイリオ" panose="020B0604030504040204" pitchFamily="50" charset="-128"/>
                </a:rPr>
                <a:t>Customer</a:t>
              </a:r>
              <a:r>
                <a:rPr kumimoji="1" lang="ja-JP" altLang="en-US" smtClean="0">
                  <a:latin typeface="Calibri" panose="020F0502020204030204" pitchFamily="34" charset="0"/>
                  <a:ea typeface="メイリオ" panose="020B0604030504040204" pitchFamily="50" charset="-128"/>
                </a:rPr>
                <a:t>の値は </a:t>
              </a:r>
              <a:r>
                <a:rPr kumimoji="1" lang="en-US" altLang="ja-JP" smtClean="0">
                  <a:latin typeface="Calibri" panose="020F0502020204030204" pitchFamily="34" charset="0"/>
                  <a:ea typeface="メイリオ" panose="020B0604030504040204" pitchFamily="50" charset="-128"/>
                </a:rPr>
                <a:t>Cart</a:t>
              </a:r>
              <a:r>
                <a:rPr kumimoji="1" lang="ja-JP" altLang="en-US" smtClean="0">
                  <a:latin typeface="Calibri" panose="020F0502020204030204" pitchFamily="34" charset="0"/>
                  <a:ea typeface="メイリオ" panose="020B0604030504040204" pitchFamily="50" charset="-128"/>
                </a:rPr>
                <a:t>テーブルから取り出している</a:t>
              </a:r>
            </a:p>
          </p:txBody>
        </p:sp>
        <p:sp>
          <p:nvSpPr>
            <p:cNvPr id="2" name="下矢印 1"/>
            <p:cNvSpPr/>
            <p:nvPr/>
          </p:nvSpPr>
          <p:spPr bwMode="gray">
            <a:xfrm>
              <a:off x="6487510" y="977462"/>
              <a:ext cx="252249" cy="315310"/>
            </a:xfrm>
            <a:prstGeom prst="downArrow">
              <a:avLst/>
            </a:prstGeom>
            <a:solidFill>
              <a:schemeClr val="accent2">
                <a:lumMod val="40000"/>
                <a:lumOff val="6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spTree>
    <p:extLst>
      <p:ext uri="{BB962C8B-B14F-4D97-AF65-F5344CB8AC3E}">
        <p14:creationId xmlns:p14="http://schemas.microsoft.com/office/powerpoint/2010/main" val="268771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106</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6" name="テキスト ボックス 5"/>
          <p:cNvSpPr txBox="1"/>
          <p:nvPr/>
        </p:nvSpPr>
        <p:spPr>
          <a:xfrm>
            <a:off x="4826643" y="1782501"/>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kumimoji="1" lang="en-US" altLang="ja-JP" smtClean="0"/>
              <a:t>2.</a:t>
            </a:r>
            <a:r>
              <a:rPr kumimoji="1" lang="ja-JP" altLang="en-US" smtClean="0"/>
              <a:t> </a:t>
            </a:r>
            <a:r>
              <a:rPr kumimoji="1" lang="en-US" altLang="ja-JP" smtClean="0"/>
              <a:t>JPQL</a:t>
            </a:r>
            <a:r>
              <a:rPr kumimoji="1" lang="ja-JP" altLang="en-US" smtClean="0"/>
              <a:t>の文法  </a:t>
            </a:r>
            <a:r>
              <a:rPr lang="en-US" altLang="ja-JP" smtClean="0"/>
              <a:t>(3/5) </a:t>
            </a:r>
            <a:endParaRPr kumimoji="1" lang="ja-JP" altLang="en-US"/>
          </a:p>
        </p:txBody>
      </p:sp>
      <p:graphicFrame>
        <p:nvGraphicFramePr>
          <p:cNvPr id="7" name="表 6"/>
          <p:cNvGraphicFramePr>
            <a:graphicFrameLocks noGrp="1"/>
          </p:cNvGraphicFramePr>
          <p:nvPr>
            <p:extLst>
              <p:ext uri="{D42A27DB-BD31-4B8C-83A1-F6EECF244321}">
                <p14:modId xmlns:p14="http://schemas.microsoft.com/office/powerpoint/2010/main" val="968020722"/>
              </p:ext>
            </p:extLst>
          </p:nvPr>
        </p:nvGraphicFramePr>
        <p:xfrm>
          <a:off x="694481" y="1252121"/>
          <a:ext cx="10720703" cy="1995576"/>
        </p:xfrm>
        <a:graphic>
          <a:graphicData uri="http://schemas.openxmlformats.org/drawingml/2006/table">
            <a:tbl>
              <a:tblPr firstRow="1" bandRow="1">
                <a:tableStyleId>{C083E6E3-FA7D-4D7B-A595-EF9225AFEA82}</a:tableStyleId>
              </a:tblPr>
              <a:tblGrid>
                <a:gridCol w="10720703"/>
              </a:tblGrid>
              <a:tr h="880832">
                <a:tc>
                  <a:txBody>
                    <a:bodyPr/>
                    <a:lstStyle/>
                    <a:p>
                      <a:r>
                        <a:rPr kumimoji="1" lang="en-US" altLang="ja-JP" sz="2400" b="1" kern="1200" smtClean="0">
                          <a:solidFill>
                            <a:srgbClr val="00B0F0"/>
                          </a:solidFill>
                          <a:latin typeface="+mn-lt"/>
                          <a:ea typeface="+mn-ea"/>
                          <a:cs typeface="+mn-cs"/>
                        </a:rPr>
                        <a:t>Object[]  </a:t>
                      </a:r>
                      <a:r>
                        <a:rPr kumimoji="1" lang="en-US" altLang="ja-JP" sz="2400" b="1" kern="1200" smtClean="0">
                          <a:solidFill>
                            <a:schemeClr val="tx1"/>
                          </a:solidFill>
                          <a:latin typeface="+mn-lt"/>
                          <a:ea typeface="+mn-ea"/>
                          <a:cs typeface="+mn-cs"/>
                        </a:rPr>
                        <a:t>array  = select  c.customer, count(c)  from OrderLine o</a:t>
                      </a:r>
                    </a:p>
                    <a:p>
                      <a:r>
                        <a:rPr kumimoji="1" lang="en-US" altLang="ja-JP" sz="2400" b="1" kern="1200" smtClean="0">
                          <a:solidFill>
                            <a:schemeClr val="tx1"/>
                          </a:solidFill>
                          <a:latin typeface="+mn-lt"/>
                          <a:ea typeface="+mn-ea"/>
                          <a:cs typeface="+mn-cs"/>
                        </a:rPr>
                        <a:t>                                                                             join Cart c  on  o.cart = c  group  by  c</a:t>
                      </a:r>
                      <a:endParaRPr kumimoji="1" lang="ja-JP" altLang="en-US" sz="2400" b="1" kern="1200">
                        <a:solidFill>
                          <a:schemeClr val="tx1"/>
                        </a:solidFill>
                        <a:latin typeface="+mn-lt"/>
                        <a:ea typeface="+mn-ea"/>
                        <a:cs typeface="+mn-cs"/>
                      </a:endParaRPr>
                    </a:p>
                  </a:txBody>
                  <a:tcPr/>
                </a:tc>
              </a:tr>
              <a:tr h="1114744">
                <a:tc>
                  <a:txBody>
                    <a:bodyPr/>
                    <a:lstStyle/>
                    <a:p>
                      <a:endParaRPr kumimoji="1" lang="en-US" altLang="ja-JP" sz="2400" b="1" kern="1200" smtClean="0">
                        <a:solidFill>
                          <a:schemeClr val="tx1"/>
                        </a:solidFill>
                        <a:latin typeface="+mn-lt"/>
                        <a:ea typeface="+mn-ea"/>
                        <a:cs typeface="+mn-cs"/>
                      </a:endParaRPr>
                    </a:p>
                    <a:p>
                      <a:r>
                        <a:rPr kumimoji="1" lang="ja-JP" altLang="en-US" sz="2400" b="1" kern="1200" smtClean="0">
                          <a:solidFill>
                            <a:schemeClr val="tx1"/>
                          </a:solidFill>
                          <a:latin typeface="+mn-lt"/>
                          <a:ea typeface="+mn-ea"/>
                          <a:cs typeface="+mn-cs"/>
                        </a:rPr>
                        <a:t>・エンティティ以外の結果は、</a:t>
                      </a:r>
                      <a:r>
                        <a:rPr kumimoji="1" lang="en-US" altLang="ja-JP" sz="2400" b="1" kern="1200" smtClean="0">
                          <a:solidFill>
                            <a:schemeClr val="tx1"/>
                          </a:solidFill>
                          <a:latin typeface="+mn-lt"/>
                          <a:ea typeface="+mn-ea"/>
                          <a:cs typeface="+mn-cs"/>
                        </a:rPr>
                        <a:t>Object[] </a:t>
                      </a:r>
                      <a:r>
                        <a:rPr kumimoji="1" lang="ja-JP" altLang="en-US" sz="2400" b="1" kern="1200" smtClean="0">
                          <a:solidFill>
                            <a:schemeClr val="tx1"/>
                          </a:solidFill>
                          <a:latin typeface="+mn-lt"/>
                          <a:ea typeface="+mn-ea"/>
                          <a:cs typeface="+mn-cs"/>
                        </a:rPr>
                        <a:t>型になり、キャストが必要で記述が面倒</a:t>
                      </a:r>
                      <a:endParaRPr kumimoji="1" lang="en-US" altLang="ja-JP" sz="2400" b="1" kern="1200" smtClean="0">
                        <a:solidFill>
                          <a:schemeClr val="tx1"/>
                        </a:solidFill>
                        <a:latin typeface="+mn-lt"/>
                        <a:ea typeface="+mn-ea"/>
                        <a:cs typeface="+mn-cs"/>
                      </a:endParaRPr>
                    </a:p>
                  </a:txBody>
                  <a:tcPr/>
                </a:tc>
              </a:tr>
            </a:tbl>
          </a:graphicData>
        </a:graphic>
      </p:graphicFrame>
      <p:sp>
        <p:nvSpPr>
          <p:cNvPr id="10" name="テキスト ボックス 9"/>
          <p:cNvSpPr txBox="1"/>
          <p:nvPr/>
        </p:nvSpPr>
        <p:spPr>
          <a:xfrm>
            <a:off x="6700084" y="466087"/>
            <a:ext cx="4787855" cy="610411"/>
          </a:xfrm>
          <a:prstGeom prst="rect">
            <a:avLst/>
          </a:prstGeom>
          <a:solidFill>
            <a:schemeClr val="accent3">
              <a:lumMod val="20000"/>
              <a:lumOff val="80000"/>
            </a:schemeClr>
          </a:solidFill>
          <a:ln>
            <a:noFill/>
          </a:ln>
        </p:spPr>
        <p:txBody>
          <a:bodyPr wrap="square" lIns="180000" tIns="180000" rIns="180000" bIns="180000" rtlCol="0">
            <a:noAutofit/>
          </a:bodyPr>
          <a:lstStyle/>
          <a:p>
            <a:pPr>
              <a:lnSpc>
                <a:spcPts val="2700"/>
              </a:lnSpc>
            </a:pPr>
            <a:r>
              <a:rPr kumimoji="1" lang="ja-JP" altLang="en-US" smtClean="0">
                <a:latin typeface="Calibri" panose="020F0502020204030204" pitchFamily="34" charset="0"/>
                <a:ea typeface="メイリオ" panose="020B0604030504040204" pitchFamily="50" charset="-128"/>
              </a:rPr>
              <a:t>顧客ごとの、顧客名と注文の件数を得る</a:t>
            </a:r>
          </a:p>
        </p:txBody>
      </p:sp>
      <p:sp>
        <p:nvSpPr>
          <p:cNvPr id="2" name="下矢印 1"/>
          <p:cNvSpPr/>
          <p:nvPr/>
        </p:nvSpPr>
        <p:spPr bwMode="gray">
          <a:xfrm>
            <a:off x="7102366" y="1084381"/>
            <a:ext cx="212834" cy="287220"/>
          </a:xfrm>
          <a:prstGeom prst="downArrow">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Tree>
    <p:extLst>
      <p:ext uri="{BB962C8B-B14F-4D97-AF65-F5344CB8AC3E}">
        <p14:creationId xmlns:p14="http://schemas.microsoft.com/office/powerpoint/2010/main" val="176170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107</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6" name="テキスト ボックス 5"/>
          <p:cNvSpPr txBox="1"/>
          <p:nvPr/>
        </p:nvSpPr>
        <p:spPr>
          <a:xfrm>
            <a:off x="4826643" y="1782501"/>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kumimoji="1" lang="en-US" altLang="ja-JP" smtClean="0"/>
              <a:t>2.</a:t>
            </a:r>
            <a:r>
              <a:rPr kumimoji="1" lang="ja-JP" altLang="en-US" smtClean="0"/>
              <a:t> </a:t>
            </a:r>
            <a:r>
              <a:rPr kumimoji="1" lang="en-US" altLang="ja-JP" smtClean="0"/>
              <a:t>JPQL</a:t>
            </a:r>
            <a:r>
              <a:rPr kumimoji="1" lang="ja-JP" altLang="en-US" smtClean="0"/>
              <a:t>の文法  </a:t>
            </a:r>
            <a:r>
              <a:rPr lang="en-US" altLang="ja-JP" smtClean="0"/>
              <a:t>(3/5) </a:t>
            </a:r>
            <a:endParaRPr kumimoji="1" lang="ja-JP" altLang="en-US"/>
          </a:p>
        </p:txBody>
      </p:sp>
      <p:graphicFrame>
        <p:nvGraphicFramePr>
          <p:cNvPr id="7" name="表 6"/>
          <p:cNvGraphicFramePr>
            <a:graphicFrameLocks noGrp="1"/>
          </p:cNvGraphicFramePr>
          <p:nvPr>
            <p:extLst>
              <p:ext uri="{D42A27DB-BD31-4B8C-83A1-F6EECF244321}">
                <p14:modId xmlns:p14="http://schemas.microsoft.com/office/powerpoint/2010/main" val="1977007608"/>
              </p:ext>
            </p:extLst>
          </p:nvPr>
        </p:nvGraphicFramePr>
        <p:xfrm>
          <a:off x="694481" y="1252121"/>
          <a:ext cx="10720703" cy="2069552"/>
        </p:xfrm>
        <a:graphic>
          <a:graphicData uri="http://schemas.openxmlformats.org/drawingml/2006/table">
            <a:tbl>
              <a:tblPr firstRow="1" bandRow="1">
                <a:tableStyleId>{C083E6E3-FA7D-4D7B-A595-EF9225AFEA82}</a:tableStyleId>
              </a:tblPr>
              <a:tblGrid>
                <a:gridCol w="10720703"/>
              </a:tblGrid>
              <a:tr h="880832">
                <a:tc>
                  <a:txBody>
                    <a:bodyPr/>
                    <a:lstStyle/>
                    <a:p>
                      <a:r>
                        <a:rPr kumimoji="1" lang="en-US" altLang="ja-JP" sz="2400" b="1" kern="1200" smtClean="0">
                          <a:solidFill>
                            <a:schemeClr val="tx1"/>
                          </a:solidFill>
                          <a:latin typeface="+mn-lt"/>
                          <a:ea typeface="+mn-ea"/>
                          <a:cs typeface="+mn-cs"/>
                        </a:rPr>
                        <a:t>List&lt;Sum&gt; ls = select  </a:t>
                      </a:r>
                      <a:r>
                        <a:rPr kumimoji="1" lang="en-US" altLang="ja-JP" sz="2400" b="1" kern="1200" smtClean="0">
                          <a:solidFill>
                            <a:srgbClr val="7030A0"/>
                          </a:solidFill>
                          <a:latin typeface="+mn-lt"/>
                          <a:ea typeface="+mn-ea"/>
                          <a:cs typeface="+mn-cs"/>
                        </a:rPr>
                        <a:t>new</a:t>
                      </a:r>
                      <a:r>
                        <a:rPr kumimoji="1" lang="en-US" altLang="ja-JP" sz="2400" b="1" kern="1200" smtClean="0">
                          <a:solidFill>
                            <a:schemeClr val="tx1"/>
                          </a:solidFill>
                          <a:latin typeface="+mn-lt"/>
                          <a:ea typeface="+mn-ea"/>
                          <a:cs typeface="+mn-cs"/>
                        </a:rPr>
                        <a:t>  </a:t>
                      </a:r>
                      <a:r>
                        <a:rPr kumimoji="1" lang="en-US" altLang="ja-JP" sz="2400" b="1" kern="1200" smtClean="0">
                          <a:solidFill>
                            <a:srgbClr val="00B0F0"/>
                          </a:solidFill>
                          <a:latin typeface="+mn-lt"/>
                          <a:ea typeface="+mn-ea"/>
                          <a:cs typeface="+mn-cs"/>
                        </a:rPr>
                        <a:t>beans.Sum(</a:t>
                      </a:r>
                      <a:r>
                        <a:rPr kumimoji="1" lang="en-US" altLang="ja-JP" sz="2400" b="1" kern="1200" smtClean="0">
                          <a:solidFill>
                            <a:schemeClr val="tx1"/>
                          </a:solidFill>
                          <a:latin typeface="+mn-lt"/>
                          <a:ea typeface="+mn-ea"/>
                          <a:cs typeface="+mn-cs"/>
                        </a:rPr>
                        <a:t>c.customer, count(c)</a:t>
                      </a:r>
                      <a:r>
                        <a:rPr kumimoji="1" lang="en-US" altLang="ja-JP" sz="2400" b="1" kern="1200" smtClean="0">
                          <a:solidFill>
                            <a:srgbClr val="00B0F0"/>
                          </a:solidFill>
                          <a:latin typeface="+mn-lt"/>
                          <a:ea typeface="+mn-ea"/>
                          <a:cs typeface="+mn-cs"/>
                        </a:rPr>
                        <a:t>)</a:t>
                      </a:r>
                      <a:r>
                        <a:rPr kumimoji="1" lang="en-US" altLang="ja-JP" sz="2400" b="1" kern="1200" smtClean="0">
                          <a:solidFill>
                            <a:schemeClr val="tx1"/>
                          </a:solidFill>
                          <a:latin typeface="+mn-lt"/>
                          <a:ea typeface="+mn-ea"/>
                          <a:cs typeface="+mn-cs"/>
                        </a:rPr>
                        <a:t>  from OrderLine o</a:t>
                      </a:r>
                    </a:p>
                    <a:p>
                      <a:r>
                        <a:rPr kumimoji="1" lang="en-US" altLang="ja-JP" sz="2400" b="1" kern="1200" smtClean="0">
                          <a:solidFill>
                            <a:schemeClr val="tx1"/>
                          </a:solidFill>
                          <a:latin typeface="+mn-lt"/>
                          <a:ea typeface="+mn-ea"/>
                          <a:cs typeface="+mn-cs"/>
                        </a:rPr>
                        <a:t>                                                                             join Cart c  on  o.cart = c  group  by  c</a:t>
                      </a:r>
                      <a:endParaRPr kumimoji="1" lang="ja-JP" altLang="en-US" sz="2400" b="1" kern="1200">
                        <a:solidFill>
                          <a:schemeClr val="tx1"/>
                        </a:solidFill>
                        <a:latin typeface="+mn-lt"/>
                        <a:ea typeface="+mn-ea"/>
                        <a:cs typeface="+mn-cs"/>
                      </a:endParaRPr>
                    </a:p>
                  </a:txBody>
                  <a:tcPr/>
                </a:tc>
              </a:tr>
              <a:tr h="1114744">
                <a:tc>
                  <a:txBody>
                    <a:bodyPr/>
                    <a:lstStyle/>
                    <a:p>
                      <a:endParaRPr kumimoji="1" lang="en-US" altLang="ja-JP" sz="2400" b="1" kern="1200" smtClean="0">
                        <a:solidFill>
                          <a:schemeClr val="tx1"/>
                        </a:solidFill>
                        <a:latin typeface="+mn-lt"/>
                        <a:ea typeface="+mn-ea"/>
                        <a:cs typeface="+mn-cs"/>
                      </a:endParaRPr>
                    </a:p>
                    <a:p>
                      <a:r>
                        <a:rPr kumimoji="1" lang="ja-JP" altLang="en-US" sz="2400" b="1" kern="1200" smtClean="0">
                          <a:solidFill>
                            <a:schemeClr val="tx1"/>
                          </a:solidFill>
                          <a:latin typeface="+mn-lt"/>
                          <a:ea typeface="+mn-ea"/>
                          <a:cs typeface="+mn-cs"/>
                        </a:rPr>
                        <a:t>・エンティティ以外の結果は、</a:t>
                      </a:r>
                      <a:r>
                        <a:rPr kumimoji="1" lang="en-US" altLang="ja-JP" sz="2400" b="1" kern="1200" smtClean="0">
                          <a:solidFill>
                            <a:schemeClr val="tx1"/>
                          </a:solidFill>
                          <a:latin typeface="+mn-lt"/>
                          <a:ea typeface="+mn-ea"/>
                          <a:cs typeface="+mn-cs"/>
                        </a:rPr>
                        <a:t>Object[] </a:t>
                      </a:r>
                      <a:r>
                        <a:rPr kumimoji="1" lang="ja-JP" altLang="en-US" sz="2400" b="1" kern="1200" smtClean="0">
                          <a:solidFill>
                            <a:schemeClr val="tx1"/>
                          </a:solidFill>
                          <a:latin typeface="+mn-lt"/>
                          <a:ea typeface="+mn-ea"/>
                          <a:cs typeface="+mn-cs"/>
                        </a:rPr>
                        <a:t>型になり、キャストが必要で記述が面倒</a:t>
                      </a:r>
                      <a:endParaRPr kumimoji="1" lang="en-US" altLang="ja-JP" sz="2400" b="1" kern="1200" smtClean="0">
                        <a:solidFill>
                          <a:schemeClr val="tx1"/>
                        </a:solidFill>
                        <a:latin typeface="+mn-lt"/>
                        <a:ea typeface="+mn-ea"/>
                        <a:cs typeface="+mn-cs"/>
                      </a:endParaRPr>
                    </a:p>
                    <a:p>
                      <a:r>
                        <a:rPr kumimoji="1" lang="ja-JP" altLang="en-US" sz="2400" b="1" kern="1200" smtClean="0">
                          <a:solidFill>
                            <a:schemeClr val="tx1"/>
                          </a:solidFill>
                          <a:latin typeface="+mn-lt"/>
                          <a:ea typeface="+mn-ea"/>
                          <a:cs typeface="+mn-cs"/>
                        </a:rPr>
                        <a:t>・結果をマップするクラスを作成しておいて、そのオブジェクトに受け取ると便利</a:t>
                      </a:r>
                      <a:endParaRPr kumimoji="1" lang="ja-JP" altLang="en-US" sz="2400" b="1" kern="1200">
                        <a:solidFill>
                          <a:schemeClr val="tx1"/>
                        </a:solidFill>
                        <a:latin typeface="+mn-lt"/>
                        <a:ea typeface="+mn-ea"/>
                        <a:cs typeface="+mn-cs"/>
                      </a:endParaRPr>
                    </a:p>
                  </a:txBody>
                  <a:tcPr/>
                </a:tc>
              </a:tr>
            </a:tbl>
          </a:graphicData>
        </a:graphic>
      </p:graphicFrame>
      <p:sp>
        <p:nvSpPr>
          <p:cNvPr id="8" name="テキスト ボックス 7"/>
          <p:cNvSpPr txBox="1"/>
          <p:nvPr/>
        </p:nvSpPr>
        <p:spPr>
          <a:xfrm>
            <a:off x="694481" y="3435178"/>
            <a:ext cx="6406535" cy="2866768"/>
          </a:xfrm>
          <a:prstGeom prst="rect">
            <a:avLst/>
          </a:prstGeom>
          <a:solidFill>
            <a:schemeClr val="bg1"/>
          </a:solidFill>
          <a:ln>
            <a:solidFill>
              <a:schemeClr val="tx2"/>
            </a:solidFill>
          </a:ln>
        </p:spPr>
        <p:txBody>
          <a:bodyPr wrap="none" lIns="108000" tIns="108000" rIns="108000" bIns="108000" rtlCol="0">
            <a:noAutofit/>
          </a:bodyPr>
          <a:lstStyle/>
          <a:p>
            <a:pPr>
              <a:lnSpc>
                <a:spcPct val="900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package bean;</a:t>
            </a:r>
          </a:p>
          <a:p>
            <a:pPr>
              <a:lnSpc>
                <a:spcPct val="900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public class Sum{</a:t>
            </a:r>
          </a:p>
          <a:p>
            <a:pPr>
              <a:lnSpc>
                <a:spcPct val="900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private String name;</a:t>
            </a:r>
          </a:p>
          <a:p>
            <a:pPr>
              <a:lnSpc>
                <a:spcPct val="900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private long count;</a:t>
            </a:r>
          </a:p>
          <a:p>
            <a:pPr>
              <a:lnSpc>
                <a:spcPct val="900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public Sum(String name, long count){</a:t>
            </a:r>
          </a:p>
          <a:p>
            <a:pPr>
              <a:lnSpc>
                <a:spcPct val="900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this.name = name;</a:t>
            </a:r>
          </a:p>
          <a:p>
            <a:pPr>
              <a:lnSpc>
                <a:spcPct val="900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this.count = count;</a:t>
            </a:r>
          </a:p>
          <a:p>
            <a:pPr>
              <a:lnSpc>
                <a:spcPct val="900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p>
          <a:p>
            <a:pPr>
              <a:lnSpc>
                <a:spcPct val="90000"/>
              </a:lnSpc>
            </a:pPr>
            <a:r>
              <a:rPr kumimoji="1" lang="en-US" altLang="ja-JP">
                <a:latin typeface="Consolas" panose="020B0609020204030204" pitchFamily="49" charset="0"/>
                <a:ea typeface="メイリオ" panose="020B0604030504040204" pitchFamily="50" charset="-128"/>
                <a:cs typeface="Consolas" panose="020B0609020204030204" pitchFamily="49" charset="0"/>
              </a:rPr>
              <a:t> </a:t>
            </a: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 </a:t>
            </a:r>
            <a:r>
              <a:rPr kumimoji="1" lang="ja-JP" altLang="en-US" smtClean="0">
                <a:latin typeface="Consolas" panose="020B0609020204030204" pitchFamily="49" charset="0"/>
                <a:ea typeface="メイリオ" panose="020B0604030504040204" pitchFamily="50" charset="-128"/>
                <a:cs typeface="Consolas" panose="020B0609020204030204" pitchFamily="49" charset="0"/>
              </a:rPr>
              <a:t>セッター、ゲッター等</a:t>
            </a:r>
            <a:endParaRPr kumimoji="1" lang="en-US" altLang="ja-JP" smtClean="0">
              <a:latin typeface="Consolas" panose="020B0609020204030204" pitchFamily="49" charset="0"/>
              <a:ea typeface="メイリオ" panose="020B0604030504040204" pitchFamily="50" charset="-128"/>
              <a:cs typeface="Consolas" panose="020B0609020204030204" pitchFamily="49" charset="0"/>
            </a:endParaRPr>
          </a:p>
          <a:p>
            <a:pPr>
              <a:lnSpc>
                <a:spcPct val="90000"/>
              </a:lnSpc>
            </a:pPr>
            <a:r>
              <a:rPr kumimoji="1" lang="en-US" altLang="ja-JP">
                <a:latin typeface="Consolas" panose="020B0609020204030204" pitchFamily="49" charset="0"/>
                <a:ea typeface="メイリオ" panose="020B0604030504040204" pitchFamily="50" charset="-128"/>
                <a:cs typeface="Consolas" panose="020B0609020204030204" pitchFamily="49" charset="0"/>
              </a:rPr>
              <a:t>}</a:t>
            </a:r>
          </a:p>
        </p:txBody>
      </p:sp>
      <p:sp>
        <p:nvSpPr>
          <p:cNvPr id="9" name="テキスト ボックス 8"/>
          <p:cNvSpPr txBox="1"/>
          <p:nvPr/>
        </p:nvSpPr>
        <p:spPr>
          <a:xfrm>
            <a:off x="7414656" y="3641452"/>
            <a:ext cx="3358712" cy="2274715"/>
          </a:xfrm>
          <a:prstGeom prst="rect">
            <a:avLst/>
          </a:prstGeom>
          <a:solidFill>
            <a:schemeClr val="accent6">
              <a:lumMod val="20000"/>
              <a:lumOff val="80000"/>
            </a:schemeClr>
          </a:solidFill>
          <a:ln>
            <a:noFill/>
          </a:ln>
        </p:spPr>
        <p:txBody>
          <a:bodyPr wrap="square" lIns="180000" tIns="180000" rIns="180000" bIns="180000" rtlCol="0">
            <a:noAutofit/>
          </a:bodyPr>
          <a:lstStyle/>
          <a:p>
            <a:pPr>
              <a:lnSpc>
                <a:spcPts val="2700"/>
              </a:lnSpc>
            </a:pPr>
            <a:r>
              <a:rPr kumimoji="1" lang="ja-JP" altLang="en-US" smtClean="0">
                <a:latin typeface="Calibri" panose="020F0502020204030204" pitchFamily="34" charset="0"/>
                <a:ea typeface="メイリオ" panose="020B0604030504040204" pitchFamily="50" charset="-128"/>
              </a:rPr>
              <a:t>エンティティでなく、普通のクラスでよい。</a:t>
            </a:r>
            <a:endParaRPr kumimoji="1" lang="en-US" altLang="ja-JP" smtClean="0">
              <a:latin typeface="Calibri" panose="020F0502020204030204" pitchFamily="34" charset="0"/>
              <a:ea typeface="メイリオ" panose="020B0604030504040204" pitchFamily="50" charset="-128"/>
            </a:endParaRPr>
          </a:p>
          <a:p>
            <a:pPr>
              <a:lnSpc>
                <a:spcPts val="2700"/>
              </a:lnSpc>
            </a:pPr>
            <a:endParaRPr kumimoji="1" lang="en-US" altLang="ja-JP">
              <a:latin typeface="Calibri" panose="020F0502020204030204" pitchFamily="34" charset="0"/>
              <a:ea typeface="メイリオ" panose="020B0604030504040204" pitchFamily="50" charset="-128"/>
            </a:endParaRPr>
          </a:p>
          <a:p>
            <a:pPr>
              <a:lnSpc>
                <a:spcPts val="2700"/>
              </a:lnSpc>
            </a:pPr>
            <a:r>
              <a:rPr kumimoji="1" lang="en-US" altLang="ja-JP" sz="2400" smtClean="0">
                <a:latin typeface="Calibri" panose="020F0502020204030204" pitchFamily="34" charset="0"/>
                <a:ea typeface="メイリオ" panose="020B0604030504040204" pitchFamily="50" charset="-128"/>
              </a:rPr>
              <a:t>List&lt;Sum&gt; </a:t>
            </a:r>
            <a:r>
              <a:rPr kumimoji="1" lang="ja-JP" altLang="en-US" smtClean="0">
                <a:latin typeface="Calibri" panose="020F0502020204030204" pitchFamily="34" charset="0"/>
                <a:ea typeface="メイリオ" panose="020B0604030504040204" pitchFamily="50" charset="-128"/>
              </a:rPr>
              <a:t>で結果を受け取れる。</a:t>
            </a:r>
          </a:p>
        </p:txBody>
      </p:sp>
      <p:grpSp>
        <p:nvGrpSpPr>
          <p:cNvPr id="13" name="グループ化 12"/>
          <p:cNvGrpSpPr/>
          <p:nvPr/>
        </p:nvGrpSpPr>
        <p:grpSpPr>
          <a:xfrm>
            <a:off x="4775274" y="662151"/>
            <a:ext cx="2871002" cy="677918"/>
            <a:chOff x="4775274" y="662151"/>
            <a:chExt cx="2871002" cy="677918"/>
          </a:xfrm>
        </p:grpSpPr>
        <p:sp>
          <p:nvSpPr>
            <p:cNvPr id="10" name="テキスト ボックス 9"/>
            <p:cNvSpPr txBox="1"/>
            <p:nvPr/>
          </p:nvSpPr>
          <p:spPr>
            <a:xfrm>
              <a:off x="4775274" y="662151"/>
              <a:ext cx="2871002" cy="430111"/>
            </a:xfrm>
            <a:prstGeom prst="rect">
              <a:avLst/>
            </a:prstGeom>
            <a:solidFill>
              <a:schemeClr val="accent3">
                <a:lumMod val="20000"/>
                <a:lumOff val="80000"/>
              </a:schemeClr>
            </a:solidFill>
            <a:ln>
              <a:noFill/>
            </a:ln>
          </p:spPr>
          <p:txBody>
            <a:bodyPr wrap="square" lIns="72000" tIns="72000" rIns="72000" bIns="72000" rtlCol="0">
              <a:noAutofit/>
            </a:bodyPr>
            <a:lstStyle/>
            <a:p>
              <a:r>
                <a:rPr kumimoji="1" lang="ja-JP" altLang="en-US" smtClean="0">
                  <a:latin typeface="Calibri" panose="020F0502020204030204" pitchFamily="34" charset="0"/>
                  <a:ea typeface="メイリオ" panose="020B0604030504040204" pitchFamily="50" charset="-128"/>
                </a:rPr>
                <a:t>コンストラクタで受ける</a:t>
              </a:r>
            </a:p>
          </p:txBody>
        </p:sp>
        <p:sp>
          <p:nvSpPr>
            <p:cNvPr id="11" name="下矢印 10"/>
            <p:cNvSpPr/>
            <p:nvPr/>
          </p:nvSpPr>
          <p:spPr bwMode="gray">
            <a:xfrm>
              <a:off x="5226269" y="1092262"/>
              <a:ext cx="220717" cy="247807"/>
            </a:xfrm>
            <a:prstGeom prst="downArrow">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spTree>
    <p:extLst>
      <p:ext uri="{BB962C8B-B14F-4D97-AF65-F5344CB8AC3E}">
        <p14:creationId xmlns:p14="http://schemas.microsoft.com/office/powerpoint/2010/main" val="347488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108</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6" name="テキスト ボックス 5"/>
          <p:cNvSpPr txBox="1"/>
          <p:nvPr/>
        </p:nvSpPr>
        <p:spPr>
          <a:xfrm>
            <a:off x="4826643" y="1782501"/>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kumimoji="1" lang="en-US" altLang="ja-JP" smtClean="0"/>
              <a:t>2.</a:t>
            </a:r>
            <a:r>
              <a:rPr kumimoji="1" lang="ja-JP" altLang="en-US" smtClean="0"/>
              <a:t> </a:t>
            </a:r>
            <a:r>
              <a:rPr kumimoji="1" lang="en-US" altLang="ja-JP" smtClean="0"/>
              <a:t>JPQL</a:t>
            </a:r>
            <a:r>
              <a:rPr kumimoji="1" lang="ja-JP" altLang="en-US" smtClean="0"/>
              <a:t>の文法  </a:t>
            </a:r>
            <a:r>
              <a:rPr lang="en-US" altLang="ja-JP" smtClean="0"/>
              <a:t>(4/5) </a:t>
            </a:r>
            <a:endParaRPr kumimoji="1" lang="ja-JP" altLang="en-US"/>
          </a:p>
        </p:txBody>
      </p:sp>
      <p:graphicFrame>
        <p:nvGraphicFramePr>
          <p:cNvPr id="7" name="表 6"/>
          <p:cNvGraphicFramePr>
            <a:graphicFrameLocks noGrp="1"/>
          </p:cNvGraphicFramePr>
          <p:nvPr>
            <p:extLst>
              <p:ext uri="{D42A27DB-BD31-4B8C-83A1-F6EECF244321}">
                <p14:modId xmlns:p14="http://schemas.microsoft.com/office/powerpoint/2010/main" val="30507804"/>
              </p:ext>
            </p:extLst>
          </p:nvPr>
        </p:nvGraphicFramePr>
        <p:xfrm>
          <a:off x="521208" y="1252121"/>
          <a:ext cx="11329415" cy="1584960"/>
        </p:xfrm>
        <a:graphic>
          <a:graphicData uri="http://schemas.openxmlformats.org/drawingml/2006/table">
            <a:tbl>
              <a:tblPr firstRow="1" bandRow="1">
                <a:tableStyleId>{C083E6E3-FA7D-4D7B-A595-EF9225AFEA82}</a:tableStyleId>
              </a:tblPr>
              <a:tblGrid>
                <a:gridCol w="11329415"/>
              </a:tblGrid>
              <a:tr h="433313">
                <a:tc>
                  <a:txBody>
                    <a:bodyPr/>
                    <a:lstStyle/>
                    <a:p>
                      <a:r>
                        <a:rPr kumimoji="1" lang="en-US" altLang="ja-JP" sz="2400" b="1" kern="1200" smtClean="0">
                          <a:solidFill>
                            <a:schemeClr val="tx1"/>
                          </a:solidFill>
                          <a:latin typeface="+mn-lt"/>
                          <a:ea typeface="+mn-ea"/>
                          <a:cs typeface="+mn-cs"/>
                        </a:rPr>
                        <a:t>select</a:t>
                      </a:r>
                      <a:r>
                        <a:rPr kumimoji="1" lang="en-US" altLang="ja-JP" sz="2400" b="1" kern="1200" smtClean="0">
                          <a:solidFill>
                            <a:srgbClr val="00B0F0"/>
                          </a:solidFill>
                          <a:latin typeface="+mn-lt"/>
                          <a:ea typeface="+mn-ea"/>
                          <a:cs typeface="+mn-cs"/>
                        </a:rPr>
                        <a:t>  distinct</a:t>
                      </a:r>
                      <a:r>
                        <a:rPr kumimoji="1" lang="en-US" altLang="ja-JP" sz="2400" b="1" kern="1200" baseline="0" smtClean="0">
                          <a:solidFill>
                            <a:srgbClr val="00B0F0"/>
                          </a:solidFill>
                          <a:latin typeface="+mn-lt"/>
                          <a:ea typeface="+mn-ea"/>
                          <a:cs typeface="+mn-cs"/>
                        </a:rPr>
                        <a:t>  </a:t>
                      </a:r>
                      <a:r>
                        <a:rPr kumimoji="1" lang="en-US" altLang="ja-JP" sz="2400" b="1" kern="1200" baseline="0" smtClean="0">
                          <a:solidFill>
                            <a:schemeClr val="tx1"/>
                          </a:solidFill>
                          <a:latin typeface="+mn-lt"/>
                          <a:ea typeface="+mn-ea"/>
                          <a:cs typeface="+mn-cs"/>
                        </a:rPr>
                        <a:t>c  from  Cart c  </a:t>
                      </a:r>
                      <a:r>
                        <a:rPr kumimoji="1" lang="en-US" altLang="ja-JP" sz="2400" b="1" kern="1200" baseline="0" smtClean="0">
                          <a:solidFill>
                            <a:srgbClr val="00B0F0"/>
                          </a:solidFill>
                          <a:latin typeface="+mn-lt"/>
                          <a:ea typeface="+mn-ea"/>
                          <a:cs typeface="+mn-cs"/>
                        </a:rPr>
                        <a:t>join  fetch </a:t>
                      </a:r>
                      <a:r>
                        <a:rPr kumimoji="1" lang="en-US" altLang="ja-JP" sz="2400" b="1" kern="1200" baseline="0" smtClean="0">
                          <a:solidFill>
                            <a:schemeClr val="tx1"/>
                          </a:solidFill>
                          <a:latin typeface="+mn-lt"/>
                          <a:ea typeface="+mn-ea"/>
                          <a:cs typeface="+mn-cs"/>
                        </a:rPr>
                        <a:t> c.orderLines</a:t>
                      </a:r>
                      <a:endParaRPr kumimoji="1" lang="ja-JP" altLang="en-US" sz="2400" b="1" kern="1200">
                        <a:solidFill>
                          <a:schemeClr val="tx1"/>
                        </a:solidFill>
                        <a:latin typeface="+mn-lt"/>
                        <a:ea typeface="+mn-ea"/>
                        <a:cs typeface="+mn-cs"/>
                      </a:endParaRPr>
                    </a:p>
                  </a:txBody>
                  <a:tcPr/>
                </a:tc>
              </a:tr>
              <a:tr h="4333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2400" b="1" kern="1200" smtClean="0">
                          <a:solidFill>
                            <a:schemeClr val="tx1"/>
                          </a:solidFill>
                          <a:latin typeface="+mn-lt"/>
                          <a:ea typeface="+mn-ea"/>
                          <a:cs typeface="+mn-cs"/>
                        </a:rPr>
                        <a:t>Cart</a:t>
                      </a:r>
                      <a:r>
                        <a:rPr kumimoji="1" lang="ja-JP" altLang="en-US" sz="2400" b="1" kern="1200" smtClean="0">
                          <a:solidFill>
                            <a:schemeClr val="tx1"/>
                          </a:solidFill>
                          <a:latin typeface="+mn-lt"/>
                          <a:ea typeface="+mn-ea"/>
                          <a:cs typeface="+mn-cs"/>
                        </a:rPr>
                        <a:t>とその</a:t>
                      </a:r>
                      <a:r>
                        <a:rPr kumimoji="1" lang="en-US" altLang="ja-JP" sz="2400" b="1" kern="1200" smtClean="0">
                          <a:solidFill>
                            <a:schemeClr val="tx1"/>
                          </a:solidFill>
                          <a:latin typeface="+mn-lt"/>
                          <a:ea typeface="+mn-ea"/>
                          <a:cs typeface="+mn-cs"/>
                        </a:rPr>
                        <a:t>OrderLine</a:t>
                      </a:r>
                      <a:r>
                        <a:rPr kumimoji="1" lang="ja-JP" altLang="en-US" sz="2400" b="1" kern="1200" smtClean="0">
                          <a:solidFill>
                            <a:schemeClr val="tx1"/>
                          </a:solidFill>
                          <a:latin typeface="+mn-lt"/>
                          <a:ea typeface="+mn-ea"/>
                          <a:cs typeface="+mn-cs"/>
                        </a:rPr>
                        <a:t>（複数）を一度に取得する</a:t>
                      </a:r>
                      <a:r>
                        <a:rPr kumimoji="1" lang="en-US" altLang="ja-JP" sz="2400" b="1" kern="1200" smtClean="0">
                          <a:solidFill>
                            <a:schemeClr val="tx1"/>
                          </a:solidFill>
                          <a:latin typeface="+mn-lt"/>
                          <a:ea typeface="+mn-ea"/>
                          <a:cs typeface="+mn-cs"/>
                        </a:rPr>
                        <a:t>SQL</a:t>
                      </a:r>
                      <a:r>
                        <a:rPr kumimoji="1" lang="ja-JP" altLang="en-US" sz="2400" b="1" kern="1200" smtClean="0">
                          <a:solidFill>
                            <a:schemeClr val="tx1"/>
                          </a:solidFill>
                          <a:latin typeface="+mn-lt"/>
                          <a:ea typeface="+mn-ea"/>
                          <a:cs typeface="+mn-cs"/>
                        </a:rPr>
                        <a:t>を生成する</a:t>
                      </a:r>
                      <a:endParaRPr kumimoji="1" lang="en-US" altLang="ja-JP" sz="2400" b="1" kern="1200" smtClean="0">
                        <a:solidFill>
                          <a:schemeClr val="tx1"/>
                        </a:solidFill>
                        <a:latin typeface="+mn-lt"/>
                        <a:ea typeface="+mn-ea"/>
                        <a:cs typeface="+mn-cs"/>
                      </a:endParaRPr>
                    </a:p>
                    <a:p>
                      <a:r>
                        <a:rPr kumimoji="1" lang="en-US" altLang="ja-JP" sz="2000" b="1" kern="1200" smtClean="0">
                          <a:solidFill>
                            <a:schemeClr val="tx1"/>
                          </a:solidFill>
                          <a:latin typeface="+mn-lt"/>
                          <a:ea typeface="+mn-ea"/>
                          <a:cs typeface="+mn-cs"/>
                        </a:rPr>
                        <a:t>One-to-Many</a:t>
                      </a:r>
                      <a:r>
                        <a:rPr kumimoji="1" lang="ja-JP" altLang="en-US" sz="2000" b="1" kern="1200" smtClean="0">
                          <a:solidFill>
                            <a:schemeClr val="tx1"/>
                          </a:solidFill>
                          <a:latin typeface="+mn-lt"/>
                          <a:ea typeface="+mn-ea"/>
                          <a:cs typeface="+mn-cs"/>
                        </a:rPr>
                        <a:t>の関係での</a:t>
                      </a:r>
                      <a:r>
                        <a:rPr kumimoji="1" lang="en-US" altLang="ja-JP" sz="2000" b="1" kern="1200" smtClean="0">
                          <a:solidFill>
                            <a:srgbClr val="7030A0"/>
                          </a:solidFill>
                          <a:latin typeface="+mn-lt"/>
                          <a:ea typeface="+mn-ea"/>
                          <a:cs typeface="+mn-cs"/>
                        </a:rPr>
                        <a:t>N+1</a:t>
                      </a:r>
                      <a:r>
                        <a:rPr kumimoji="1" lang="ja-JP" altLang="en-US" sz="2000" b="1" kern="1200" smtClean="0">
                          <a:solidFill>
                            <a:srgbClr val="7030A0"/>
                          </a:solidFill>
                          <a:latin typeface="+mn-lt"/>
                          <a:ea typeface="+mn-ea"/>
                          <a:cs typeface="+mn-cs"/>
                        </a:rPr>
                        <a:t>問題</a:t>
                      </a:r>
                      <a:r>
                        <a:rPr kumimoji="1" lang="ja-JP" altLang="en-US" sz="2000" b="1" kern="1200" smtClean="0">
                          <a:solidFill>
                            <a:schemeClr val="tx1"/>
                          </a:solidFill>
                          <a:latin typeface="+mn-lt"/>
                          <a:ea typeface="+mn-ea"/>
                          <a:cs typeface="+mn-cs"/>
                        </a:rPr>
                        <a:t>（</a:t>
                      </a:r>
                      <a:r>
                        <a:rPr kumimoji="1" lang="ja-JP" altLang="en-US" sz="2400" b="1" kern="1200" smtClean="0">
                          <a:solidFill>
                            <a:schemeClr val="tx1"/>
                          </a:solidFill>
                          <a:latin typeface="+mn-lt"/>
                          <a:ea typeface="+mn-ea"/>
                          <a:cs typeface="+mn-cs"/>
                        </a:rPr>
                        <a:t>＝</a:t>
                      </a:r>
                      <a:r>
                        <a:rPr kumimoji="1" lang="en-US" altLang="ja-JP" sz="2000" b="1" kern="1200" smtClean="0">
                          <a:solidFill>
                            <a:schemeClr val="tx1"/>
                          </a:solidFill>
                          <a:latin typeface="+mn-lt"/>
                          <a:ea typeface="+mn-ea"/>
                          <a:cs typeface="+mn-cs"/>
                        </a:rPr>
                        <a:t>Cart</a:t>
                      </a:r>
                      <a:r>
                        <a:rPr kumimoji="1" lang="ja-JP" altLang="en-US" sz="2000" b="1" kern="1200" smtClean="0">
                          <a:solidFill>
                            <a:schemeClr val="tx1"/>
                          </a:solidFill>
                          <a:latin typeface="+mn-lt"/>
                          <a:ea typeface="+mn-ea"/>
                          <a:cs typeface="+mn-cs"/>
                        </a:rPr>
                        <a:t>から全データを取得すると、</a:t>
                      </a:r>
                      <a:r>
                        <a:rPr kumimoji="1" lang="en-US" altLang="ja-JP" sz="2000" b="1" kern="1200" smtClean="0">
                          <a:solidFill>
                            <a:schemeClr val="tx1"/>
                          </a:solidFill>
                          <a:latin typeface="+mn-lt"/>
                          <a:ea typeface="+mn-ea"/>
                          <a:cs typeface="+mn-cs"/>
                        </a:rPr>
                        <a:t>Cart</a:t>
                      </a:r>
                      <a:r>
                        <a:rPr kumimoji="1" lang="ja-JP" altLang="en-US" sz="2000" b="1" kern="1200" smtClean="0">
                          <a:solidFill>
                            <a:schemeClr val="tx1"/>
                          </a:solidFill>
                          <a:latin typeface="+mn-lt"/>
                          <a:ea typeface="+mn-ea"/>
                          <a:cs typeface="+mn-cs"/>
                        </a:rPr>
                        <a:t>エンティごとに</a:t>
                      </a:r>
                      <a:r>
                        <a:rPr kumimoji="1" lang="en-US" altLang="ja-JP" sz="2000" b="1" kern="1200" smtClean="0">
                          <a:solidFill>
                            <a:schemeClr val="tx1"/>
                          </a:solidFill>
                          <a:latin typeface="+mn-lt"/>
                          <a:ea typeface="+mn-ea"/>
                          <a:cs typeface="+mn-cs"/>
                        </a:rPr>
                        <a:t>Orderline</a:t>
                      </a:r>
                      <a:r>
                        <a:rPr kumimoji="1" lang="ja-JP" altLang="en-US" sz="2000" b="1" kern="1200" smtClean="0">
                          <a:solidFill>
                            <a:schemeClr val="tx1"/>
                          </a:solidFill>
                          <a:latin typeface="+mn-lt"/>
                          <a:ea typeface="+mn-ea"/>
                          <a:cs typeface="+mn-cs"/>
                        </a:rPr>
                        <a:t>エンティを取得する</a:t>
                      </a:r>
                      <a:r>
                        <a:rPr kumimoji="1" lang="en-US" altLang="ja-JP" sz="2000" b="1" kern="1200" smtClean="0">
                          <a:solidFill>
                            <a:schemeClr val="tx1"/>
                          </a:solidFill>
                          <a:latin typeface="+mn-lt"/>
                          <a:ea typeface="+mn-ea"/>
                          <a:cs typeface="+mn-cs"/>
                        </a:rPr>
                        <a:t>SQL</a:t>
                      </a:r>
                      <a:r>
                        <a:rPr kumimoji="1" lang="ja-JP" altLang="en-US" sz="2000" b="1" kern="1200" smtClean="0">
                          <a:solidFill>
                            <a:schemeClr val="tx1"/>
                          </a:solidFill>
                          <a:latin typeface="+mn-lt"/>
                          <a:ea typeface="+mn-ea"/>
                          <a:cs typeface="+mn-cs"/>
                        </a:rPr>
                        <a:t>が生成される）に対応する書き方</a:t>
                      </a:r>
                      <a:endParaRPr kumimoji="1" lang="en-US" altLang="ja-JP" sz="2400" b="1" kern="1200" smtClean="0">
                        <a:solidFill>
                          <a:schemeClr val="tx1"/>
                        </a:solidFill>
                        <a:latin typeface="+mn-lt"/>
                        <a:ea typeface="+mn-ea"/>
                        <a:cs typeface="+mn-cs"/>
                      </a:endParaRPr>
                    </a:p>
                  </a:txBody>
                  <a:tcPr/>
                </a:tc>
              </a:tr>
            </a:tbl>
          </a:graphicData>
        </a:graphic>
      </p:graphicFrame>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804" y="3499149"/>
            <a:ext cx="8982075" cy="1095375"/>
          </a:xfrm>
          <a:prstGeom prst="rect">
            <a:avLst/>
          </a:prstGeom>
          <a:effectLst>
            <a:outerShdw blurRad="63500" sx="102000" sy="102000" algn="ctr" rotWithShape="0">
              <a:prstClr val="black">
                <a:alpha val="40000"/>
              </a:prstClr>
            </a:outerShdw>
          </a:effectLst>
        </p:spPr>
      </p:pic>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016" y="5406374"/>
            <a:ext cx="13862546" cy="473218"/>
          </a:xfrm>
          <a:prstGeom prst="rect">
            <a:avLst/>
          </a:prstGeom>
          <a:effectLst>
            <a:outerShdw blurRad="63500" sx="102000" sy="102000" algn="ctr" rotWithShape="0">
              <a:prstClr val="black">
                <a:alpha val="40000"/>
              </a:prstClr>
            </a:outerShdw>
          </a:effectLst>
        </p:spPr>
      </p:pic>
      <p:sp>
        <p:nvSpPr>
          <p:cNvPr id="10" name="下矢印 9"/>
          <p:cNvSpPr/>
          <p:nvPr/>
        </p:nvSpPr>
        <p:spPr bwMode="gray">
          <a:xfrm>
            <a:off x="2752344" y="4626344"/>
            <a:ext cx="475488" cy="288372"/>
          </a:xfrm>
          <a:prstGeom prst="downArrow">
            <a:avLst/>
          </a:pr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11" name="テキスト ボックス 10"/>
          <p:cNvSpPr txBox="1"/>
          <p:nvPr/>
        </p:nvSpPr>
        <p:spPr>
          <a:xfrm>
            <a:off x="792804" y="3136392"/>
            <a:ext cx="10170852" cy="326181"/>
          </a:xfrm>
          <a:prstGeom prst="rect">
            <a:avLst/>
          </a:prstGeom>
          <a:noFill/>
        </p:spPr>
        <p:txBody>
          <a:bodyPr wrap="square" lIns="0" tIns="0" rIns="0" bIns="0" rtlCol="0">
            <a:noAutofit/>
          </a:bodyPr>
          <a:lstStyle/>
          <a:p>
            <a:pPr>
              <a:lnSpc>
                <a:spcPts val="2700"/>
              </a:lnSpc>
            </a:pPr>
            <a:r>
              <a:rPr kumimoji="1" lang="en-US" altLang="ja-JP" b="1"/>
              <a:t>select</a:t>
            </a:r>
            <a:r>
              <a:rPr kumimoji="1" lang="en-US" altLang="ja-JP" b="1">
                <a:solidFill>
                  <a:srgbClr val="00B0F0"/>
                </a:solidFill>
              </a:rPr>
              <a:t> </a:t>
            </a:r>
            <a:r>
              <a:rPr kumimoji="1" lang="en-US" altLang="ja-JP" b="1" smtClean="0">
                <a:solidFill>
                  <a:srgbClr val="00B0F0"/>
                </a:solidFill>
              </a:rPr>
              <a:t> </a:t>
            </a:r>
            <a:r>
              <a:rPr kumimoji="1" lang="en-US" altLang="ja-JP" b="1" smtClean="0"/>
              <a:t>c  </a:t>
            </a:r>
            <a:r>
              <a:rPr kumimoji="1" lang="en-US" altLang="ja-JP" b="1"/>
              <a:t>from  Cart c  </a:t>
            </a:r>
            <a:endParaRPr kumimoji="1" lang="ja-JP" altLang="en-US" b="1"/>
          </a:p>
          <a:p>
            <a:pPr>
              <a:lnSpc>
                <a:spcPts val="2700"/>
              </a:lnSpc>
            </a:pPr>
            <a:endParaRPr kumimoji="1" lang="ja-JP" altLang="en-US" smtClean="0">
              <a:latin typeface="Calibri" panose="020F0502020204030204" pitchFamily="34" charset="0"/>
              <a:ea typeface="メイリオ" panose="020B0604030504040204" pitchFamily="50" charset="-128"/>
            </a:endParaRPr>
          </a:p>
        </p:txBody>
      </p:sp>
      <p:sp>
        <p:nvSpPr>
          <p:cNvPr id="12" name="テキスト ボックス 11"/>
          <p:cNvSpPr txBox="1"/>
          <p:nvPr/>
        </p:nvSpPr>
        <p:spPr>
          <a:xfrm>
            <a:off x="792804" y="4967462"/>
            <a:ext cx="10170852" cy="326181"/>
          </a:xfrm>
          <a:prstGeom prst="rect">
            <a:avLst/>
          </a:prstGeom>
          <a:noFill/>
        </p:spPr>
        <p:txBody>
          <a:bodyPr wrap="square" lIns="0" tIns="0" rIns="0" bIns="0" rtlCol="0">
            <a:noAutofit/>
          </a:bodyPr>
          <a:lstStyle/>
          <a:p>
            <a:r>
              <a:rPr kumimoji="1" lang="en-US" altLang="ja-JP" b="1"/>
              <a:t>select</a:t>
            </a:r>
            <a:r>
              <a:rPr kumimoji="1" lang="en-US" altLang="ja-JP" b="1">
                <a:solidFill>
                  <a:srgbClr val="00B0F0"/>
                </a:solidFill>
              </a:rPr>
              <a:t>  distinct  </a:t>
            </a:r>
            <a:r>
              <a:rPr kumimoji="1" lang="en-US" altLang="ja-JP" b="1"/>
              <a:t>c  from  Cart c  </a:t>
            </a:r>
            <a:r>
              <a:rPr kumimoji="1" lang="en-US" altLang="ja-JP" b="1">
                <a:solidFill>
                  <a:srgbClr val="00B0F0"/>
                </a:solidFill>
              </a:rPr>
              <a:t>join  fetch </a:t>
            </a:r>
            <a:r>
              <a:rPr kumimoji="1" lang="en-US" altLang="ja-JP" b="1"/>
              <a:t> c.orderLines</a:t>
            </a:r>
            <a:endParaRPr kumimoji="1" lang="ja-JP" altLang="en-US" b="1"/>
          </a:p>
          <a:p>
            <a:pPr>
              <a:lnSpc>
                <a:spcPts val="2700"/>
              </a:lnSpc>
            </a:pPr>
            <a:endParaRPr kumimoji="1" lang="ja-JP" altLang="en-US" smtClean="0">
              <a:latin typeface="Calibri" panose="020F0502020204030204" pitchFamily="34" charset="0"/>
              <a:ea typeface="メイリオ" panose="020B0604030504040204" pitchFamily="50" charset="-128"/>
            </a:endParaRPr>
          </a:p>
        </p:txBody>
      </p:sp>
      <p:grpSp>
        <p:nvGrpSpPr>
          <p:cNvPr id="22" name="グループ化 21"/>
          <p:cNvGrpSpPr/>
          <p:nvPr/>
        </p:nvGrpSpPr>
        <p:grpSpPr>
          <a:xfrm>
            <a:off x="930166" y="3019096"/>
            <a:ext cx="4353674" cy="717330"/>
            <a:chOff x="930166" y="3019096"/>
            <a:chExt cx="4353674" cy="717330"/>
          </a:xfrm>
        </p:grpSpPr>
        <p:sp>
          <p:nvSpPr>
            <p:cNvPr id="13" name="テキスト ボックス 12"/>
            <p:cNvSpPr txBox="1"/>
            <p:nvPr/>
          </p:nvSpPr>
          <p:spPr>
            <a:xfrm>
              <a:off x="3924065" y="3019096"/>
              <a:ext cx="1359775" cy="362607"/>
            </a:xfrm>
            <a:prstGeom prst="rect">
              <a:avLst/>
            </a:prstGeom>
            <a:noFill/>
          </p:spPr>
          <p:txBody>
            <a:bodyPr wrap="none" lIns="0" tIns="0" rIns="0" bIns="0" rtlCol="0">
              <a:noAutofit/>
            </a:bodyPr>
            <a:lstStyle/>
            <a:p>
              <a:pPr>
                <a:lnSpc>
                  <a:spcPts val="2700"/>
                </a:lnSpc>
              </a:pPr>
              <a:r>
                <a:rPr kumimoji="1" lang="en-US" altLang="ja-JP" smtClean="0">
                  <a:latin typeface="Calibri" panose="020F0502020204030204" pitchFamily="34" charset="0"/>
                  <a:ea typeface="メイリオ" panose="020B0604030504040204" pitchFamily="50" charset="-128"/>
                </a:rPr>
                <a:t>Cart</a:t>
              </a:r>
              <a:r>
                <a:rPr kumimoji="1" lang="ja-JP" altLang="en-US" smtClean="0">
                  <a:latin typeface="Calibri" panose="020F0502020204030204" pitchFamily="34" charset="0"/>
                  <a:ea typeface="メイリオ" panose="020B0604030504040204" pitchFamily="50" charset="-128"/>
                </a:rPr>
                <a:t>を取得</a:t>
              </a:r>
            </a:p>
          </p:txBody>
        </p:sp>
        <p:sp>
          <p:nvSpPr>
            <p:cNvPr id="16" name="正方形/長方形 15"/>
            <p:cNvSpPr/>
            <p:nvPr/>
          </p:nvSpPr>
          <p:spPr bwMode="gray">
            <a:xfrm>
              <a:off x="930166" y="3438923"/>
              <a:ext cx="3515710" cy="297503"/>
            </a:xfrm>
            <a:prstGeom prst="rect">
              <a:avLst/>
            </a:prstGeom>
            <a:noFill/>
            <a:ln w="19050">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cxnSp>
          <p:nvCxnSpPr>
            <p:cNvPr id="19" name="直線矢印コネクタ 18"/>
            <p:cNvCxnSpPr/>
            <p:nvPr/>
          </p:nvCxnSpPr>
          <p:spPr>
            <a:xfrm flipH="1">
              <a:off x="3673366" y="3216164"/>
              <a:ext cx="189186" cy="181304"/>
            </a:xfrm>
            <a:prstGeom prst="straightConnector1">
              <a:avLst/>
            </a:prstGeom>
            <a:ln w="19050">
              <a:solidFill>
                <a:schemeClr val="accent3"/>
              </a:solidFill>
              <a:miter lim="800000"/>
              <a:tailEnd type="arrow"/>
            </a:ln>
          </p:spPr>
          <p:style>
            <a:lnRef idx="1">
              <a:schemeClr val="accent1"/>
            </a:lnRef>
            <a:fillRef idx="0">
              <a:schemeClr val="accent1"/>
            </a:fillRef>
            <a:effectRef idx="0">
              <a:schemeClr val="accent1"/>
            </a:effectRef>
            <a:fontRef idx="minor">
              <a:schemeClr val="tx1"/>
            </a:fontRef>
          </p:style>
        </p:cxnSp>
      </p:grpSp>
      <p:grpSp>
        <p:nvGrpSpPr>
          <p:cNvPr id="24" name="グループ化 23"/>
          <p:cNvGrpSpPr/>
          <p:nvPr/>
        </p:nvGrpSpPr>
        <p:grpSpPr>
          <a:xfrm>
            <a:off x="930165" y="3034861"/>
            <a:ext cx="8844714" cy="1559663"/>
            <a:chOff x="930165" y="3034861"/>
            <a:chExt cx="8844714" cy="1559663"/>
          </a:xfrm>
        </p:grpSpPr>
        <p:sp>
          <p:nvSpPr>
            <p:cNvPr id="14" name="テキスト ボックス 13"/>
            <p:cNvSpPr txBox="1"/>
            <p:nvPr/>
          </p:nvSpPr>
          <p:spPr>
            <a:xfrm>
              <a:off x="6020879" y="3034861"/>
              <a:ext cx="3754000" cy="362607"/>
            </a:xfrm>
            <a:prstGeom prst="rect">
              <a:avLst/>
            </a:prstGeom>
            <a:noFill/>
          </p:spPr>
          <p:txBody>
            <a:bodyPr wrap="none" lIns="0" tIns="0" rIns="0" bIns="0" rtlCol="0">
              <a:noAutofit/>
            </a:bodyPr>
            <a:lstStyle/>
            <a:p>
              <a:pPr>
                <a:lnSpc>
                  <a:spcPts val="2700"/>
                </a:lnSpc>
              </a:pPr>
              <a:r>
                <a:rPr kumimoji="1" lang="en-US" altLang="ja-JP">
                  <a:latin typeface="Calibri" panose="020F0502020204030204" pitchFamily="34" charset="0"/>
                  <a:ea typeface="メイリオ" panose="020B0604030504040204" pitchFamily="50" charset="-128"/>
                </a:rPr>
                <a:t>Cart</a:t>
              </a:r>
              <a:r>
                <a:rPr kumimoji="1" lang="ja-JP" altLang="en-US">
                  <a:latin typeface="Calibri" panose="020F0502020204030204" pitchFamily="34" charset="0"/>
                  <a:ea typeface="メイリオ" panose="020B0604030504040204" pitchFamily="50" charset="-128"/>
                </a:rPr>
                <a:t>が</a:t>
              </a:r>
              <a:r>
                <a:rPr kumimoji="1" lang="ja-JP" altLang="en-US" smtClean="0">
                  <a:latin typeface="Calibri" panose="020F0502020204030204" pitchFamily="34" charset="0"/>
                  <a:ea typeface="メイリオ" panose="020B0604030504040204" pitchFamily="50" charset="-128"/>
                </a:rPr>
                <a:t>持つ</a:t>
              </a:r>
              <a:r>
                <a:rPr kumimoji="1" lang="en-US" altLang="ja-JP">
                  <a:latin typeface="Calibri" panose="020F0502020204030204" pitchFamily="34" charset="0"/>
                  <a:ea typeface="メイリオ" panose="020B0604030504040204" pitchFamily="50" charset="-128"/>
                </a:rPr>
                <a:t> </a:t>
              </a:r>
              <a:r>
                <a:rPr kumimoji="1" lang="en-US" altLang="ja-JP" smtClean="0">
                  <a:latin typeface="Calibri" panose="020F0502020204030204" pitchFamily="34" charset="0"/>
                  <a:ea typeface="メイリオ" panose="020B0604030504040204" pitchFamily="50" charset="-128"/>
                </a:rPr>
                <a:t>OrderLine</a:t>
              </a:r>
              <a:r>
                <a:rPr kumimoji="1" lang="ja-JP" altLang="en-US" smtClean="0">
                  <a:latin typeface="Calibri" panose="020F0502020204030204" pitchFamily="34" charset="0"/>
                  <a:ea typeface="メイリオ" panose="020B0604030504040204" pitchFamily="50" charset="-128"/>
                </a:rPr>
                <a:t> を取得</a:t>
              </a:r>
            </a:p>
          </p:txBody>
        </p:sp>
        <p:sp>
          <p:nvSpPr>
            <p:cNvPr id="17" name="正方形/長方形 16"/>
            <p:cNvSpPr/>
            <p:nvPr/>
          </p:nvSpPr>
          <p:spPr bwMode="gray">
            <a:xfrm>
              <a:off x="930165" y="3749333"/>
              <a:ext cx="8450317" cy="845191"/>
            </a:xfrm>
            <a:prstGeom prst="rect">
              <a:avLst/>
            </a:prstGeom>
            <a:noFill/>
            <a:ln w="19050">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cxnSp>
          <p:nvCxnSpPr>
            <p:cNvPr id="21" name="直線矢印コネクタ 20"/>
            <p:cNvCxnSpPr>
              <a:stCxn id="14" idx="1"/>
            </p:cNvCxnSpPr>
            <p:nvPr/>
          </p:nvCxnSpPr>
          <p:spPr>
            <a:xfrm flipH="1">
              <a:off x="5741043" y="3216165"/>
              <a:ext cx="279836" cy="520261"/>
            </a:xfrm>
            <a:prstGeom prst="straightConnector1">
              <a:avLst/>
            </a:prstGeom>
            <a:ln w="19050">
              <a:solidFill>
                <a:schemeClr val="accent3"/>
              </a:solidFill>
              <a:miter lim="800000"/>
              <a:tailEnd type="arrow"/>
            </a:ln>
          </p:spPr>
          <p:style>
            <a:lnRef idx="1">
              <a:schemeClr val="accent1"/>
            </a:lnRef>
            <a:fillRef idx="0">
              <a:schemeClr val="accent1"/>
            </a:fillRef>
            <a:effectRef idx="0">
              <a:schemeClr val="accent1"/>
            </a:effectRef>
            <a:fontRef idx="minor">
              <a:schemeClr val="tx1"/>
            </a:fontRef>
          </p:style>
        </p:cxnSp>
      </p:grpSp>
      <p:grpSp>
        <p:nvGrpSpPr>
          <p:cNvPr id="30" name="グループ化 29"/>
          <p:cNvGrpSpPr/>
          <p:nvPr/>
        </p:nvGrpSpPr>
        <p:grpSpPr>
          <a:xfrm>
            <a:off x="6967292" y="4898005"/>
            <a:ext cx="3201467" cy="378372"/>
            <a:chOff x="6967292" y="4898005"/>
            <a:chExt cx="3201467" cy="378372"/>
          </a:xfrm>
        </p:grpSpPr>
        <p:sp>
          <p:nvSpPr>
            <p:cNvPr id="27" name="テキスト ボックス 26"/>
            <p:cNvSpPr txBox="1"/>
            <p:nvPr/>
          </p:nvSpPr>
          <p:spPr>
            <a:xfrm>
              <a:off x="7217991" y="4898005"/>
              <a:ext cx="2950768" cy="362607"/>
            </a:xfrm>
            <a:prstGeom prst="rect">
              <a:avLst/>
            </a:prstGeom>
            <a:noFill/>
          </p:spPr>
          <p:txBody>
            <a:bodyPr wrap="none" lIns="0" tIns="0" rIns="0" bIns="0" rtlCol="0">
              <a:noAutofit/>
            </a:bodyPr>
            <a:lstStyle/>
            <a:p>
              <a:pPr>
                <a:lnSpc>
                  <a:spcPts val="2700"/>
                </a:lnSpc>
              </a:pPr>
              <a:r>
                <a:rPr kumimoji="1" lang="en-US" altLang="ja-JP" smtClean="0">
                  <a:latin typeface="Calibri" panose="020F0502020204030204" pitchFamily="34" charset="0"/>
                  <a:ea typeface="メイリオ" panose="020B0604030504040204" pitchFamily="50" charset="-128"/>
                </a:rPr>
                <a:t>SQL </a:t>
              </a:r>
              <a:r>
                <a:rPr kumimoji="1" lang="ja-JP" altLang="en-US" smtClean="0">
                  <a:latin typeface="Calibri" panose="020F0502020204030204" pitchFamily="34" charset="0"/>
                  <a:ea typeface="メイリオ" panose="020B0604030504040204" pitchFamily="50" charset="-128"/>
                </a:rPr>
                <a:t>がひとつだけになった</a:t>
              </a:r>
            </a:p>
          </p:txBody>
        </p:sp>
        <p:cxnSp>
          <p:nvCxnSpPr>
            <p:cNvPr id="28" name="直線矢印コネクタ 27"/>
            <p:cNvCxnSpPr/>
            <p:nvPr/>
          </p:nvCxnSpPr>
          <p:spPr>
            <a:xfrm flipH="1">
              <a:off x="6967292" y="5095073"/>
              <a:ext cx="189186" cy="181304"/>
            </a:xfrm>
            <a:prstGeom prst="straightConnector1">
              <a:avLst/>
            </a:prstGeom>
            <a:ln w="19050">
              <a:solidFill>
                <a:schemeClr val="accent3"/>
              </a:solidFill>
              <a:miter lim="800000"/>
              <a:tailEnd type="arrow"/>
            </a:ln>
          </p:spPr>
          <p:style>
            <a:lnRef idx="1">
              <a:schemeClr val="accent1"/>
            </a:lnRef>
            <a:fillRef idx="0">
              <a:schemeClr val="accent1"/>
            </a:fillRef>
            <a:effectRef idx="0">
              <a:schemeClr val="accent1"/>
            </a:effectRef>
            <a:fontRef idx="minor">
              <a:schemeClr val="tx1"/>
            </a:fontRef>
          </p:style>
        </p:cxnSp>
      </p:grpSp>
      <p:sp>
        <p:nvSpPr>
          <p:cNvPr id="32" name="テキスト ボックス 31"/>
          <p:cNvSpPr txBox="1"/>
          <p:nvPr/>
        </p:nvSpPr>
        <p:spPr>
          <a:xfrm>
            <a:off x="6337738" y="642943"/>
            <a:ext cx="5312979" cy="452760"/>
          </a:xfrm>
          <a:prstGeom prst="rect">
            <a:avLst/>
          </a:prstGeom>
          <a:solidFill>
            <a:schemeClr val="accent3">
              <a:lumMod val="20000"/>
              <a:lumOff val="80000"/>
            </a:schemeClr>
          </a:solidFill>
          <a:ln>
            <a:noFill/>
          </a:ln>
        </p:spPr>
        <p:txBody>
          <a:bodyPr wrap="square" lIns="72000" tIns="72000" rIns="72000" bIns="72000" rtlCol="0">
            <a:noAutofit/>
          </a:bodyPr>
          <a:lstStyle/>
          <a:p>
            <a:r>
              <a:rPr kumimoji="1" lang="en-US" altLang="ja-JP" smtClean="0">
                <a:latin typeface="Calibri" panose="020F0502020204030204" pitchFamily="34" charset="0"/>
                <a:ea typeface="メイリオ" panose="020B0604030504040204" pitchFamily="50" charset="-128"/>
              </a:rPr>
              <a:t>One-to-Many</a:t>
            </a:r>
            <a:r>
              <a:rPr kumimoji="1" lang="ja-JP" altLang="en-US" smtClean="0">
                <a:latin typeface="Calibri" panose="020F0502020204030204" pitchFamily="34" charset="0"/>
                <a:ea typeface="メイリオ" panose="020B0604030504040204" pitchFamily="50" charset="-128"/>
              </a:rPr>
              <a:t> は 遅延フェッチ（</a:t>
            </a:r>
            <a:r>
              <a:rPr kumimoji="1" lang="en-US" altLang="ja-JP">
                <a:latin typeface="Calibri" panose="020F0502020204030204" pitchFamily="34" charset="0"/>
                <a:ea typeface="メイリオ" panose="020B0604030504040204" pitchFamily="50" charset="-128"/>
              </a:rPr>
              <a:t>LAZY</a:t>
            </a:r>
            <a:r>
              <a:rPr kumimoji="1" lang="en-US" altLang="ja-JP" smtClean="0">
                <a:latin typeface="Calibri" panose="020F0502020204030204" pitchFamily="34" charset="0"/>
                <a:ea typeface="メイリオ" panose="020B0604030504040204" pitchFamily="50" charset="-128"/>
              </a:rPr>
              <a:t>)</a:t>
            </a:r>
            <a:r>
              <a:rPr kumimoji="1" lang="ja-JP" altLang="en-US" smtClean="0">
                <a:latin typeface="Calibri" panose="020F0502020204030204" pitchFamily="34" charset="0"/>
                <a:ea typeface="メイリオ" panose="020B0604030504040204" pitchFamily="50" charset="-128"/>
              </a:rPr>
              <a:t> がデフォルト</a:t>
            </a:r>
            <a:endParaRPr kumimoji="1" lang="en-US" altLang="ja-JP" smtClean="0">
              <a:latin typeface="Calibri" panose="020F0502020204030204" pitchFamily="34" charset="0"/>
              <a:ea typeface="メイリオ" panose="020B0604030504040204" pitchFamily="50" charset="-128"/>
            </a:endParaRPr>
          </a:p>
        </p:txBody>
      </p:sp>
    </p:spTree>
    <p:extLst>
      <p:ext uri="{BB962C8B-B14F-4D97-AF65-F5344CB8AC3E}">
        <p14:creationId xmlns:p14="http://schemas.microsoft.com/office/powerpoint/2010/main" val="416971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109</a:t>
            </a:fld>
            <a:endParaRPr lang="en-US"/>
          </a:p>
        </p:txBody>
      </p:sp>
      <p:sp>
        <p:nvSpPr>
          <p:cNvPr id="5" name="タイトル 4"/>
          <p:cNvSpPr>
            <a:spLocks noGrp="1"/>
          </p:cNvSpPr>
          <p:nvPr>
            <p:ph type="title"/>
          </p:nvPr>
        </p:nvSpPr>
        <p:spPr>
          <a:xfrm>
            <a:off x="531812" y="378376"/>
            <a:ext cx="11125200" cy="641131"/>
          </a:xfrm>
        </p:spPr>
        <p:txBody>
          <a:bodyPr/>
          <a:lstStyle/>
          <a:p>
            <a:r>
              <a:rPr lang="ja-JP" altLang="en-US"/>
              <a:t>★</a:t>
            </a:r>
            <a:r>
              <a:rPr lang="en-US" altLang="ja-JP" smtClean="0"/>
              <a:t>JPQL</a:t>
            </a:r>
            <a:r>
              <a:rPr lang="ja-JP" altLang="en-US" smtClean="0"/>
              <a:t>実行時に、実行された</a:t>
            </a:r>
            <a:r>
              <a:rPr lang="en-US" altLang="ja-JP" smtClean="0"/>
              <a:t>SQL</a:t>
            </a:r>
            <a:r>
              <a:rPr lang="ja-JP" altLang="en-US" smtClean="0"/>
              <a:t>ログを取る設定</a:t>
            </a:r>
            <a:r>
              <a:rPr kumimoji="1" lang="en-US" altLang="ja-JP" smtClean="0"/>
              <a:t> </a:t>
            </a:r>
            <a:endParaRPr kumimoji="1" lang="ja-JP" altLang="en-US"/>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276" y="1434661"/>
            <a:ext cx="10717871" cy="4277607"/>
          </a:xfrm>
          <a:prstGeom prst="rect">
            <a:avLst/>
          </a:prstGeom>
          <a:effectLst>
            <a:outerShdw blurRad="63500" sx="102000" sy="102000" algn="ctr" rotWithShape="0">
              <a:prstClr val="black">
                <a:alpha val="40000"/>
              </a:prstClr>
            </a:outerShdw>
          </a:effectLst>
        </p:spPr>
      </p:pic>
      <p:sp>
        <p:nvSpPr>
          <p:cNvPr id="6" name="正方形/長方形 5"/>
          <p:cNvSpPr/>
          <p:nvPr/>
        </p:nvSpPr>
        <p:spPr bwMode="gray">
          <a:xfrm>
            <a:off x="1907628" y="4130566"/>
            <a:ext cx="7330965" cy="606972"/>
          </a:xfrm>
          <a:prstGeom prst="rect">
            <a:avLst/>
          </a:prstGeom>
          <a:noFill/>
          <a:ln w="28575">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Tree>
    <p:extLst>
      <p:ext uri="{BB962C8B-B14F-4D97-AF65-F5344CB8AC3E}">
        <p14:creationId xmlns:p14="http://schemas.microsoft.com/office/powerpoint/2010/main" val="327753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11</a:t>
            </a:fld>
            <a:endParaRPr lang="en-US"/>
          </a:p>
        </p:txBody>
      </p:sp>
      <p:sp>
        <p:nvSpPr>
          <p:cNvPr id="6" name="テキスト ボックス 5"/>
          <p:cNvSpPr txBox="1"/>
          <p:nvPr/>
        </p:nvSpPr>
        <p:spPr>
          <a:xfrm>
            <a:off x="4826643" y="1782501"/>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lang="en-US" altLang="ja-JP" smtClean="0"/>
              <a:t>2. </a:t>
            </a:r>
            <a:r>
              <a:rPr lang="ja-JP" altLang="en-US" smtClean="0"/>
              <a:t>すべての操作を行う</a:t>
            </a:r>
            <a:r>
              <a:rPr lang="en-US" altLang="ja-JP" b="1"/>
              <a:t>EntityManger</a:t>
            </a:r>
            <a:r>
              <a:rPr lang="ja-JP" altLang="en-US"/>
              <a:t> </a:t>
            </a:r>
            <a:endParaRPr kumimoji="1" lang="ja-JP" altLang="en-US"/>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157" y="2239701"/>
            <a:ext cx="9942365" cy="4006773"/>
          </a:xfrm>
          <a:prstGeom prst="rect">
            <a:avLst/>
          </a:prstGeom>
        </p:spPr>
      </p:pic>
      <p:sp>
        <p:nvSpPr>
          <p:cNvPr id="3" name="テキスト ボックス 2"/>
          <p:cNvSpPr txBox="1"/>
          <p:nvPr/>
        </p:nvSpPr>
        <p:spPr>
          <a:xfrm>
            <a:off x="1278362" y="1622983"/>
            <a:ext cx="8131967" cy="457200"/>
          </a:xfrm>
          <a:prstGeom prst="rect">
            <a:avLst/>
          </a:prstGeom>
          <a:noFill/>
        </p:spPr>
        <p:txBody>
          <a:bodyPr wrap="none" lIns="0" tIns="0" rIns="0" bIns="0" rtlCol="0">
            <a:noAutofit/>
          </a:bodyPr>
          <a:lstStyle/>
          <a:p>
            <a:pPr>
              <a:lnSpc>
                <a:spcPct val="90000"/>
              </a:lnSpc>
            </a:pPr>
            <a:r>
              <a:rPr kumimoji="1" lang="ja-JP" altLang="en-US" sz="2400" smtClean="0"/>
              <a:t>エンティティマネージャーを使ってデータベース処理を実行する</a:t>
            </a:r>
          </a:p>
        </p:txBody>
      </p:sp>
      <p:sp>
        <p:nvSpPr>
          <p:cNvPr id="7" name="正方形/長方形 6"/>
          <p:cNvSpPr/>
          <p:nvPr/>
        </p:nvSpPr>
        <p:spPr bwMode="gray">
          <a:xfrm>
            <a:off x="4067503" y="5717628"/>
            <a:ext cx="6127531" cy="430923"/>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2" name="正方形/長方形 1"/>
          <p:cNvSpPr/>
          <p:nvPr/>
        </p:nvSpPr>
        <p:spPr bwMode="gray">
          <a:xfrm>
            <a:off x="858644" y="2239701"/>
            <a:ext cx="2475571" cy="2388055"/>
          </a:xfrm>
          <a:prstGeom prst="rect">
            <a:avLst/>
          </a:prstGeom>
          <a:noFill/>
          <a:ln w="28575">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Tree>
    <p:extLst>
      <p:ext uri="{BB962C8B-B14F-4D97-AF65-F5344CB8AC3E}">
        <p14:creationId xmlns:p14="http://schemas.microsoft.com/office/powerpoint/2010/main" val="70542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110</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6" name="テキスト ボックス 5"/>
          <p:cNvSpPr txBox="1"/>
          <p:nvPr/>
        </p:nvSpPr>
        <p:spPr>
          <a:xfrm>
            <a:off x="4826643" y="1782501"/>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kumimoji="1" lang="en-US" altLang="ja-JP" smtClean="0"/>
              <a:t>2.</a:t>
            </a:r>
            <a:r>
              <a:rPr kumimoji="1" lang="ja-JP" altLang="en-US" smtClean="0"/>
              <a:t> </a:t>
            </a:r>
            <a:r>
              <a:rPr kumimoji="1" lang="en-US" altLang="ja-JP" smtClean="0"/>
              <a:t>JPQL</a:t>
            </a:r>
            <a:r>
              <a:rPr kumimoji="1" lang="ja-JP" altLang="en-US" smtClean="0"/>
              <a:t>の文法  </a:t>
            </a:r>
            <a:r>
              <a:rPr lang="en-US" altLang="ja-JP" smtClean="0"/>
              <a:t>(5/5) </a:t>
            </a:r>
            <a:endParaRPr kumimoji="1" lang="ja-JP" altLang="en-US"/>
          </a:p>
        </p:txBody>
      </p:sp>
      <p:graphicFrame>
        <p:nvGraphicFramePr>
          <p:cNvPr id="7" name="表 6"/>
          <p:cNvGraphicFramePr>
            <a:graphicFrameLocks noGrp="1"/>
          </p:cNvGraphicFramePr>
          <p:nvPr>
            <p:extLst>
              <p:ext uri="{D42A27DB-BD31-4B8C-83A1-F6EECF244321}">
                <p14:modId xmlns:p14="http://schemas.microsoft.com/office/powerpoint/2010/main" val="3599887813"/>
              </p:ext>
            </p:extLst>
          </p:nvPr>
        </p:nvGraphicFramePr>
        <p:xfrm>
          <a:off x="694481" y="1252121"/>
          <a:ext cx="10720703" cy="2194560"/>
        </p:xfrm>
        <a:graphic>
          <a:graphicData uri="http://schemas.openxmlformats.org/drawingml/2006/table">
            <a:tbl>
              <a:tblPr firstRow="1" bandRow="1">
                <a:tableStyleId>{C083E6E3-FA7D-4D7B-A595-EF9225AFEA82}</a:tableStyleId>
              </a:tblPr>
              <a:tblGrid>
                <a:gridCol w="10720703"/>
              </a:tblGrid>
              <a:tr h="433313">
                <a:tc>
                  <a:txBody>
                    <a:bodyPr/>
                    <a:lstStyle/>
                    <a:p>
                      <a:r>
                        <a:rPr kumimoji="1" lang="en-US" altLang="ja-JP" sz="2400" b="1" kern="1200" smtClean="0">
                          <a:solidFill>
                            <a:srgbClr val="00B0F0"/>
                          </a:solidFill>
                          <a:latin typeface="+mn-lt"/>
                          <a:ea typeface="+mn-ea"/>
                          <a:cs typeface="+mn-cs"/>
                        </a:rPr>
                        <a:t>update</a:t>
                      </a:r>
                      <a:r>
                        <a:rPr kumimoji="1" lang="en-US" altLang="ja-JP" sz="2400" b="1" kern="1200" smtClean="0">
                          <a:solidFill>
                            <a:schemeClr val="tx1"/>
                          </a:solidFill>
                          <a:latin typeface="+mn-lt"/>
                          <a:ea typeface="+mn-ea"/>
                          <a:cs typeface="+mn-cs"/>
                        </a:rPr>
                        <a:t>  OrderLine  o  </a:t>
                      </a:r>
                      <a:r>
                        <a:rPr kumimoji="1" lang="en-US" altLang="ja-JP" sz="2400" b="1" kern="1200" smtClean="0">
                          <a:solidFill>
                            <a:srgbClr val="00B0F0"/>
                          </a:solidFill>
                          <a:latin typeface="+mn-lt"/>
                          <a:ea typeface="+mn-ea"/>
                          <a:cs typeface="+mn-cs"/>
                        </a:rPr>
                        <a:t>set</a:t>
                      </a:r>
                      <a:r>
                        <a:rPr kumimoji="1" lang="en-US" altLang="ja-JP" sz="2400" b="1" kern="1200" smtClean="0">
                          <a:solidFill>
                            <a:schemeClr val="tx1"/>
                          </a:solidFill>
                          <a:latin typeface="+mn-lt"/>
                          <a:ea typeface="+mn-ea"/>
                          <a:cs typeface="+mn-cs"/>
                        </a:rPr>
                        <a:t> o. quantity = 10  where  o.cart.customer</a:t>
                      </a:r>
                      <a:r>
                        <a:rPr kumimoji="1" lang="en-US" altLang="ja-JP" sz="2400" b="1" kern="1200" baseline="0" smtClean="0">
                          <a:solidFill>
                            <a:schemeClr val="tx1"/>
                          </a:solidFill>
                          <a:latin typeface="+mn-lt"/>
                          <a:ea typeface="+mn-ea"/>
                          <a:cs typeface="+mn-cs"/>
                        </a:rPr>
                        <a:t> </a:t>
                      </a:r>
                      <a:r>
                        <a:rPr kumimoji="1" lang="en-US" altLang="ja-JP" sz="2400" b="1" kern="1200" smtClean="0">
                          <a:solidFill>
                            <a:schemeClr val="tx1"/>
                          </a:solidFill>
                          <a:latin typeface="+mn-lt"/>
                          <a:ea typeface="+mn-ea"/>
                          <a:cs typeface="+mn-cs"/>
                        </a:rPr>
                        <a:t>= ‘</a:t>
                      </a:r>
                      <a:r>
                        <a:rPr kumimoji="1" lang="ja-JP" altLang="en-US" sz="2400" b="1" kern="1200" smtClean="0">
                          <a:solidFill>
                            <a:schemeClr val="tx1"/>
                          </a:solidFill>
                          <a:latin typeface="+mn-lt"/>
                          <a:ea typeface="+mn-ea"/>
                          <a:cs typeface="+mn-cs"/>
                        </a:rPr>
                        <a:t>田中宏</a:t>
                      </a:r>
                      <a:r>
                        <a:rPr kumimoji="1" lang="en-US" altLang="ja-JP" sz="2400" b="1" kern="1200" smtClean="0">
                          <a:solidFill>
                            <a:schemeClr val="tx1"/>
                          </a:solidFill>
                          <a:latin typeface="+mn-lt"/>
                          <a:ea typeface="+mn-ea"/>
                          <a:cs typeface="+mn-cs"/>
                        </a:rPr>
                        <a:t>’</a:t>
                      </a:r>
                      <a:endParaRPr kumimoji="1" lang="ja-JP" altLang="en-US" sz="2400" b="1" kern="1200">
                        <a:solidFill>
                          <a:schemeClr val="tx1"/>
                        </a:solidFill>
                        <a:latin typeface="+mn-lt"/>
                        <a:ea typeface="+mn-ea"/>
                        <a:cs typeface="+mn-cs"/>
                      </a:endParaRPr>
                    </a:p>
                  </a:txBody>
                  <a:tcPr/>
                </a:tc>
              </a:tr>
              <a:tr h="433313">
                <a:tc>
                  <a:txBody>
                    <a:bodyPr/>
                    <a:lstStyle/>
                    <a:p>
                      <a:r>
                        <a:rPr kumimoji="1" lang="ja-JP" altLang="en-US" sz="2400" b="1" kern="1200" smtClean="0">
                          <a:solidFill>
                            <a:schemeClr val="tx1"/>
                          </a:solidFill>
                          <a:latin typeface="+mn-lt"/>
                          <a:ea typeface="+mn-ea"/>
                          <a:cs typeface="+mn-cs"/>
                        </a:rPr>
                        <a:t>エンティティの一括更新</a:t>
                      </a:r>
                      <a:endParaRPr kumimoji="1" lang="ja-JP" altLang="en-US" sz="2400" b="1" kern="1200">
                        <a:solidFill>
                          <a:schemeClr val="tx1"/>
                        </a:solidFill>
                        <a:latin typeface="+mn-lt"/>
                        <a:ea typeface="+mn-ea"/>
                        <a:cs typeface="+mn-cs"/>
                      </a:endParaRPr>
                    </a:p>
                  </a:txBody>
                  <a:tcPr/>
                </a:tc>
              </a:tr>
              <a:tr h="433313">
                <a:tc>
                  <a:txBody>
                    <a:bodyPr/>
                    <a:lstStyle/>
                    <a:p>
                      <a:endParaRPr kumimoji="1" lang="en-US" altLang="ja-JP" sz="2400" b="1" kern="1200" smtClean="0">
                        <a:solidFill>
                          <a:srgbClr val="00B0F0"/>
                        </a:solidFill>
                        <a:latin typeface="+mn-lt"/>
                        <a:ea typeface="+mn-ea"/>
                        <a:cs typeface="+mn-cs"/>
                      </a:endParaRPr>
                    </a:p>
                    <a:p>
                      <a:r>
                        <a:rPr kumimoji="1" lang="en-US" altLang="ja-JP" sz="2400" b="1" kern="1200" smtClean="0">
                          <a:solidFill>
                            <a:srgbClr val="00B0F0"/>
                          </a:solidFill>
                          <a:latin typeface="+mn-lt"/>
                          <a:ea typeface="+mn-ea"/>
                          <a:cs typeface="+mn-cs"/>
                        </a:rPr>
                        <a:t>delete</a:t>
                      </a:r>
                      <a:r>
                        <a:rPr kumimoji="1" lang="en-US" altLang="ja-JP" sz="2400" b="1" kern="1200" smtClean="0">
                          <a:solidFill>
                            <a:schemeClr val="tx1"/>
                          </a:solidFill>
                          <a:latin typeface="+mn-lt"/>
                          <a:ea typeface="+mn-ea"/>
                          <a:cs typeface="+mn-cs"/>
                        </a:rPr>
                        <a:t>   from  OrderLine</a:t>
                      </a:r>
                      <a:r>
                        <a:rPr kumimoji="1" lang="en-US" altLang="ja-JP" sz="2400" b="1" kern="1200" baseline="0" smtClean="0">
                          <a:solidFill>
                            <a:schemeClr val="tx1"/>
                          </a:solidFill>
                          <a:latin typeface="+mn-lt"/>
                          <a:ea typeface="+mn-ea"/>
                          <a:cs typeface="+mn-cs"/>
                        </a:rPr>
                        <a:t>  o   where   o. orderDate = ‘2019-01-04’</a:t>
                      </a:r>
                      <a:endParaRPr kumimoji="1" lang="ja-JP" altLang="en-US" sz="2400" b="1" kern="1200">
                        <a:solidFill>
                          <a:schemeClr val="tx1"/>
                        </a:solidFill>
                        <a:latin typeface="+mn-lt"/>
                        <a:ea typeface="+mn-ea"/>
                        <a:cs typeface="+mn-cs"/>
                      </a:endParaRPr>
                    </a:p>
                  </a:txBody>
                  <a:tcPr/>
                </a:tc>
              </a:tr>
              <a:tr h="433313">
                <a:tc>
                  <a:txBody>
                    <a:bodyPr/>
                    <a:lstStyle/>
                    <a:p>
                      <a:r>
                        <a:rPr kumimoji="1" lang="ja-JP" altLang="en-US" sz="2400" b="1" kern="1200" smtClean="0">
                          <a:solidFill>
                            <a:schemeClr val="tx1"/>
                          </a:solidFill>
                          <a:latin typeface="+mn-lt"/>
                          <a:ea typeface="+mn-ea"/>
                          <a:cs typeface="+mn-cs"/>
                        </a:rPr>
                        <a:t>エンティティの一括削除</a:t>
                      </a:r>
                      <a:endParaRPr kumimoji="1" lang="ja-JP" altLang="en-US" sz="2400" b="1" kern="1200">
                        <a:solidFill>
                          <a:schemeClr val="tx1"/>
                        </a:solidFill>
                        <a:latin typeface="+mn-lt"/>
                        <a:ea typeface="+mn-ea"/>
                        <a:cs typeface="+mn-cs"/>
                      </a:endParaRPr>
                    </a:p>
                  </a:txBody>
                  <a:tcPr/>
                </a:tc>
              </a:tr>
            </a:tbl>
          </a:graphicData>
        </a:graphic>
      </p:graphicFrame>
    </p:spTree>
    <p:extLst>
      <p:ext uri="{BB962C8B-B14F-4D97-AF65-F5344CB8AC3E}">
        <p14:creationId xmlns:p14="http://schemas.microsoft.com/office/powerpoint/2010/main" val="1954293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111</a:t>
            </a:fld>
            <a:endParaRPr lang="en-US"/>
          </a:p>
        </p:txBody>
      </p:sp>
      <p:sp>
        <p:nvSpPr>
          <p:cNvPr id="5" name="タイトル 4"/>
          <p:cNvSpPr>
            <a:spLocks noGrp="1"/>
          </p:cNvSpPr>
          <p:nvPr>
            <p:ph type="title"/>
          </p:nvPr>
        </p:nvSpPr>
        <p:spPr>
          <a:xfrm>
            <a:off x="531812" y="378376"/>
            <a:ext cx="11125200" cy="641131"/>
          </a:xfrm>
        </p:spPr>
        <p:txBody>
          <a:bodyPr/>
          <a:lstStyle/>
          <a:p>
            <a:r>
              <a:rPr lang="en-US" altLang="ja-JP"/>
              <a:t>3</a:t>
            </a:r>
            <a:r>
              <a:rPr kumimoji="1" lang="en-US" altLang="ja-JP" smtClean="0"/>
              <a:t>.</a:t>
            </a:r>
            <a:r>
              <a:rPr lang="ja-JP" altLang="en-US"/>
              <a:t> </a:t>
            </a:r>
            <a:r>
              <a:rPr lang="en-US" altLang="ja-JP" smtClean="0"/>
              <a:t>JPQL</a:t>
            </a:r>
            <a:r>
              <a:rPr lang="ja-JP" altLang="en-US" smtClean="0"/>
              <a:t>の実行方法</a:t>
            </a:r>
            <a:r>
              <a:rPr kumimoji="1" lang="en-US" altLang="ja-JP" smtClean="0"/>
              <a:t> </a:t>
            </a:r>
            <a:endParaRPr kumimoji="1" lang="ja-JP" altLang="en-US"/>
          </a:p>
        </p:txBody>
      </p:sp>
      <p:graphicFrame>
        <p:nvGraphicFramePr>
          <p:cNvPr id="2" name="表 1"/>
          <p:cNvGraphicFramePr>
            <a:graphicFrameLocks noGrp="1"/>
          </p:cNvGraphicFramePr>
          <p:nvPr>
            <p:extLst>
              <p:ext uri="{D42A27DB-BD31-4B8C-83A1-F6EECF244321}">
                <p14:modId xmlns:p14="http://schemas.microsoft.com/office/powerpoint/2010/main" val="3338931945"/>
              </p:ext>
            </p:extLst>
          </p:nvPr>
        </p:nvGraphicFramePr>
        <p:xfrm>
          <a:off x="956373" y="1249680"/>
          <a:ext cx="10239629" cy="1731264"/>
        </p:xfrm>
        <a:graphic>
          <a:graphicData uri="http://schemas.openxmlformats.org/drawingml/2006/table">
            <a:tbl>
              <a:tblPr firstRow="1" firstCol="1" bandRow="1">
                <a:tableStyleId>{C083E6E3-FA7D-4D7B-A595-EF9225AFEA82}</a:tableStyleId>
              </a:tblPr>
              <a:tblGrid>
                <a:gridCol w="2207451"/>
                <a:gridCol w="8032178"/>
              </a:tblGrid>
              <a:tr h="354690">
                <a:tc gridSpan="2">
                  <a:txBody>
                    <a:bodyPr/>
                    <a:lstStyle/>
                    <a:p>
                      <a:pPr algn="ctr">
                        <a:lnSpc>
                          <a:spcPct val="100000"/>
                        </a:lnSpc>
                        <a:spcAft>
                          <a:spcPts val="0"/>
                        </a:spcAft>
                      </a:pPr>
                      <a:r>
                        <a:rPr lang="en-US" altLang="ja-JP" sz="2000" kern="100" smtClean="0">
                          <a:effectLst/>
                          <a:latin typeface="+mn-lt"/>
                          <a:cs typeface="+mn-cs"/>
                        </a:rPr>
                        <a:t>JPQL</a:t>
                      </a:r>
                      <a:r>
                        <a:rPr lang="ja-JP" altLang="en-US" sz="2000" kern="100" smtClean="0">
                          <a:effectLst/>
                          <a:latin typeface="+mn-lt"/>
                          <a:cs typeface="+mn-cs"/>
                        </a:rPr>
                        <a:t>の実行方法の種類</a:t>
                      </a:r>
                      <a:endParaRPr lang="ja-JP" sz="2000" kern="100">
                        <a:effectLst/>
                        <a:latin typeface="メイリオ"/>
                        <a:cs typeface="Times New Roman"/>
                      </a:endParaRPr>
                    </a:p>
                  </a:txBody>
                  <a:tcPr marL="68580" marR="68580" marT="0" marB="0" anchor="ctr">
                    <a:solidFill>
                      <a:schemeClr val="accent2">
                        <a:lumMod val="20000"/>
                        <a:lumOff val="80000"/>
                      </a:schemeClr>
                    </a:solidFill>
                  </a:tcPr>
                </a:tc>
                <a:tc hMerge="1">
                  <a:txBody>
                    <a:bodyPr/>
                    <a:lstStyle/>
                    <a:p>
                      <a:pPr algn="ctr">
                        <a:lnSpc>
                          <a:spcPct val="100000"/>
                        </a:lnSpc>
                        <a:spcAft>
                          <a:spcPts val="0"/>
                        </a:spcAft>
                      </a:pPr>
                      <a:endParaRPr lang="ja-JP" sz="2000" kern="100">
                        <a:effectLst/>
                        <a:latin typeface="メイリオ"/>
                        <a:cs typeface="Times New Roman"/>
                      </a:endParaRPr>
                    </a:p>
                  </a:txBody>
                  <a:tcPr marL="68580" marR="68580" marT="0" marB="0" anchor="ctr">
                    <a:solidFill>
                      <a:schemeClr val="accent2">
                        <a:lumMod val="20000"/>
                        <a:lumOff val="80000"/>
                      </a:schemeClr>
                    </a:solidFill>
                  </a:tcPr>
                </a:tc>
              </a:tr>
              <a:tr h="480136">
                <a:tc>
                  <a:txBody>
                    <a:bodyPr/>
                    <a:lstStyle/>
                    <a:p>
                      <a:pPr>
                        <a:lnSpc>
                          <a:spcPct val="100000"/>
                        </a:lnSpc>
                        <a:spcAft>
                          <a:spcPts val="0"/>
                        </a:spcAft>
                      </a:pPr>
                      <a:r>
                        <a:rPr lang="ja-JP" sz="2400" kern="100">
                          <a:effectLst/>
                        </a:rPr>
                        <a:t>動的クエリ</a:t>
                      </a:r>
                      <a:endParaRPr lang="ja-JP" sz="2400" kern="100">
                        <a:effectLst/>
                        <a:latin typeface="メイリオ"/>
                        <a:cs typeface="Times New Roman"/>
                      </a:endParaRPr>
                    </a:p>
                  </a:txBody>
                  <a:tcPr marL="68580" marR="68580" marT="0" marB="0" anchor="ctr">
                    <a:lnB w="12700" cap="flat" cmpd="sng" algn="ctr">
                      <a:solidFill>
                        <a:schemeClr val="accent3"/>
                      </a:solidFill>
                      <a:prstDash val="solid"/>
                      <a:round/>
                      <a:headEnd type="none" w="med" len="med"/>
                      <a:tailEnd type="none" w="med" len="med"/>
                    </a:lnB>
                    <a:solidFill>
                      <a:schemeClr val="bg1"/>
                    </a:solidFill>
                  </a:tcPr>
                </a:tc>
                <a:tc>
                  <a:txBody>
                    <a:bodyPr/>
                    <a:lstStyle/>
                    <a:p>
                      <a:pPr>
                        <a:lnSpc>
                          <a:spcPct val="100000"/>
                        </a:lnSpc>
                        <a:spcAft>
                          <a:spcPts val="0"/>
                        </a:spcAft>
                      </a:pPr>
                      <a:r>
                        <a:rPr lang="en-US" sz="2400" kern="100" smtClean="0">
                          <a:effectLst/>
                        </a:rPr>
                        <a:t>JPQL</a:t>
                      </a:r>
                      <a:r>
                        <a:rPr lang="ja-JP" sz="2400" kern="100" smtClean="0">
                          <a:effectLst/>
                        </a:rPr>
                        <a:t>を</a:t>
                      </a:r>
                      <a:r>
                        <a:rPr lang="ja-JP" altLang="en-US" sz="2400" kern="100" smtClean="0">
                          <a:effectLst/>
                        </a:rPr>
                        <a:t>そのまま</a:t>
                      </a:r>
                      <a:r>
                        <a:rPr lang="ja-JP" sz="2400" kern="100" smtClean="0">
                          <a:effectLst/>
                        </a:rPr>
                        <a:t>実行する</a:t>
                      </a:r>
                      <a:r>
                        <a:rPr lang="ja-JP" altLang="en-US" sz="2400" kern="100" smtClean="0">
                          <a:effectLst/>
                        </a:rPr>
                        <a:t>　（簡単だが効率はよくない）</a:t>
                      </a:r>
                      <a:endParaRPr lang="ja-JP" sz="2400" kern="100">
                        <a:effectLst/>
                        <a:latin typeface="メイリオ"/>
                        <a:cs typeface="Times New Roman"/>
                      </a:endParaRPr>
                    </a:p>
                  </a:txBody>
                  <a:tcPr marL="68580" marR="68580" marT="0" marB="0" anchor="ctr">
                    <a:lnB w="12700" cap="flat" cmpd="sng" algn="ctr">
                      <a:solidFill>
                        <a:schemeClr val="accent3"/>
                      </a:solidFill>
                      <a:prstDash val="solid"/>
                      <a:round/>
                      <a:headEnd type="none" w="med" len="med"/>
                      <a:tailEnd type="none" w="med" len="med"/>
                    </a:lnB>
                    <a:solidFill>
                      <a:schemeClr val="bg1"/>
                    </a:solidFill>
                  </a:tcPr>
                </a:tc>
              </a:tr>
              <a:tr h="896438">
                <a:tc>
                  <a:txBody>
                    <a:bodyPr/>
                    <a:lstStyle/>
                    <a:p>
                      <a:pPr>
                        <a:lnSpc>
                          <a:spcPct val="100000"/>
                        </a:lnSpc>
                        <a:spcAft>
                          <a:spcPts val="0"/>
                        </a:spcAft>
                      </a:pPr>
                      <a:r>
                        <a:rPr lang="ja-JP" sz="2400" kern="100">
                          <a:effectLst/>
                        </a:rPr>
                        <a:t>名前付きクエリ</a:t>
                      </a:r>
                      <a:endParaRPr lang="ja-JP" sz="2400" kern="100">
                        <a:effectLst/>
                        <a:latin typeface="メイリオ"/>
                        <a:cs typeface="Times New Roman"/>
                      </a:endParaRPr>
                    </a:p>
                  </a:txBody>
                  <a:tcPr marL="68580" marR="68580" marT="0" marB="0" anchor="ctr">
                    <a:lnT w="12700" cap="flat" cmpd="sng" algn="ctr">
                      <a:solidFill>
                        <a:schemeClr val="accent3"/>
                      </a:solidFill>
                      <a:prstDash val="solid"/>
                      <a:round/>
                      <a:headEnd type="none" w="med" len="med"/>
                      <a:tailEnd type="none" w="med" len="med"/>
                    </a:lnT>
                    <a:solidFill>
                      <a:schemeClr val="bg1"/>
                    </a:solidFill>
                  </a:tcPr>
                </a:tc>
                <a:tc>
                  <a:txBody>
                    <a:bodyPr/>
                    <a:lstStyle/>
                    <a:p>
                      <a:pPr>
                        <a:lnSpc>
                          <a:spcPct val="100000"/>
                        </a:lnSpc>
                        <a:spcAft>
                          <a:spcPts val="0"/>
                        </a:spcAft>
                      </a:pPr>
                      <a:r>
                        <a:rPr lang="ja-JP" altLang="en-US" sz="2400" kern="100" smtClean="0">
                          <a:effectLst/>
                        </a:rPr>
                        <a:t>エンティティの中に</a:t>
                      </a:r>
                      <a:r>
                        <a:rPr lang="en-US" altLang="ja-JP" sz="2400" kern="100" smtClean="0">
                          <a:effectLst/>
                        </a:rPr>
                        <a:t>JPQL</a:t>
                      </a:r>
                      <a:r>
                        <a:rPr lang="ja-JP" altLang="en-US" sz="2400" kern="100" smtClean="0">
                          <a:effectLst/>
                        </a:rPr>
                        <a:t>を作成して名前を付けておき</a:t>
                      </a:r>
                      <a:endParaRPr lang="en-US" altLang="ja-JP" sz="2400" kern="100" smtClean="0">
                        <a:effectLst/>
                      </a:endParaRPr>
                    </a:p>
                    <a:p>
                      <a:pPr>
                        <a:lnSpc>
                          <a:spcPct val="100000"/>
                        </a:lnSpc>
                        <a:spcAft>
                          <a:spcPts val="0"/>
                        </a:spcAft>
                      </a:pPr>
                      <a:r>
                        <a:rPr lang="ja-JP" altLang="en-US" sz="2400" kern="100" smtClean="0">
                          <a:effectLst/>
                        </a:rPr>
                        <a:t>その名前を使って実行する</a:t>
                      </a:r>
                      <a:endParaRPr lang="en-US" altLang="ja-JP" sz="2400" kern="100" smtClean="0">
                        <a:effectLst/>
                      </a:endParaRPr>
                    </a:p>
                  </a:txBody>
                  <a:tcPr marL="68580" marR="68580" marT="0" marB="0" anchor="ctr">
                    <a:lnT w="12700" cap="flat" cmpd="sng" algn="ctr">
                      <a:solidFill>
                        <a:schemeClr val="accent3"/>
                      </a:solidFill>
                      <a:prstDash val="solid"/>
                      <a:round/>
                      <a:headEnd type="none" w="med" len="med"/>
                      <a:tailEnd type="none" w="med" len="med"/>
                    </a:lnT>
                    <a:solidFill>
                      <a:schemeClr val="bg1"/>
                    </a:solidFill>
                  </a:tcPr>
                </a:tc>
              </a:tr>
            </a:tbl>
          </a:graphicData>
        </a:graphic>
      </p:graphicFrame>
      <p:sp>
        <p:nvSpPr>
          <p:cNvPr id="9" name="テキスト ボックス 8"/>
          <p:cNvSpPr txBox="1"/>
          <p:nvPr/>
        </p:nvSpPr>
        <p:spPr>
          <a:xfrm>
            <a:off x="987552" y="3099816"/>
            <a:ext cx="6071616" cy="3145536"/>
          </a:xfrm>
          <a:prstGeom prst="rect">
            <a:avLst/>
          </a:prstGeom>
          <a:solidFill>
            <a:schemeClr val="bg1"/>
          </a:solidFill>
          <a:ln>
            <a:solidFill>
              <a:schemeClr val="tx2"/>
            </a:solidFill>
          </a:ln>
        </p:spPr>
        <p:txBody>
          <a:bodyPr wrap="square" lIns="108000" tIns="108000" rIns="108000" bIns="108000" rtlCol="0">
            <a:noAutofit/>
          </a:bodyPr>
          <a:lstStyle/>
          <a:p>
            <a:r>
              <a:rPr kumimoji="1" lang="en-US" altLang="ja-JP" sz="2000" b="1"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@Stateless</a:t>
            </a:r>
          </a:p>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public class MyDbOperation{</a:t>
            </a:r>
          </a:p>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PersistenceContext</a:t>
            </a:r>
          </a:p>
          <a:p>
            <a:pPr>
              <a:spcAft>
                <a:spcPts val="600"/>
              </a:spcAft>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private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EntityManager em</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00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000" spc="-1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List&lt;Cart&gt; getCartAll(){ </a:t>
            </a:r>
          </a:p>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p>
          <a:p>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00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a:t>
            </a:r>
          </a:p>
        </p:txBody>
      </p:sp>
      <p:sp>
        <p:nvSpPr>
          <p:cNvPr id="10" name="テキスト ボックス 9"/>
          <p:cNvSpPr txBox="1"/>
          <p:nvPr/>
        </p:nvSpPr>
        <p:spPr>
          <a:xfrm>
            <a:off x="1956816" y="4823460"/>
            <a:ext cx="4617720" cy="338328"/>
          </a:xfrm>
          <a:prstGeom prst="rect">
            <a:avLst/>
          </a:prstGeom>
          <a:solidFill>
            <a:schemeClr val="bg2"/>
          </a:solidFill>
        </p:spPr>
        <p:txBody>
          <a:bodyPr wrap="square" lIns="0" tIns="0" rIns="0" bIns="0" rtlCol="0">
            <a:noAutofit/>
          </a:bodyPr>
          <a:lstStyle/>
          <a:p>
            <a:pPr algn="ctr">
              <a:lnSpc>
                <a:spcPts val="2700"/>
              </a:lnSpc>
            </a:pPr>
            <a:r>
              <a:rPr kumimoji="1" lang="en-US" altLang="ja-JP" smtClean="0">
                <a:latin typeface="Calibri" panose="020F0502020204030204" pitchFamily="34" charset="0"/>
                <a:ea typeface="メイリオ" panose="020B0604030504040204" pitchFamily="50" charset="-128"/>
              </a:rPr>
              <a:t> JPQL</a:t>
            </a:r>
            <a:r>
              <a:rPr kumimoji="1" lang="ja-JP" altLang="en-US" smtClean="0">
                <a:latin typeface="Calibri" panose="020F0502020204030204" pitchFamily="34" charset="0"/>
                <a:ea typeface="メイリオ" panose="020B0604030504040204" pitchFamily="50" charset="-128"/>
              </a:rPr>
              <a:t>を実行（ここでは</a:t>
            </a:r>
            <a:r>
              <a:rPr kumimoji="1" lang="en-US" altLang="ja-JP" smtClean="0">
                <a:latin typeface="Calibri" panose="020F0502020204030204" pitchFamily="34" charset="0"/>
                <a:ea typeface="メイリオ" panose="020B0604030504040204" pitchFamily="50" charset="-128"/>
              </a:rPr>
              <a:t>Cart</a:t>
            </a:r>
            <a:r>
              <a:rPr kumimoji="1" lang="ja-JP" altLang="en-US" smtClean="0">
                <a:latin typeface="Calibri" panose="020F0502020204030204" pitchFamily="34" charset="0"/>
                <a:ea typeface="メイリオ" panose="020B0604030504040204" pitchFamily="50" charset="-128"/>
              </a:rPr>
              <a:t>の全件検索処理）</a:t>
            </a:r>
          </a:p>
        </p:txBody>
      </p:sp>
      <p:sp>
        <p:nvSpPr>
          <p:cNvPr id="11" name="テキスト ボックス 10"/>
          <p:cNvSpPr txBox="1"/>
          <p:nvPr/>
        </p:nvSpPr>
        <p:spPr>
          <a:xfrm>
            <a:off x="7301360" y="3193397"/>
            <a:ext cx="3918328" cy="1561483"/>
          </a:xfrm>
          <a:prstGeom prst="rect">
            <a:avLst/>
          </a:prstGeom>
          <a:solidFill>
            <a:schemeClr val="accent6">
              <a:lumMod val="20000"/>
              <a:lumOff val="80000"/>
            </a:schemeClr>
          </a:solidFill>
          <a:ln>
            <a:noFill/>
          </a:ln>
        </p:spPr>
        <p:txBody>
          <a:bodyPr wrap="square" lIns="180000" tIns="180000" rIns="180000" bIns="180000" rtlCol="0">
            <a:noAutofit/>
          </a:bodyPr>
          <a:lstStyle/>
          <a:p>
            <a:pPr>
              <a:lnSpc>
                <a:spcPct val="150000"/>
              </a:lnSpc>
            </a:pPr>
            <a:r>
              <a:rPr kumimoji="1" lang="en-US" altLang="ja-JP" sz="2400" smtClean="0">
                <a:latin typeface="Calibri" panose="020F0502020204030204" pitchFamily="34" charset="0"/>
                <a:ea typeface="メイリオ" panose="020B0604030504040204" pitchFamily="50" charset="-128"/>
              </a:rPr>
              <a:t>EJB</a:t>
            </a:r>
            <a:r>
              <a:rPr kumimoji="1" lang="ja-JP" altLang="en-US" sz="2400" smtClean="0">
                <a:latin typeface="Calibri" panose="020F0502020204030204" pitchFamily="34" charset="0"/>
                <a:ea typeface="メイリオ" panose="020B0604030504040204" pitchFamily="50" charset="-128"/>
              </a:rPr>
              <a:t>のクラスを作成して、その中で</a:t>
            </a:r>
            <a:r>
              <a:rPr kumimoji="1" lang="en-US" altLang="ja-JP" sz="2400" smtClean="0">
                <a:latin typeface="Calibri" panose="020F0502020204030204" pitchFamily="34" charset="0"/>
                <a:ea typeface="メイリオ" panose="020B0604030504040204" pitchFamily="50" charset="-128"/>
              </a:rPr>
              <a:t>JPQL</a:t>
            </a:r>
            <a:r>
              <a:rPr kumimoji="1" lang="ja-JP" altLang="en-US" sz="2400" smtClean="0">
                <a:latin typeface="Calibri" panose="020F0502020204030204" pitchFamily="34" charset="0"/>
                <a:ea typeface="メイリオ" panose="020B0604030504040204" pitchFamily="50" charset="-128"/>
              </a:rPr>
              <a:t>を実行する。</a:t>
            </a:r>
          </a:p>
        </p:txBody>
      </p:sp>
    </p:spTree>
    <p:extLst>
      <p:ext uri="{BB962C8B-B14F-4D97-AF65-F5344CB8AC3E}">
        <p14:creationId xmlns:p14="http://schemas.microsoft.com/office/powerpoint/2010/main" val="1222728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612648" y="1179576"/>
            <a:ext cx="10515600" cy="4864608"/>
          </a:xfrm>
          <a:prstGeom prst="rect">
            <a:avLst/>
          </a:prstGeom>
          <a:solidFill>
            <a:schemeClr val="bg1"/>
          </a:solidFill>
          <a:ln>
            <a:solidFill>
              <a:schemeClr val="tx2"/>
            </a:solidFill>
          </a:ln>
        </p:spPr>
        <p:txBody>
          <a:bodyPr wrap="square" lIns="108000" tIns="108000" rIns="108000" bIns="108000" rtlCol="0">
            <a:noAutofit/>
          </a:bodyPr>
          <a:lstStyle/>
          <a:p>
            <a:r>
              <a:rPr kumimoji="1" lang="en-US" altLang="ja-JP" sz="2000" b="1">
                <a:solidFill>
                  <a:srgbClr val="7030A0"/>
                </a:solidFill>
                <a:latin typeface="Consolas" panose="020B0609020204030204" pitchFamily="49" charset="0"/>
                <a:ea typeface="メイリオ" panose="020B0604030504040204" pitchFamily="50" charset="-128"/>
                <a:cs typeface="Consolas" panose="020B0609020204030204" pitchFamily="49" charset="0"/>
              </a:rPr>
              <a:t>@NamedQueries</a:t>
            </a:r>
            <a:r>
              <a:rPr kumimoji="1" lang="en-US" altLang="ja-JP" sz="2000" b="1">
                <a:solidFill>
                  <a:srgbClr val="00B0F0"/>
                </a:solidFill>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a:t>
            </a:r>
          </a:p>
          <a:p>
            <a:r>
              <a:rPr kumimoji="1" lang="ja-JP" altLang="en-US" sz="2000">
                <a:latin typeface="Consolas" panose="020B0609020204030204" pitchFamily="49" charset="0"/>
                <a:ea typeface="メイリオ" panose="020B0604030504040204" pitchFamily="50" charset="-128"/>
                <a:cs typeface="Consolas" panose="020B0609020204030204" pitchFamily="49" charset="0"/>
              </a:rPr>
              <a:t> </a:t>
            </a:r>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b="1" smtClean="0">
                <a:solidFill>
                  <a:srgbClr val="7030A0"/>
                </a:solidFill>
                <a:latin typeface="Consolas" panose="020B0609020204030204" pitchFamily="49" charset="0"/>
                <a:ea typeface="メイリオ" panose="020B0604030504040204" pitchFamily="50" charset="-128"/>
                <a:cs typeface="Consolas" panose="020B0609020204030204" pitchFamily="49" charset="0"/>
              </a:rPr>
              <a:t>@NamedQuery</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r>
              <a:rPr kumimoji="1" lang="en-US" altLang="ja-JP" sz="2000" b="1"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name</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b="1" smtClean="0">
                <a:latin typeface="Consolas" panose="020B0609020204030204" pitchFamily="49" charset="0"/>
                <a:ea typeface="メイリオ" panose="020B0604030504040204" pitchFamily="50" charset="-128"/>
                <a:cs typeface="Consolas" panose="020B0609020204030204" pitchFamily="49" charset="0"/>
              </a:rPr>
              <a:t>OrderLine.ALL</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sz="200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b="1"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query</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="select o from OrderLine o where o.item= </a:t>
            </a:r>
            <a:r>
              <a:rPr kumimoji="1" lang="en-US" altLang="ja-JP" sz="2000" b="1">
                <a:latin typeface="Consolas" panose="020B0609020204030204" pitchFamily="49" charset="0"/>
                <a:ea typeface="メイリオ" panose="020B0604030504040204" pitchFamily="50" charset="-128"/>
                <a:cs typeface="Consolas" panose="020B0609020204030204" pitchFamily="49" charset="0"/>
              </a:rPr>
              <a:t>:itemName</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00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NamedQuery(name=OrderLine.ALL_DESC, </a:t>
            </a:r>
            <a:endParaRPr kumimoji="1" lang="en-US" altLang="ja-JP" sz="200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query</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="select o FROM OrderLine o </a:t>
            </a:r>
            <a:r>
              <a:rPr kumimoji="1" lang="en-US" altLang="ja-JP" sz="2000" b="1">
                <a:latin typeface="Consolas" panose="020B0609020204030204" pitchFamily="49" charset="0"/>
                <a:ea typeface="メイリオ" panose="020B0604030504040204" pitchFamily="50" charset="-128"/>
                <a:cs typeface="Consolas" panose="020B0609020204030204" pitchFamily="49" charset="0"/>
              </a:rPr>
              <a:t>order by</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 o.quantity </a:t>
            </a:r>
            <a:r>
              <a:rPr kumimoji="1" lang="en-US" altLang="ja-JP" sz="2000" b="1">
                <a:latin typeface="Consolas" panose="020B0609020204030204" pitchFamily="49" charset="0"/>
                <a:ea typeface="メイリオ" panose="020B0604030504040204" pitchFamily="50" charset="-128"/>
                <a:cs typeface="Consolas" panose="020B0609020204030204" pitchFamily="49" charset="0"/>
              </a:rPr>
              <a:t>desc</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Entity</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@Table(name = "ORDERLINE_TBL")</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public class </a:t>
            </a:r>
            <a:r>
              <a:rPr kumimoji="1" lang="en-US" altLang="ja-JP" sz="2000">
                <a:solidFill>
                  <a:srgbClr val="00B0F0"/>
                </a:solidFill>
                <a:latin typeface="Consolas" panose="020B0609020204030204" pitchFamily="49" charset="0"/>
                <a:ea typeface="メイリオ" panose="020B0604030504040204" pitchFamily="50" charset="-128"/>
                <a:cs typeface="Consolas" panose="020B0609020204030204" pitchFamily="49" charset="0"/>
              </a:rPr>
              <a:t>OrderLine</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 implements Serializable {</a:t>
            </a:r>
          </a:p>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b="1">
                <a:latin typeface="Consolas" panose="020B0609020204030204" pitchFamily="49" charset="0"/>
                <a:ea typeface="メイリオ" panose="020B0604030504040204" pitchFamily="50" charset="-128"/>
                <a:cs typeface="Consolas" panose="020B0609020204030204" pitchFamily="49" charset="0"/>
              </a:rPr>
              <a:t>public static final String ALL = "ALL";</a:t>
            </a:r>
          </a:p>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public static final String ALL_DESC = "ALL_DESC</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p>
          <a:p>
            <a:endParaRPr kumimoji="1" lang="en-US" altLang="ja-JP" sz="200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Id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GeneratedValue(strategy = GenerationType.AUTO)</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private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Long orderLineId</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sz="2000">
              <a:latin typeface="Consolas" panose="020B0609020204030204" pitchFamily="49" charset="0"/>
              <a:ea typeface="メイリオ" panose="020B0604030504040204" pitchFamily="50" charset="-128"/>
              <a:cs typeface="Consolas" panose="020B0609020204030204" pitchFamily="49" charset="0"/>
            </a:endParaRPr>
          </a:p>
        </p:txBody>
      </p:sp>
      <p:sp>
        <p:nvSpPr>
          <p:cNvPr id="4" name="Slide Number Placeholder 3"/>
          <p:cNvSpPr>
            <a:spLocks noGrp="1"/>
          </p:cNvSpPr>
          <p:nvPr>
            <p:ph type="sldNum" sz="quarter" idx="12"/>
          </p:nvPr>
        </p:nvSpPr>
        <p:spPr/>
        <p:txBody>
          <a:bodyPr/>
          <a:lstStyle/>
          <a:p>
            <a:fld id="{C51EAA63-D034-42AE-91FA-B13B9518C7BE}" type="slidenum">
              <a:rPr lang="en-US" smtClean="0"/>
              <a:pPr/>
              <a:t>112</a:t>
            </a:fld>
            <a:endParaRPr lang="en-US"/>
          </a:p>
        </p:txBody>
      </p:sp>
      <p:sp>
        <p:nvSpPr>
          <p:cNvPr id="5" name="タイトル 4"/>
          <p:cNvSpPr>
            <a:spLocks noGrp="1"/>
          </p:cNvSpPr>
          <p:nvPr>
            <p:ph type="title"/>
          </p:nvPr>
        </p:nvSpPr>
        <p:spPr>
          <a:xfrm>
            <a:off x="531812" y="378376"/>
            <a:ext cx="11125200" cy="641131"/>
          </a:xfrm>
        </p:spPr>
        <p:txBody>
          <a:bodyPr/>
          <a:lstStyle/>
          <a:p>
            <a:r>
              <a:rPr kumimoji="1" lang="en-US" altLang="ja-JP" smtClean="0"/>
              <a:t>4.</a:t>
            </a:r>
            <a:r>
              <a:rPr lang="ja-JP" altLang="en-US" smtClean="0"/>
              <a:t> 名前付きクエリ</a:t>
            </a:r>
            <a:r>
              <a:rPr lang="ja-JP" altLang="en-US"/>
              <a:t>の</a:t>
            </a:r>
            <a:r>
              <a:rPr lang="ja-JP" altLang="en-US" smtClean="0"/>
              <a:t>作成</a:t>
            </a:r>
            <a:r>
              <a:rPr kumimoji="1" lang="en-US" altLang="ja-JP" smtClean="0"/>
              <a:t> </a:t>
            </a:r>
            <a:endParaRPr kumimoji="1" lang="ja-JP" altLang="en-US"/>
          </a:p>
        </p:txBody>
      </p:sp>
      <p:grpSp>
        <p:nvGrpSpPr>
          <p:cNvPr id="39" name="グループ化 38"/>
          <p:cNvGrpSpPr/>
          <p:nvPr/>
        </p:nvGrpSpPr>
        <p:grpSpPr>
          <a:xfrm>
            <a:off x="704088" y="1609344"/>
            <a:ext cx="1810512" cy="292608"/>
            <a:chOff x="704088" y="1609344"/>
            <a:chExt cx="1810512" cy="292608"/>
          </a:xfrm>
        </p:grpSpPr>
        <p:cxnSp>
          <p:nvCxnSpPr>
            <p:cNvPr id="8" name="直線コネクタ 7"/>
            <p:cNvCxnSpPr/>
            <p:nvPr/>
          </p:nvCxnSpPr>
          <p:spPr>
            <a:xfrm>
              <a:off x="704088" y="1609344"/>
              <a:ext cx="1810512" cy="0"/>
            </a:xfrm>
            <a:prstGeom prst="line">
              <a:avLst/>
            </a:prstGeom>
            <a:ln w="28575">
              <a:solidFill>
                <a:schemeClr val="accent6">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1014984" y="1901952"/>
              <a:ext cx="1499616" cy="0"/>
            </a:xfrm>
            <a:prstGeom prst="line">
              <a:avLst/>
            </a:prstGeom>
            <a:ln w="28575">
              <a:solidFill>
                <a:schemeClr val="accent6">
                  <a:lumMod val="75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40" name="グループ化 39"/>
          <p:cNvGrpSpPr/>
          <p:nvPr/>
        </p:nvGrpSpPr>
        <p:grpSpPr>
          <a:xfrm>
            <a:off x="2679192" y="1901952"/>
            <a:ext cx="658368" cy="320040"/>
            <a:chOff x="2679192" y="1901952"/>
            <a:chExt cx="658368" cy="320040"/>
          </a:xfrm>
        </p:grpSpPr>
        <p:cxnSp>
          <p:nvCxnSpPr>
            <p:cNvPr id="14" name="直線コネクタ 13"/>
            <p:cNvCxnSpPr/>
            <p:nvPr/>
          </p:nvCxnSpPr>
          <p:spPr>
            <a:xfrm>
              <a:off x="2679192" y="1901952"/>
              <a:ext cx="530352" cy="0"/>
            </a:xfrm>
            <a:prstGeom prst="line">
              <a:avLst/>
            </a:prstGeom>
            <a:ln w="28575">
              <a:solidFill>
                <a:schemeClr val="accent6">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2679192" y="2221992"/>
              <a:ext cx="658368" cy="0"/>
            </a:xfrm>
            <a:prstGeom prst="line">
              <a:avLst/>
            </a:prstGeom>
            <a:ln w="28575">
              <a:solidFill>
                <a:schemeClr val="accent6">
                  <a:lumMod val="75000"/>
                </a:schemeClr>
              </a:solidFill>
              <a:miter lim="800000"/>
            </a:ln>
          </p:spPr>
          <p:style>
            <a:lnRef idx="1">
              <a:schemeClr val="accent1"/>
            </a:lnRef>
            <a:fillRef idx="0">
              <a:schemeClr val="accent1"/>
            </a:fillRef>
            <a:effectRef idx="0">
              <a:schemeClr val="accent1"/>
            </a:effectRef>
            <a:fontRef idx="minor">
              <a:schemeClr val="tx1"/>
            </a:fontRef>
          </p:style>
        </p:cxnSp>
      </p:grpSp>
      <p:cxnSp>
        <p:nvCxnSpPr>
          <p:cNvPr id="20" name="直線コネクタ 19"/>
          <p:cNvCxnSpPr/>
          <p:nvPr/>
        </p:nvCxnSpPr>
        <p:spPr>
          <a:xfrm>
            <a:off x="9235440" y="2221992"/>
            <a:ext cx="1362456" cy="0"/>
          </a:xfrm>
          <a:prstGeom prst="line">
            <a:avLst/>
          </a:prstGeom>
          <a:ln w="28575">
            <a:solidFill>
              <a:schemeClr val="accent6">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7296912" y="2843784"/>
            <a:ext cx="3401568" cy="0"/>
          </a:xfrm>
          <a:prstGeom prst="line">
            <a:avLst/>
          </a:prstGeom>
          <a:ln w="28575">
            <a:solidFill>
              <a:schemeClr val="accent6">
                <a:lumMod val="75000"/>
              </a:schemeClr>
            </a:solidFill>
            <a:miter lim="800000"/>
          </a:ln>
        </p:spPr>
        <p:style>
          <a:lnRef idx="1">
            <a:schemeClr val="accent1"/>
          </a:lnRef>
          <a:fillRef idx="0">
            <a:schemeClr val="accent1"/>
          </a:fillRef>
          <a:effectRef idx="0">
            <a:schemeClr val="accent1"/>
          </a:effectRef>
          <a:fontRef idx="minor">
            <a:schemeClr val="tx1"/>
          </a:fontRef>
        </p:style>
      </p:cxnSp>
      <p:grpSp>
        <p:nvGrpSpPr>
          <p:cNvPr id="41" name="グループ化 40"/>
          <p:cNvGrpSpPr/>
          <p:nvPr/>
        </p:nvGrpSpPr>
        <p:grpSpPr>
          <a:xfrm>
            <a:off x="978408" y="1901952"/>
            <a:ext cx="5330952" cy="2432304"/>
            <a:chOff x="978408" y="1901952"/>
            <a:chExt cx="5330952" cy="2432304"/>
          </a:xfrm>
        </p:grpSpPr>
        <p:cxnSp>
          <p:nvCxnSpPr>
            <p:cNvPr id="24" name="直線コネクタ 23"/>
            <p:cNvCxnSpPr/>
            <p:nvPr/>
          </p:nvCxnSpPr>
          <p:spPr>
            <a:xfrm>
              <a:off x="978408" y="4334256"/>
              <a:ext cx="5330952" cy="0"/>
            </a:xfrm>
            <a:prstGeom prst="line">
              <a:avLst/>
            </a:prstGeom>
            <a:ln w="28575">
              <a:solidFill>
                <a:srgbClr val="0070C0"/>
              </a:solidFill>
              <a:miter lim="800000"/>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3493008" y="1901952"/>
              <a:ext cx="1828800" cy="0"/>
            </a:xfrm>
            <a:prstGeom prst="line">
              <a:avLst/>
            </a:prstGeom>
            <a:ln w="28575">
              <a:solidFill>
                <a:srgbClr val="0070C0"/>
              </a:solidFill>
              <a:miter lim="800000"/>
            </a:ln>
          </p:spPr>
          <p:style>
            <a:lnRef idx="1">
              <a:schemeClr val="accent1"/>
            </a:lnRef>
            <a:fillRef idx="0">
              <a:schemeClr val="accent1"/>
            </a:fillRef>
            <a:effectRef idx="0">
              <a:schemeClr val="accent1"/>
            </a:effectRef>
            <a:fontRef idx="minor">
              <a:schemeClr val="tx1"/>
            </a:fontRef>
          </p:style>
        </p:cxnSp>
      </p:grpSp>
      <p:grpSp>
        <p:nvGrpSpPr>
          <p:cNvPr id="36" name="グループ化 35"/>
          <p:cNvGrpSpPr/>
          <p:nvPr/>
        </p:nvGrpSpPr>
        <p:grpSpPr>
          <a:xfrm>
            <a:off x="7767828" y="2843784"/>
            <a:ext cx="3172968" cy="1426464"/>
            <a:chOff x="7767828" y="2843784"/>
            <a:chExt cx="3172968" cy="1426464"/>
          </a:xfrm>
        </p:grpSpPr>
        <p:sp>
          <p:nvSpPr>
            <p:cNvPr id="32" name="テキスト ボックス 31"/>
            <p:cNvSpPr txBox="1"/>
            <p:nvPr/>
          </p:nvSpPr>
          <p:spPr>
            <a:xfrm>
              <a:off x="7767828" y="3282696"/>
              <a:ext cx="3172968" cy="987552"/>
            </a:xfrm>
            <a:prstGeom prst="rect">
              <a:avLst/>
            </a:prstGeom>
            <a:solidFill>
              <a:schemeClr val="accent4">
                <a:lumMod val="20000"/>
                <a:lumOff val="80000"/>
              </a:schemeClr>
            </a:solidFill>
          </p:spPr>
          <p:txBody>
            <a:bodyPr wrap="square" lIns="108000" tIns="108000" rIns="108000" bIns="108000" rtlCol="0" anchor="ctr" anchorCtr="0">
              <a:noAutofit/>
            </a:bodyPr>
            <a:lstStyle/>
            <a:p>
              <a:pPr>
                <a:lnSpc>
                  <a:spcPts val="2700"/>
                </a:lnSpc>
              </a:pPr>
              <a:r>
                <a:rPr kumimoji="1" lang="ja-JP" altLang="en-US" smtClean="0">
                  <a:latin typeface="Calibri" panose="020F0502020204030204" pitchFamily="34" charset="0"/>
                  <a:ea typeface="メイリオ" panose="020B0604030504040204" pitchFamily="50" charset="-128"/>
                </a:rPr>
                <a:t>ソート指定 。</a:t>
              </a:r>
              <a:endParaRPr kumimoji="1" lang="en-US" altLang="ja-JP" smtClean="0">
                <a:latin typeface="Calibri" panose="020F0502020204030204" pitchFamily="34" charset="0"/>
                <a:ea typeface="メイリオ" panose="020B0604030504040204" pitchFamily="50" charset="-128"/>
              </a:endParaRPr>
            </a:p>
            <a:p>
              <a:pPr>
                <a:lnSpc>
                  <a:spcPts val="2700"/>
                </a:lnSpc>
              </a:pPr>
              <a:r>
                <a:rPr kumimoji="1" lang="en-US" altLang="ja-JP" smtClean="0">
                  <a:latin typeface="Calibri" panose="020F0502020204030204" pitchFamily="34" charset="0"/>
                  <a:ea typeface="メイリオ" panose="020B0604030504040204" pitchFamily="50" charset="-128"/>
                </a:rPr>
                <a:t>desc</a:t>
              </a:r>
              <a:r>
                <a:rPr kumimoji="1" lang="ja-JP" altLang="en-US" smtClean="0">
                  <a:latin typeface="Calibri" panose="020F0502020204030204" pitchFamily="34" charset="0"/>
                  <a:ea typeface="メイリオ" panose="020B0604030504040204" pitchFamily="50" charset="-128"/>
                </a:rPr>
                <a:t>（降順）、</a:t>
              </a:r>
              <a:r>
                <a:rPr kumimoji="1" lang="en-US" altLang="ja-JP" smtClean="0">
                  <a:latin typeface="Calibri" panose="020F0502020204030204" pitchFamily="34" charset="0"/>
                  <a:ea typeface="メイリオ" panose="020B0604030504040204" pitchFamily="50" charset="-128"/>
                </a:rPr>
                <a:t>asc</a:t>
              </a:r>
              <a:r>
                <a:rPr kumimoji="1" lang="ja-JP" altLang="en-US" smtClean="0">
                  <a:latin typeface="Calibri" panose="020F0502020204030204" pitchFamily="34" charset="0"/>
                  <a:ea typeface="メイリオ" panose="020B0604030504040204" pitchFamily="50" charset="-128"/>
                </a:rPr>
                <a:t>（昇順）</a:t>
              </a:r>
              <a:endParaRPr kumimoji="1" lang="en-US" altLang="ja-JP" smtClean="0">
                <a:latin typeface="Calibri" panose="020F0502020204030204" pitchFamily="34" charset="0"/>
                <a:ea typeface="メイリオ" panose="020B0604030504040204" pitchFamily="50" charset="-128"/>
              </a:endParaRPr>
            </a:p>
            <a:p>
              <a:pPr>
                <a:lnSpc>
                  <a:spcPts val="2700"/>
                </a:lnSpc>
              </a:pPr>
              <a:r>
                <a:rPr kumimoji="1" lang="en-US" altLang="ja-JP" smtClean="0">
                  <a:latin typeface="Calibri" panose="020F0502020204030204" pitchFamily="34" charset="0"/>
                  <a:ea typeface="メイリオ" panose="020B0604030504040204" pitchFamily="50" charset="-128"/>
                </a:rPr>
                <a:t>asc </a:t>
              </a:r>
              <a:r>
                <a:rPr kumimoji="1" lang="ja-JP" altLang="en-US" smtClean="0">
                  <a:latin typeface="Calibri" panose="020F0502020204030204" pitchFamily="34" charset="0"/>
                  <a:ea typeface="メイリオ" panose="020B0604030504040204" pitchFamily="50" charset="-128"/>
                </a:rPr>
                <a:t>が既定値</a:t>
              </a:r>
              <a:endParaRPr kumimoji="1" lang="en-US" altLang="ja-JP">
                <a:latin typeface="Calibri" panose="020F0502020204030204" pitchFamily="34" charset="0"/>
                <a:ea typeface="メイリオ" panose="020B0604030504040204" pitchFamily="50" charset="-128"/>
              </a:endParaRPr>
            </a:p>
          </p:txBody>
        </p:sp>
        <p:sp>
          <p:nvSpPr>
            <p:cNvPr id="33" name="下矢印 32"/>
            <p:cNvSpPr/>
            <p:nvPr/>
          </p:nvSpPr>
          <p:spPr bwMode="gray">
            <a:xfrm flipV="1">
              <a:off x="9235440" y="2843784"/>
              <a:ext cx="187452" cy="438912"/>
            </a:xfrm>
            <a:prstGeom prst="downArrow">
              <a:avLst/>
            </a:prstGeom>
            <a:solidFill>
              <a:schemeClr val="accent4">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grpSp>
        <p:nvGrpSpPr>
          <p:cNvPr id="38" name="グループ化 37"/>
          <p:cNvGrpSpPr/>
          <p:nvPr/>
        </p:nvGrpSpPr>
        <p:grpSpPr>
          <a:xfrm>
            <a:off x="3136392" y="4343400"/>
            <a:ext cx="5568696" cy="1536192"/>
            <a:chOff x="3136392" y="4343400"/>
            <a:chExt cx="5568696" cy="1536192"/>
          </a:xfrm>
        </p:grpSpPr>
        <p:sp>
          <p:nvSpPr>
            <p:cNvPr id="34" name="テキスト ボックス 33"/>
            <p:cNvSpPr txBox="1"/>
            <p:nvPr/>
          </p:nvSpPr>
          <p:spPr>
            <a:xfrm>
              <a:off x="3136392" y="4782312"/>
              <a:ext cx="5568696" cy="1097280"/>
            </a:xfrm>
            <a:prstGeom prst="rect">
              <a:avLst/>
            </a:prstGeom>
            <a:solidFill>
              <a:schemeClr val="accent4">
                <a:lumMod val="20000"/>
                <a:lumOff val="80000"/>
              </a:schemeClr>
            </a:solidFill>
          </p:spPr>
          <p:txBody>
            <a:bodyPr wrap="square" lIns="108000" tIns="108000" rIns="108000" bIns="108000" rtlCol="0" anchor="ctr" anchorCtr="0">
              <a:noAutofit/>
            </a:bodyPr>
            <a:lstStyle/>
            <a:p>
              <a:pPr>
                <a:lnSpc>
                  <a:spcPts val="2700"/>
                </a:lnSpc>
              </a:pPr>
              <a:r>
                <a:rPr kumimoji="1" lang="ja-JP" altLang="en-US" smtClean="0">
                  <a:latin typeface="Calibri" panose="020F0502020204030204" pitchFamily="34" charset="0"/>
                  <a:ea typeface="メイリオ" panose="020B0604030504040204" pitchFamily="50" charset="-128"/>
                </a:rPr>
                <a:t>名前をエンティティクラスの</a:t>
              </a:r>
              <a:r>
                <a:rPr kumimoji="1" lang="en-US" altLang="ja-JP" smtClean="0">
                  <a:latin typeface="Calibri" panose="020F0502020204030204" pitchFamily="34" charset="0"/>
                  <a:ea typeface="メイリオ" panose="020B0604030504040204" pitchFamily="50" charset="-128"/>
                </a:rPr>
                <a:t>static</a:t>
              </a:r>
              <a:r>
                <a:rPr kumimoji="1" lang="ja-JP" altLang="en-US" smtClean="0">
                  <a:latin typeface="Calibri" panose="020F0502020204030204" pitchFamily="34" charset="0"/>
                  <a:ea typeface="メイリオ" panose="020B0604030504040204" pitchFamily="50" charset="-128"/>
                </a:rPr>
                <a:t>変数にしておく。</a:t>
              </a:r>
              <a:endParaRPr kumimoji="1" lang="en-US" altLang="ja-JP" smtClean="0">
                <a:latin typeface="Calibri" panose="020F0502020204030204" pitchFamily="34" charset="0"/>
                <a:ea typeface="メイリオ" panose="020B0604030504040204" pitchFamily="50" charset="-128"/>
              </a:endParaRPr>
            </a:p>
            <a:p>
              <a:pPr>
                <a:lnSpc>
                  <a:spcPts val="2700"/>
                </a:lnSpc>
              </a:pPr>
              <a:r>
                <a:rPr kumimoji="1" lang="en-US" altLang="ja-JP" smtClean="0">
                  <a:latin typeface="Calibri" panose="020F0502020204030204" pitchFamily="34" charset="0"/>
                  <a:ea typeface="メイリオ" panose="020B0604030504040204" pitchFamily="50" charset="-128"/>
                </a:rPr>
                <a:t>EJB</a:t>
              </a:r>
              <a:r>
                <a:rPr kumimoji="1" lang="ja-JP" altLang="en-US" smtClean="0">
                  <a:latin typeface="Calibri" panose="020F0502020204030204" pitchFamily="34" charset="0"/>
                  <a:ea typeface="メイリオ" panose="020B0604030504040204" pitchFamily="50" charset="-128"/>
                </a:rPr>
                <a:t>のプログラムで名前を書き間違うと、コンパイルエラーになるので分かる。</a:t>
              </a:r>
              <a:endParaRPr kumimoji="1" lang="en-US" altLang="ja-JP" smtClean="0">
                <a:latin typeface="Calibri" panose="020F0502020204030204" pitchFamily="34" charset="0"/>
                <a:ea typeface="メイリオ" panose="020B0604030504040204" pitchFamily="50" charset="-128"/>
              </a:endParaRPr>
            </a:p>
          </p:txBody>
        </p:sp>
        <p:sp>
          <p:nvSpPr>
            <p:cNvPr id="35" name="下矢印 34"/>
            <p:cNvSpPr/>
            <p:nvPr/>
          </p:nvSpPr>
          <p:spPr bwMode="gray">
            <a:xfrm flipV="1">
              <a:off x="4604004" y="4343400"/>
              <a:ext cx="242316" cy="438912"/>
            </a:xfrm>
            <a:prstGeom prst="downArrow">
              <a:avLst/>
            </a:prstGeom>
            <a:solidFill>
              <a:schemeClr val="accent4">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grpSp>
        <p:nvGrpSpPr>
          <p:cNvPr id="30" name="グループ化 29"/>
          <p:cNvGrpSpPr/>
          <p:nvPr/>
        </p:nvGrpSpPr>
        <p:grpSpPr>
          <a:xfrm>
            <a:off x="7767828" y="713232"/>
            <a:ext cx="3172968" cy="1188720"/>
            <a:chOff x="7767828" y="713232"/>
            <a:chExt cx="3172968" cy="1188720"/>
          </a:xfrm>
        </p:grpSpPr>
        <p:sp>
          <p:nvSpPr>
            <p:cNvPr id="28" name="テキスト ボックス 27"/>
            <p:cNvSpPr txBox="1"/>
            <p:nvPr/>
          </p:nvSpPr>
          <p:spPr>
            <a:xfrm>
              <a:off x="7767828" y="713232"/>
              <a:ext cx="3172968" cy="749808"/>
            </a:xfrm>
            <a:prstGeom prst="rect">
              <a:avLst/>
            </a:prstGeom>
            <a:solidFill>
              <a:schemeClr val="accent4">
                <a:lumMod val="20000"/>
                <a:lumOff val="80000"/>
              </a:schemeClr>
            </a:solidFill>
          </p:spPr>
          <p:txBody>
            <a:bodyPr wrap="square" lIns="108000" tIns="108000" rIns="108000" bIns="108000" rtlCol="0" anchor="ctr" anchorCtr="0">
              <a:noAutofit/>
            </a:bodyPr>
            <a:lstStyle/>
            <a:p>
              <a:pPr>
                <a:lnSpc>
                  <a:spcPts val="2700"/>
                </a:lnSpc>
              </a:pPr>
              <a:r>
                <a:rPr kumimoji="1" lang="ja-JP" altLang="en-US" smtClean="0">
                  <a:latin typeface="Calibri" panose="020F0502020204030204" pitchFamily="34" charset="0"/>
                  <a:ea typeface="メイリオ" panose="020B0604030504040204" pitchFamily="50" charset="-128"/>
                </a:rPr>
                <a:t>パラメータ</a:t>
              </a:r>
              <a:endParaRPr kumimoji="1" lang="en-US" altLang="ja-JP">
                <a:latin typeface="Calibri" panose="020F0502020204030204" pitchFamily="34" charset="0"/>
                <a:ea typeface="メイリオ" panose="020B0604030504040204" pitchFamily="50" charset="-128"/>
              </a:endParaRPr>
            </a:p>
            <a:p>
              <a:pPr>
                <a:lnSpc>
                  <a:spcPts val="2700"/>
                </a:lnSpc>
              </a:pPr>
              <a:r>
                <a:rPr kumimoji="1" lang="ja-JP" altLang="en-US" smtClean="0">
                  <a:latin typeface="Calibri" panose="020F0502020204030204" pitchFamily="34" charset="0"/>
                  <a:ea typeface="メイリオ" panose="020B0604030504040204" pitchFamily="50" charset="-128"/>
                </a:rPr>
                <a:t>値は実行時にセットできる</a:t>
              </a:r>
              <a:endParaRPr kumimoji="1" lang="en-US" altLang="ja-JP" smtClean="0">
                <a:latin typeface="Calibri" panose="020F0502020204030204" pitchFamily="34" charset="0"/>
                <a:ea typeface="メイリオ" panose="020B0604030504040204" pitchFamily="50" charset="-128"/>
              </a:endParaRPr>
            </a:p>
          </p:txBody>
        </p:sp>
        <p:sp>
          <p:nvSpPr>
            <p:cNvPr id="29" name="下矢印 28"/>
            <p:cNvSpPr/>
            <p:nvPr/>
          </p:nvSpPr>
          <p:spPr bwMode="gray">
            <a:xfrm>
              <a:off x="9729216" y="1463040"/>
              <a:ext cx="187452" cy="438912"/>
            </a:xfrm>
            <a:prstGeom prst="downArrow">
              <a:avLst/>
            </a:prstGeom>
            <a:solidFill>
              <a:schemeClr val="accent4">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spTree>
    <p:extLst>
      <p:ext uri="{BB962C8B-B14F-4D97-AF65-F5344CB8AC3E}">
        <p14:creationId xmlns:p14="http://schemas.microsoft.com/office/powerpoint/2010/main" val="3974152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ppt_x"/>
                                          </p:val>
                                        </p:tav>
                                        <p:tav tm="100000">
                                          <p:val>
                                            <p:strVal val="#ppt_x"/>
                                          </p:val>
                                        </p:tav>
                                      </p:tavLst>
                                    </p:anim>
                                    <p:anim calcmode="lin" valueType="num">
                                      <p:cBhvr additive="base">
                                        <p:cTn id="1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ppt_x"/>
                                          </p:val>
                                        </p:tav>
                                        <p:tav tm="100000">
                                          <p:val>
                                            <p:strVal val="#ppt_x"/>
                                          </p:val>
                                        </p:tav>
                                      </p:tavLst>
                                    </p:anim>
                                    <p:anim calcmode="lin" valueType="num">
                                      <p:cBhvr additive="base">
                                        <p:cTn id="20" dur="500" fill="hold"/>
                                        <p:tgtEl>
                                          <p:spTgt spid="41"/>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50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10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10" presetClass="entr" presetSubtype="0" fill="hold" nodeType="afterEffect">
                                  <p:stCondLst>
                                    <p:cond delay="50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10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10" presetClass="entr" presetSubtype="0" fill="hold" nodeType="afterEffect">
                                  <p:stCondLst>
                                    <p:cond delay="50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612648" y="1179576"/>
            <a:ext cx="11163040" cy="4864608"/>
          </a:xfrm>
          <a:prstGeom prst="rect">
            <a:avLst/>
          </a:prstGeom>
          <a:solidFill>
            <a:schemeClr val="bg1"/>
          </a:solidFill>
          <a:ln>
            <a:solidFill>
              <a:schemeClr val="tx2"/>
            </a:solidFill>
          </a:ln>
        </p:spPr>
        <p:txBody>
          <a:bodyPr wrap="square" lIns="108000" tIns="108000" rIns="108000" bIns="108000" rtlCol="0">
            <a:noAutofit/>
          </a:bodyPr>
          <a:lstStyle/>
          <a:p>
            <a:pPr>
              <a:lnSpc>
                <a:spcPct val="130000"/>
              </a:lnSpc>
            </a:pPr>
            <a:r>
              <a:rPr kumimoji="1" lang="en-US" altLang="ja-JP" sz="2000" b="1">
                <a:latin typeface="Consolas" panose="020B0609020204030204" pitchFamily="49" charset="0"/>
                <a:ea typeface="メイリオ" panose="020B0604030504040204" pitchFamily="50" charset="-128"/>
                <a:cs typeface="Consolas" panose="020B0609020204030204" pitchFamily="49" charset="0"/>
              </a:rPr>
              <a:t>@Stateless</a:t>
            </a:r>
          </a:p>
          <a:p>
            <a:pPr>
              <a:lnSpc>
                <a:spcPct val="1300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public class MyDbOperation {</a:t>
            </a:r>
          </a:p>
          <a:p>
            <a:pPr>
              <a:lnSpc>
                <a:spcPct val="1300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@PersistenceContext</a:t>
            </a:r>
          </a:p>
          <a:p>
            <a:pPr>
              <a:lnSpc>
                <a:spcPct val="1300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private EntityManager </a:t>
            </a:r>
            <a:r>
              <a:rPr kumimoji="1" lang="en-US" altLang="ja-JP" sz="2000">
                <a:solidFill>
                  <a:srgbClr val="00B0F0"/>
                </a:solidFill>
                <a:latin typeface="Consolas" panose="020B0609020204030204" pitchFamily="49" charset="0"/>
                <a:ea typeface="メイリオ" panose="020B0604030504040204" pitchFamily="50" charset="-128"/>
                <a:cs typeface="Consolas" panose="020B0609020204030204" pitchFamily="49" charset="0"/>
              </a:rPr>
              <a:t>em</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a:t>
            </a:r>
          </a:p>
          <a:p>
            <a:pPr>
              <a:lnSpc>
                <a:spcPct val="1300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public List&lt;OrderLine&gt;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orderLines(String </a:t>
            </a:r>
            <a:r>
              <a:rPr kumimoji="1" lang="en-US" altLang="ja-JP" sz="2000" b="1" smtClean="0">
                <a:latin typeface="Consolas" panose="020B0609020204030204" pitchFamily="49" charset="0"/>
                <a:ea typeface="メイリオ" panose="020B0604030504040204" pitchFamily="50" charset="-128"/>
                <a:cs typeface="Consolas" panose="020B0609020204030204" pitchFamily="49" charset="0"/>
              </a:rPr>
              <a:t>item</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000">
              <a:latin typeface="Consolas" panose="020B0609020204030204" pitchFamily="49" charset="0"/>
              <a:ea typeface="メイリオ" panose="020B0604030504040204" pitchFamily="50" charset="-128"/>
              <a:cs typeface="Consolas" panose="020B0609020204030204" pitchFamily="49" charset="0"/>
            </a:endParaRPr>
          </a:p>
          <a:p>
            <a:pPr>
              <a:lnSpc>
                <a:spcPct val="1300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b="1" spc="-100">
                <a:latin typeface="Consolas" panose="020B0609020204030204" pitchFamily="49" charset="0"/>
                <a:ea typeface="メイリオ" panose="020B0604030504040204" pitchFamily="50" charset="-128"/>
                <a:cs typeface="Consolas" panose="020B0609020204030204" pitchFamily="49" charset="0"/>
              </a:rPr>
              <a:t>T</a:t>
            </a:r>
            <a:r>
              <a:rPr kumimoji="1" lang="en-US" altLang="ja-JP" sz="2000" b="1">
                <a:latin typeface="Consolas" panose="020B0609020204030204" pitchFamily="49" charset="0"/>
                <a:ea typeface="メイリオ" panose="020B0604030504040204" pitchFamily="50" charset="-128"/>
                <a:cs typeface="Consolas" panose="020B0609020204030204" pitchFamily="49" charset="0"/>
              </a:rPr>
              <a:t>ypedQuery</a:t>
            </a:r>
            <a:r>
              <a:rPr kumimoji="1" lang="en-US" altLang="ja-JP" sz="2000" spc="-100">
                <a:latin typeface="Consolas" panose="020B0609020204030204" pitchFamily="49" charset="0"/>
                <a:ea typeface="メイリオ" panose="020B0604030504040204" pitchFamily="50" charset="-128"/>
                <a:cs typeface="Consolas" panose="020B0609020204030204" pitchFamily="49" charset="0"/>
              </a:rPr>
              <a:t>&lt;OrderLine&gt; q = </a:t>
            </a:r>
            <a:r>
              <a:rPr kumimoji="1" lang="en-US" altLang="ja-JP" sz="2000"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em</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r>
              <a:rPr kumimoji="1" lang="en-US" altLang="ja-JP" sz="2000" b="1" smtClean="0">
                <a:latin typeface="Consolas" panose="020B0609020204030204" pitchFamily="49" charset="0"/>
                <a:ea typeface="メイリオ" panose="020B0604030504040204" pitchFamily="50" charset="-128"/>
                <a:cs typeface="Consolas" panose="020B0609020204030204" pitchFamily="49" charset="0"/>
              </a:rPr>
              <a:t>createNamedQuery</a:t>
            </a:r>
            <a:r>
              <a:rPr kumimoji="1" lang="en-US" altLang="ja-JP" sz="2000" spc="-100" smtClean="0">
                <a:latin typeface="Consolas" panose="020B0609020204030204" pitchFamily="49" charset="0"/>
                <a:ea typeface="メイリオ" panose="020B0604030504040204" pitchFamily="50" charset="-128"/>
                <a:cs typeface="Consolas" panose="020B0609020204030204" pitchFamily="49" charset="0"/>
              </a:rPr>
              <a:t>(OrderLine.ALL,</a:t>
            </a:r>
            <a:r>
              <a:rPr kumimoji="1" lang="en-US" altLang="ja-JP" sz="2000" b="1" spc="-100" smtClean="0">
                <a:latin typeface="Consolas" panose="020B0609020204030204" pitchFamily="49" charset="0"/>
                <a:ea typeface="メイリオ" panose="020B0604030504040204" pitchFamily="50" charset="-128"/>
                <a:cs typeface="Consolas" panose="020B0609020204030204" pitchFamily="49" charset="0"/>
              </a:rPr>
              <a:t>OrderLine.class</a:t>
            </a:r>
            <a:r>
              <a:rPr kumimoji="1" lang="en-US" altLang="ja-JP" sz="2000" spc="-100">
                <a:latin typeface="Consolas" panose="020B0609020204030204" pitchFamily="49" charset="0"/>
                <a:ea typeface="メイリオ" panose="020B0604030504040204" pitchFamily="50" charset="-128"/>
                <a:cs typeface="Consolas" panose="020B0609020204030204" pitchFamily="49" charset="0"/>
              </a:rPr>
              <a:t>);</a:t>
            </a:r>
          </a:p>
          <a:p>
            <a:pPr>
              <a:lnSpc>
                <a:spcPct val="1300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q.</a:t>
            </a:r>
            <a:r>
              <a:rPr kumimoji="1" lang="en-US" altLang="ja-JP" sz="2000" b="1" smtClean="0">
                <a:latin typeface="Consolas" panose="020B0609020204030204" pitchFamily="49" charset="0"/>
                <a:ea typeface="メイリオ" panose="020B0604030504040204" pitchFamily="50" charset="-128"/>
                <a:cs typeface="Consolas" panose="020B0609020204030204" pitchFamily="49" charset="0"/>
              </a:rPr>
              <a:t>setParameter</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("itemName", </a:t>
            </a:r>
            <a:r>
              <a:rPr kumimoji="1" lang="en-US" altLang="ja-JP" sz="2000" b="1" smtClean="0">
                <a:latin typeface="Consolas" panose="020B0609020204030204" pitchFamily="49" charset="0"/>
                <a:ea typeface="メイリオ" panose="020B0604030504040204" pitchFamily="50" charset="-128"/>
                <a:cs typeface="Consolas" panose="020B0609020204030204" pitchFamily="49" charset="0"/>
              </a:rPr>
              <a:t>item</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000">
              <a:latin typeface="Consolas" panose="020B0609020204030204" pitchFamily="49" charset="0"/>
              <a:ea typeface="メイリオ" panose="020B0604030504040204" pitchFamily="50" charset="-128"/>
              <a:cs typeface="Consolas" panose="020B0609020204030204" pitchFamily="49" charset="0"/>
            </a:endParaRPr>
          </a:p>
          <a:p>
            <a:pPr>
              <a:lnSpc>
                <a:spcPct val="1300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return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q.</a:t>
            </a:r>
            <a:r>
              <a:rPr kumimoji="1" lang="en-US" altLang="ja-JP" sz="2000" b="1">
                <a:latin typeface="Consolas" panose="020B0609020204030204" pitchFamily="49" charset="0"/>
                <a:ea typeface="メイリオ" panose="020B0604030504040204" pitchFamily="50" charset="-128"/>
                <a:cs typeface="Consolas" panose="020B0609020204030204" pitchFamily="49" charset="0"/>
              </a:rPr>
              <a:t>getResultList()</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a:t>
            </a:r>
          </a:p>
          <a:p>
            <a:pPr>
              <a:lnSpc>
                <a:spcPct val="1300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000">
              <a:latin typeface="Consolas" panose="020B0609020204030204" pitchFamily="49" charset="0"/>
              <a:ea typeface="メイリオ" panose="020B0604030504040204" pitchFamily="50" charset="-128"/>
              <a:cs typeface="Consolas" panose="020B0609020204030204" pitchFamily="49" charset="0"/>
            </a:endParaRPr>
          </a:p>
          <a:p>
            <a:pPr>
              <a:lnSpc>
                <a:spcPct val="1300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ja-JP" altLang="en-US" sz="200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000">
              <a:latin typeface="Consolas" panose="020B0609020204030204" pitchFamily="49" charset="0"/>
              <a:ea typeface="メイリオ" panose="020B0604030504040204" pitchFamily="50" charset="-128"/>
              <a:cs typeface="Consolas" panose="020B0609020204030204" pitchFamily="49" charset="0"/>
            </a:endParaRPr>
          </a:p>
          <a:p>
            <a:pPr>
              <a:lnSpc>
                <a:spcPct val="1300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a:t>
            </a:r>
          </a:p>
        </p:txBody>
      </p:sp>
      <p:sp>
        <p:nvSpPr>
          <p:cNvPr id="4" name="Slide Number Placeholder 3"/>
          <p:cNvSpPr>
            <a:spLocks noGrp="1"/>
          </p:cNvSpPr>
          <p:nvPr>
            <p:ph type="sldNum" sz="quarter" idx="12"/>
          </p:nvPr>
        </p:nvSpPr>
        <p:spPr/>
        <p:txBody>
          <a:bodyPr/>
          <a:lstStyle/>
          <a:p>
            <a:fld id="{C51EAA63-D034-42AE-91FA-B13B9518C7BE}" type="slidenum">
              <a:rPr lang="en-US" smtClean="0"/>
              <a:pPr/>
              <a:t>113</a:t>
            </a:fld>
            <a:endParaRPr lang="en-US"/>
          </a:p>
        </p:txBody>
      </p:sp>
      <p:sp>
        <p:nvSpPr>
          <p:cNvPr id="5" name="タイトル 4"/>
          <p:cNvSpPr>
            <a:spLocks noGrp="1"/>
          </p:cNvSpPr>
          <p:nvPr>
            <p:ph type="title"/>
          </p:nvPr>
        </p:nvSpPr>
        <p:spPr>
          <a:xfrm>
            <a:off x="531812" y="378376"/>
            <a:ext cx="11125200" cy="641131"/>
          </a:xfrm>
        </p:spPr>
        <p:txBody>
          <a:bodyPr/>
          <a:lstStyle/>
          <a:p>
            <a:r>
              <a:rPr lang="en-US" altLang="ja-JP"/>
              <a:t>5</a:t>
            </a:r>
            <a:r>
              <a:rPr kumimoji="1" lang="en-US" altLang="ja-JP" smtClean="0"/>
              <a:t>.</a:t>
            </a:r>
            <a:r>
              <a:rPr lang="ja-JP" altLang="en-US" smtClean="0"/>
              <a:t> </a:t>
            </a:r>
            <a:r>
              <a:rPr lang="en-US" altLang="ja-JP" sz="4400" smtClean="0"/>
              <a:t>EJB</a:t>
            </a:r>
            <a:r>
              <a:rPr lang="ja-JP" altLang="en-US" smtClean="0"/>
              <a:t>を作成（実行メソッドの作成）</a:t>
            </a:r>
            <a:r>
              <a:rPr kumimoji="1" lang="en-US" altLang="ja-JP" smtClean="0"/>
              <a:t> </a:t>
            </a:r>
            <a:endParaRPr kumimoji="1" lang="ja-JP" altLang="en-US"/>
          </a:p>
        </p:txBody>
      </p:sp>
      <p:cxnSp>
        <p:nvCxnSpPr>
          <p:cNvPr id="3" name="直線コネクタ 2"/>
          <p:cNvCxnSpPr/>
          <p:nvPr/>
        </p:nvCxnSpPr>
        <p:spPr>
          <a:xfrm>
            <a:off x="724829" y="1628079"/>
            <a:ext cx="1416205" cy="0"/>
          </a:xfrm>
          <a:prstGeom prst="line">
            <a:avLst/>
          </a:prstGeom>
          <a:ln w="28575">
            <a:solidFill>
              <a:schemeClr val="accent6">
                <a:lumMod val="75000"/>
              </a:schemeClr>
            </a:solidFill>
            <a:miter lim="800000"/>
          </a:ln>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bwMode="gray">
          <a:xfrm>
            <a:off x="970155" y="2136420"/>
            <a:ext cx="3612995" cy="756552"/>
          </a:xfrm>
          <a:prstGeom prst="rect">
            <a:avLst/>
          </a:prstGeom>
          <a:noFill/>
          <a:ln w="19050">
            <a:solidFill>
              <a:schemeClr val="accent1">
                <a:lumMod val="60000"/>
                <a:lumOff val="4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cxnSp>
        <p:nvCxnSpPr>
          <p:cNvPr id="31" name="直線コネクタ 30"/>
          <p:cNvCxnSpPr/>
          <p:nvPr/>
        </p:nvCxnSpPr>
        <p:spPr>
          <a:xfrm>
            <a:off x="1248937" y="3649339"/>
            <a:ext cx="1416205" cy="0"/>
          </a:xfrm>
          <a:prstGeom prst="line">
            <a:avLst/>
          </a:prstGeom>
          <a:ln w="19050">
            <a:solidFill>
              <a:srgbClr val="0070C0"/>
            </a:solidFill>
            <a:miter lim="800000"/>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5151864" y="3631652"/>
            <a:ext cx="2141034" cy="0"/>
          </a:xfrm>
          <a:prstGeom prst="line">
            <a:avLst/>
          </a:prstGeom>
          <a:ln w="19050">
            <a:solidFill>
              <a:srgbClr val="0070C0"/>
            </a:solidFill>
            <a:miter lim="800000"/>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1594625" y="4004257"/>
            <a:ext cx="1628077" cy="0"/>
          </a:xfrm>
          <a:prstGeom prst="line">
            <a:avLst/>
          </a:prstGeom>
          <a:ln w="19050">
            <a:solidFill>
              <a:srgbClr val="0070C0"/>
            </a:solidFill>
            <a:miter lim="800000"/>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2665142" y="4416852"/>
            <a:ext cx="2062975" cy="0"/>
          </a:xfrm>
          <a:prstGeom prst="line">
            <a:avLst/>
          </a:prstGeom>
          <a:ln w="19050">
            <a:solidFill>
              <a:srgbClr val="0070C0"/>
            </a:solidFill>
            <a:miter lim="800000"/>
          </a:ln>
        </p:spPr>
        <p:style>
          <a:lnRef idx="1">
            <a:schemeClr val="accent1"/>
          </a:lnRef>
          <a:fillRef idx="0">
            <a:schemeClr val="accent1"/>
          </a:fillRef>
          <a:effectRef idx="0">
            <a:schemeClr val="accent1"/>
          </a:effectRef>
          <a:fontRef idx="minor">
            <a:schemeClr val="tx1"/>
          </a:fontRef>
        </p:style>
      </p:cxnSp>
      <p:grpSp>
        <p:nvGrpSpPr>
          <p:cNvPr id="19" name="グループ化 18"/>
          <p:cNvGrpSpPr/>
          <p:nvPr/>
        </p:nvGrpSpPr>
        <p:grpSpPr>
          <a:xfrm>
            <a:off x="4727351" y="1508893"/>
            <a:ext cx="6779940" cy="1449645"/>
            <a:chOff x="4806181" y="1382765"/>
            <a:chExt cx="6779940" cy="1449645"/>
          </a:xfrm>
        </p:grpSpPr>
        <p:sp>
          <p:nvSpPr>
            <p:cNvPr id="15" name="テキスト ボックス 14"/>
            <p:cNvSpPr txBox="1"/>
            <p:nvPr/>
          </p:nvSpPr>
          <p:spPr>
            <a:xfrm>
              <a:off x="4806181" y="1382765"/>
              <a:ext cx="6779940" cy="401444"/>
            </a:xfrm>
            <a:prstGeom prst="rect">
              <a:avLst/>
            </a:prstGeom>
            <a:solidFill>
              <a:schemeClr val="accent4">
                <a:lumMod val="20000"/>
                <a:lumOff val="80000"/>
              </a:schemeClr>
            </a:solidFill>
          </p:spPr>
          <p:txBody>
            <a:bodyPr wrap="square" lIns="0" tIns="0" rIns="0" bIns="0" rtlCol="0">
              <a:noAutofit/>
            </a:bodyPr>
            <a:lstStyle/>
            <a:p>
              <a:pPr>
                <a:lnSpc>
                  <a:spcPts val="2700"/>
                </a:lnSpc>
              </a:pPr>
              <a:r>
                <a:rPr kumimoji="1" lang="en-US" altLang="ja-JP" b="1"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 </a:t>
              </a: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a:t>
              </a:r>
              <a:r>
                <a:rPr kumimoji="1" lang="en-US" altLang="ja-JP">
                  <a:latin typeface="Consolas" panose="020B0609020204030204" pitchFamily="49" charset="0"/>
                  <a:ea typeface="メイリオ" panose="020B0604030504040204" pitchFamily="50" charset="-128"/>
                  <a:cs typeface="Consolas" panose="020B0609020204030204" pitchFamily="49" charset="0"/>
                </a:rPr>
                <a:t>select o from OrderLine o where o.item= </a:t>
              </a:r>
              <a:r>
                <a:rPr kumimoji="1" lang="en-US" altLang="ja-JP" b="1">
                  <a:latin typeface="Consolas" panose="020B0609020204030204" pitchFamily="49" charset="0"/>
                  <a:ea typeface="メイリオ" panose="020B0604030504040204" pitchFamily="50" charset="-128"/>
                  <a:cs typeface="Consolas" panose="020B0609020204030204" pitchFamily="49" charset="0"/>
                </a:rPr>
                <a:t>:itemName</a:t>
              </a:r>
              <a:r>
                <a:rPr kumimoji="1" lang="en-US" altLang="ja-JP">
                  <a:latin typeface="Consolas" panose="020B0609020204030204" pitchFamily="49" charset="0"/>
                  <a:ea typeface="メイリオ" panose="020B0604030504040204" pitchFamily="50" charset="-128"/>
                  <a:cs typeface="Consolas" panose="020B0609020204030204" pitchFamily="49" charset="0"/>
                </a:rPr>
                <a:t>"</a:t>
              </a:r>
              <a:endParaRPr kumimoji="1" lang="ja-JP" altLang="en-US" smtClean="0">
                <a:latin typeface="Calibri" panose="020F0502020204030204" pitchFamily="34" charset="0"/>
                <a:ea typeface="メイリオ" panose="020B0604030504040204" pitchFamily="50" charset="-128"/>
              </a:endParaRPr>
            </a:p>
          </p:txBody>
        </p:sp>
        <p:sp>
          <p:nvSpPr>
            <p:cNvPr id="18" name="下矢印 17"/>
            <p:cNvSpPr/>
            <p:nvPr/>
          </p:nvSpPr>
          <p:spPr bwMode="gray">
            <a:xfrm>
              <a:off x="7002957" y="1784209"/>
              <a:ext cx="234177" cy="1048201"/>
            </a:xfrm>
            <a:prstGeom prst="downArrow">
              <a:avLst/>
            </a:prstGeom>
            <a:solidFill>
              <a:schemeClr val="accent4">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grpSp>
        <p:nvGrpSpPr>
          <p:cNvPr id="27" name="グループ化 26"/>
          <p:cNvGrpSpPr/>
          <p:nvPr/>
        </p:nvGrpSpPr>
        <p:grpSpPr>
          <a:xfrm>
            <a:off x="7549376" y="3647418"/>
            <a:ext cx="1538868" cy="508138"/>
            <a:chOff x="7549376" y="3434577"/>
            <a:chExt cx="1538868" cy="508138"/>
          </a:xfrm>
        </p:grpSpPr>
        <p:cxnSp>
          <p:nvCxnSpPr>
            <p:cNvPr id="23" name="直線コネクタ 22"/>
            <p:cNvCxnSpPr/>
            <p:nvPr/>
          </p:nvCxnSpPr>
          <p:spPr>
            <a:xfrm>
              <a:off x="7549376" y="3434577"/>
              <a:ext cx="1538868" cy="0"/>
            </a:xfrm>
            <a:prstGeom prst="line">
              <a:avLst/>
            </a:prstGeom>
            <a:ln w="19050">
              <a:solidFill>
                <a:schemeClr val="accent3"/>
              </a:solidFill>
              <a:miter lim="800000"/>
            </a:ln>
          </p:spPr>
          <p:style>
            <a:lnRef idx="1">
              <a:schemeClr val="accent1"/>
            </a:lnRef>
            <a:fillRef idx="0">
              <a:schemeClr val="accent1"/>
            </a:fillRef>
            <a:effectRef idx="0">
              <a:schemeClr val="accent1"/>
            </a:effectRef>
            <a:fontRef idx="minor">
              <a:schemeClr val="tx1"/>
            </a:fontRef>
          </p:style>
        </p:cxnSp>
        <p:sp>
          <p:nvSpPr>
            <p:cNvPr id="47" name="テキスト ボックス 46"/>
            <p:cNvSpPr txBox="1"/>
            <p:nvPr/>
          </p:nvSpPr>
          <p:spPr>
            <a:xfrm>
              <a:off x="7590269" y="3541271"/>
              <a:ext cx="1497975" cy="401444"/>
            </a:xfrm>
            <a:prstGeom prst="rect">
              <a:avLst/>
            </a:prstGeom>
            <a:solidFill>
              <a:schemeClr val="accent4">
                <a:lumMod val="20000"/>
                <a:lumOff val="80000"/>
              </a:schemeClr>
            </a:solidFill>
          </p:spPr>
          <p:txBody>
            <a:bodyPr wrap="square" lIns="0" tIns="0" rIns="0" bIns="0" rtlCol="0">
              <a:noAutofit/>
            </a:bodyPr>
            <a:lstStyle/>
            <a:p>
              <a:pPr>
                <a:lnSpc>
                  <a:spcPts val="2700"/>
                </a:lnSpc>
              </a:pPr>
              <a:r>
                <a:rPr kumimoji="1" lang="en-US" altLang="ja-JP" b="1" smtClean="0">
                  <a:latin typeface="Consolas" panose="020B0609020204030204" pitchFamily="49" charset="0"/>
                  <a:ea typeface="メイリオ" panose="020B0604030504040204" pitchFamily="50" charset="-128"/>
                  <a:cs typeface="Consolas" panose="020B0609020204030204" pitchFamily="49" charset="0"/>
                </a:rPr>
                <a:t> JPQL</a:t>
              </a:r>
              <a:r>
                <a:rPr kumimoji="1" lang="ja-JP" altLang="en-US" b="1" smtClean="0">
                  <a:latin typeface="Consolas" panose="020B0609020204030204" pitchFamily="49" charset="0"/>
                  <a:ea typeface="メイリオ" panose="020B0604030504040204" pitchFamily="50" charset="-128"/>
                  <a:cs typeface="Consolas" panose="020B0609020204030204" pitchFamily="49" charset="0"/>
                </a:rPr>
                <a:t>文字列</a:t>
              </a:r>
              <a:endParaRPr kumimoji="1" lang="ja-JP" altLang="en-US" smtClean="0">
                <a:latin typeface="Calibri" panose="020F0502020204030204" pitchFamily="34" charset="0"/>
                <a:ea typeface="メイリオ" panose="020B0604030504040204" pitchFamily="50" charset="-128"/>
              </a:endParaRPr>
            </a:p>
          </p:txBody>
        </p:sp>
      </p:grpSp>
      <p:grpSp>
        <p:nvGrpSpPr>
          <p:cNvPr id="49" name="グループ化 48"/>
          <p:cNvGrpSpPr/>
          <p:nvPr/>
        </p:nvGrpSpPr>
        <p:grpSpPr>
          <a:xfrm>
            <a:off x="9300117" y="3647418"/>
            <a:ext cx="1862254" cy="514471"/>
            <a:chOff x="9300117" y="3434577"/>
            <a:chExt cx="1862254" cy="514471"/>
          </a:xfrm>
        </p:grpSpPr>
        <p:cxnSp>
          <p:nvCxnSpPr>
            <p:cNvPr id="46" name="直線コネクタ 45"/>
            <p:cNvCxnSpPr/>
            <p:nvPr/>
          </p:nvCxnSpPr>
          <p:spPr>
            <a:xfrm>
              <a:off x="9300117" y="3434577"/>
              <a:ext cx="1862254" cy="0"/>
            </a:xfrm>
            <a:prstGeom prst="line">
              <a:avLst/>
            </a:prstGeom>
            <a:ln w="19050">
              <a:solidFill>
                <a:schemeClr val="accent3"/>
              </a:solidFill>
              <a:miter lim="800000"/>
            </a:ln>
          </p:spPr>
          <p:style>
            <a:lnRef idx="1">
              <a:schemeClr val="accent1"/>
            </a:lnRef>
            <a:fillRef idx="0">
              <a:schemeClr val="accent1"/>
            </a:fillRef>
            <a:effectRef idx="0">
              <a:schemeClr val="accent1"/>
            </a:effectRef>
            <a:fontRef idx="minor">
              <a:schemeClr val="tx1"/>
            </a:fontRef>
          </p:style>
        </p:cxnSp>
        <p:sp>
          <p:nvSpPr>
            <p:cNvPr id="48" name="テキスト ボックス 47"/>
            <p:cNvSpPr txBox="1"/>
            <p:nvPr/>
          </p:nvSpPr>
          <p:spPr>
            <a:xfrm>
              <a:off x="9560314" y="3547604"/>
              <a:ext cx="1267520" cy="401444"/>
            </a:xfrm>
            <a:prstGeom prst="rect">
              <a:avLst/>
            </a:prstGeom>
            <a:solidFill>
              <a:schemeClr val="accent4">
                <a:lumMod val="20000"/>
                <a:lumOff val="80000"/>
              </a:schemeClr>
            </a:solidFill>
          </p:spPr>
          <p:txBody>
            <a:bodyPr wrap="square" lIns="0" tIns="0" rIns="0" bIns="0" rtlCol="0">
              <a:noAutofit/>
            </a:bodyPr>
            <a:lstStyle/>
            <a:p>
              <a:pPr>
                <a:lnSpc>
                  <a:spcPts val="2700"/>
                </a:lnSpc>
              </a:pPr>
              <a:r>
                <a:rPr kumimoji="1" lang="en-US" altLang="ja-JP" b="1" smtClean="0">
                  <a:latin typeface="Consolas" panose="020B0609020204030204" pitchFamily="49" charset="0"/>
                  <a:ea typeface="メイリオ" panose="020B0604030504040204" pitchFamily="50" charset="-128"/>
                  <a:cs typeface="Consolas" panose="020B0609020204030204" pitchFamily="49" charset="0"/>
                </a:rPr>
                <a:t> </a:t>
              </a:r>
              <a:r>
                <a:rPr kumimoji="1" lang="ja-JP" altLang="en-US" b="1" smtClean="0">
                  <a:latin typeface="Consolas" panose="020B0609020204030204" pitchFamily="49" charset="0"/>
                  <a:ea typeface="メイリオ" panose="020B0604030504040204" pitchFamily="50" charset="-128"/>
                  <a:cs typeface="Consolas" panose="020B0609020204030204" pitchFamily="49" charset="0"/>
                </a:rPr>
                <a:t>クラス型</a:t>
              </a:r>
              <a:endParaRPr kumimoji="1" lang="ja-JP" altLang="en-US" smtClean="0">
                <a:latin typeface="Calibri" panose="020F0502020204030204" pitchFamily="34" charset="0"/>
                <a:ea typeface="メイリオ" panose="020B0604030504040204" pitchFamily="50" charset="-128"/>
              </a:endParaRPr>
            </a:p>
          </p:txBody>
        </p:sp>
      </p:grpSp>
      <p:grpSp>
        <p:nvGrpSpPr>
          <p:cNvPr id="52" name="グループ化 51"/>
          <p:cNvGrpSpPr/>
          <p:nvPr/>
        </p:nvGrpSpPr>
        <p:grpSpPr>
          <a:xfrm>
            <a:off x="3222702" y="4650505"/>
            <a:ext cx="8179755" cy="1471960"/>
            <a:chOff x="3222702" y="4650505"/>
            <a:chExt cx="8179755" cy="1471960"/>
          </a:xfrm>
        </p:grpSpPr>
        <p:sp>
          <p:nvSpPr>
            <p:cNvPr id="50" name="テキスト ボックス 49"/>
            <p:cNvSpPr txBox="1"/>
            <p:nvPr/>
          </p:nvSpPr>
          <p:spPr>
            <a:xfrm>
              <a:off x="3222702" y="4650505"/>
              <a:ext cx="8179755" cy="1471960"/>
            </a:xfrm>
            <a:prstGeom prst="rect">
              <a:avLst/>
            </a:prstGeom>
            <a:solidFill>
              <a:schemeClr val="accent6">
                <a:lumMod val="20000"/>
                <a:lumOff val="80000"/>
              </a:schemeClr>
            </a:solidFill>
            <a:ln>
              <a:solidFill>
                <a:schemeClr val="tx2"/>
              </a:solidFill>
            </a:ln>
          </p:spPr>
          <p:txBody>
            <a:bodyPr wrap="square" lIns="108000" tIns="108000" rIns="108000" bIns="108000" rtlCol="0">
              <a:noAutofit/>
            </a:bodyPr>
            <a:lstStyle/>
            <a:p>
              <a:pPr>
                <a:lnSpc>
                  <a:spcPct val="1200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return </a:t>
              </a:r>
              <a:r>
                <a:rPr kumimoji="1" lang="en-US" altLang="ja-JP" sz="2000"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em</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.createNamedQuery(</a:t>
              </a:r>
              <a:r>
                <a:rPr kumimoji="1" lang="en-US" altLang="ja-JP" sz="2000" spc="-100" smtClean="0">
                  <a:latin typeface="Consolas" panose="020B0609020204030204" pitchFamily="49" charset="0"/>
                  <a:ea typeface="メイリオ" panose="020B0604030504040204" pitchFamily="50" charset="-128"/>
                  <a:cs typeface="Consolas" panose="020B0609020204030204" pitchFamily="49" charset="0"/>
                </a:rPr>
                <a:t>OrderLine.ALL,OrderLine.class)</a:t>
              </a:r>
            </a:p>
            <a:p>
              <a:pPr>
                <a:lnSpc>
                  <a:spcPct val="120000"/>
                </a:lnSpc>
              </a:pPr>
              <a:r>
                <a:rPr kumimoji="1" lang="en-US" altLang="ja-JP" sz="2000" spc="-1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pc="-100" smtClean="0">
                  <a:latin typeface="Consolas" panose="020B0609020204030204" pitchFamily="49" charset="0"/>
                  <a:ea typeface="メイリオ" panose="020B0604030504040204" pitchFamily="50" charset="-128"/>
                  <a:cs typeface="Consolas" panose="020B0609020204030204" pitchFamily="49" charset="0"/>
                </a:rPr>
                <a:t>       .setParameter(</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itemName", "</a:t>
              </a:r>
              <a:r>
                <a:rPr kumimoji="1" lang="ja-JP" altLang="en-US" sz="2000">
                  <a:latin typeface="Consolas" panose="020B0609020204030204" pitchFamily="49" charset="0"/>
                  <a:ea typeface="メイリオ" panose="020B0604030504040204" pitchFamily="50" charset="-128"/>
                  <a:cs typeface="Consolas" panose="020B0609020204030204" pitchFamily="49" charset="0"/>
                </a:rPr>
                <a:t>ビール</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p>
            <a:p>
              <a:pPr>
                <a:lnSpc>
                  <a:spcPct val="120000"/>
                </a:lnSpc>
              </a:pPr>
              <a:r>
                <a:rPr kumimoji="1" lang="en-US" altLang="ja-JP" sz="2000" spc="-1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pc="-100" smtClean="0">
                  <a:latin typeface="Consolas" panose="020B0609020204030204" pitchFamily="49" charset="0"/>
                  <a:ea typeface="メイリオ" panose="020B0604030504040204" pitchFamily="50" charset="-128"/>
                  <a:cs typeface="Consolas" panose="020B0609020204030204" pitchFamily="49" charset="0"/>
                </a:rPr>
                <a:t>       .getResultList();</a:t>
              </a:r>
              <a:endParaRPr kumimoji="1" lang="en-US" altLang="ja-JP" sz="2000" spc="-100">
                <a:latin typeface="Consolas" panose="020B0609020204030204" pitchFamily="49" charset="0"/>
                <a:ea typeface="メイリオ" panose="020B0604030504040204" pitchFamily="50" charset="-128"/>
                <a:cs typeface="Consolas" panose="020B0609020204030204" pitchFamily="49" charset="0"/>
              </a:endParaRPr>
            </a:p>
          </p:txBody>
        </p:sp>
        <p:sp>
          <p:nvSpPr>
            <p:cNvPr id="51" name="テキスト ボックス 50"/>
            <p:cNvSpPr txBox="1"/>
            <p:nvPr/>
          </p:nvSpPr>
          <p:spPr>
            <a:xfrm>
              <a:off x="8754387" y="5698205"/>
              <a:ext cx="2512612" cy="345979"/>
            </a:xfrm>
            <a:prstGeom prst="rect">
              <a:avLst/>
            </a:prstGeom>
            <a:noFill/>
          </p:spPr>
          <p:txBody>
            <a:bodyPr wrap="none" lIns="0" tIns="0" rIns="0" bIns="0" rtlCol="0">
              <a:noAutofit/>
            </a:bodyPr>
            <a:lstStyle/>
            <a:p>
              <a:pPr>
                <a:lnSpc>
                  <a:spcPts val="2700"/>
                </a:lnSpc>
              </a:pPr>
              <a:r>
                <a:rPr kumimoji="1" lang="ja-JP" altLang="en-US" smtClean="0">
                  <a:solidFill>
                    <a:srgbClr val="00B0F0"/>
                  </a:solidFill>
                  <a:latin typeface="Calibri" panose="020F0502020204030204" pitchFamily="34" charset="0"/>
                  <a:ea typeface="メイリオ" panose="020B0604030504040204" pitchFamily="50" charset="-128"/>
                </a:rPr>
                <a:t>メソッドチェーン可能</a:t>
              </a:r>
            </a:p>
          </p:txBody>
        </p:sp>
      </p:grpSp>
    </p:spTree>
    <p:extLst>
      <p:ext uri="{BB962C8B-B14F-4D97-AF65-F5344CB8AC3E}">
        <p14:creationId xmlns:p14="http://schemas.microsoft.com/office/powerpoint/2010/main" val="17290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1000"/>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additive="base">
                                        <p:cTn id="37" dur="500" fill="hold"/>
                                        <p:tgtEl>
                                          <p:spTgt spid="43"/>
                                        </p:tgtEl>
                                        <p:attrNameLst>
                                          <p:attrName>ppt_x</p:attrName>
                                        </p:attrNameLst>
                                      </p:cBhvr>
                                      <p:tavLst>
                                        <p:tav tm="0">
                                          <p:val>
                                            <p:strVal val="#ppt_x"/>
                                          </p:val>
                                        </p:tav>
                                        <p:tav tm="100000">
                                          <p:val>
                                            <p:strVal val="#ppt_x"/>
                                          </p:val>
                                        </p:tav>
                                      </p:tavLst>
                                    </p:anim>
                                    <p:anim calcmode="lin" valueType="num">
                                      <p:cBhvr additive="base">
                                        <p:cTn id="38" dur="500" fill="hold"/>
                                        <p:tgtEl>
                                          <p:spTgt spid="43"/>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10" presetClass="entr" presetSubtype="0" fill="hold" nodeType="afterEffect">
                                  <p:stCondLst>
                                    <p:cond delay="50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 calcmode="lin" valueType="num">
                                      <p:cBhvr additive="base">
                                        <p:cTn id="47" dur="500" fill="hold"/>
                                        <p:tgtEl>
                                          <p:spTgt spid="44"/>
                                        </p:tgtEl>
                                        <p:attrNameLst>
                                          <p:attrName>ppt_x</p:attrName>
                                        </p:attrNameLst>
                                      </p:cBhvr>
                                      <p:tavLst>
                                        <p:tav tm="0">
                                          <p:val>
                                            <p:strVal val="#ppt_x"/>
                                          </p:val>
                                        </p:tav>
                                        <p:tav tm="100000">
                                          <p:val>
                                            <p:strVal val="#ppt_x"/>
                                          </p:val>
                                        </p:tav>
                                      </p:tavLst>
                                    </p:anim>
                                    <p:anim calcmode="lin" valueType="num">
                                      <p:cBhvr additive="base">
                                        <p:cTn id="4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fade">
                                      <p:cBhvr>
                                        <p:cTn id="5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612648" y="1179576"/>
            <a:ext cx="11163040" cy="4864608"/>
          </a:xfrm>
          <a:prstGeom prst="rect">
            <a:avLst/>
          </a:prstGeom>
          <a:solidFill>
            <a:schemeClr val="bg1"/>
          </a:solidFill>
          <a:ln>
            <a:solidFill>
              <a:schemeClr val="tx2"/>
            </a:solidFill>
          </a:ln>
        </p:spPr>
        <p:txBody>
          <a:bodyPr wrap="square" lIns="108000" tIns="108000" rIns="108000" bIns="108000" rtlCol="0">
            <a:noAutofit/>
          </a:bodyPr>
          <a:lstStyle/>
          <a:p>
            <a:pPr>
              <a:lnSpc>
                <a:spcPct val="130000"/>
              </a:lnSpc>
            </a:pPr>
            <a:r>
              <a:rPr kumimoji="1" lang="en-US" altLang="ja-JP" sz="2000" b="1">
                <a:latin typeface="Consolas" panose="020B0609020204030204" pitchFamily="49" charset="0"/>
                <a:ea typeface="メイリオ" panose="020B0604030504040204" pitchFamily="50" charset="-128"/>
                <a:cs typeface="Consolas" panose="020B0609020204030204" pitchFamily="49" charset="0"/>
              </a:rPr>
              <a:t>@Stateless</a:t>
            </a:r>
          </a:p>
          <a:p>
            <a:pPr>
              <a:lnSpc>
                <a:spcPct val="1200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public class MyDbOperation {</a:t>
            </a:r>
          </a:p>
          <a:p>
            <a:pPr>
              <a:lnSpc>
                <a:spcPct val="1200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@PersistenceContext</a:t>
            </a:r>
          </a:p>
          <a:p>
            <a:pPr>
              <a:lnSpc>
                <a:spcPct val="1200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private EntityManager </a:t>
            </a:r>
            <a:r>
              <a:rPr kumimoji="1" lang="en-US" altLang="ja-JP" sz="2000">
                <a:solidFill>
                  <a:srgbClr val="00B0F0"/>
                </a:solidFill>
                <a:latin typeface="Consolas" panose="020B0609020204030204" pitchFamily="49" charset="0"/>
                <a:ea typeface="メイリオ" panose="020B0604030504040204" pitchFamily="50" charset="-128"/>
                <a:cs typeface="Consolas" panose="020B0609020204030204" pitchFamily="49" charset="0"/>
              </a:rPr>
              <a:t>em</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a:t>
            </a:r>
          </a:p>
          <a:p>
            <a:pPr>
              <a:lnSpc>
                <a:spcPct val="1200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public List&lt;OrderLine&gt;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orderLines(String </a:t>
            </a:r>
            <a:r>
              <a:rPr kumimoji="1" lang="en-US" altLang="ja-JP" sz="2000" b="1" smtClean="0">
                <a:latin typeface="Consolas" panose="020B0609020204030204" pitchFamily="49" charset="0"/>
                <a:ea typeface="メイリオ" panose="020B0604030504040204" pitchFamily="50" charset="-128"/>
                <a:cs typeface="Consolas" panose="020B0609020204030204" pitchFamily="49" charset="0"/>
              </a:rPr>
              <a:t>item, int s, int n</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000">
              <a:latin typeface="Consolas" panose="020B0609020204030204" pitchFamily="49" charset="0"/>
              <a:ea typeface="メイリオ" panose="020B0604030504040204" pitchFamily="50" charset="-128"/>
              <a:cs typeface="Consolas" panose="020B0609020204030204" pitchFamily="49" charset="0"/>
            </a:endParaRPr>
          </a:p>
          <a:p>
            <a:pPr>
              <a:lnSpc>
                <a:spcPct val="1200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return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em.createNamedQuery(OrderLine.ALL,OrderLine.class)</a:t>
            </a:r>
          </a:p>
          <a:p>
            <a:pPr>
              <a:lnSpc>
                <a:spcPct val="1200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setParameter("itemName", "</a:t>
            </a:r>
            <a:r>
              <a:rPr kumimoji="1" lang="ja-JP" altLang="en-US" sz="2000">
                <a:latin typeface="Consolas" panose="020B0609020204030204" pitchFamily="49" charset="0"/>
                <a:ea typeface="メイリオ" panose="020B0604030504040204" pitchFamily="50" charset="-128"/>
                <a:cs typeface="Consolas" panose="020B0609020204030204" pitchFamily="49" charset="0"/>
              </a:rPr>
              <a:t>ビール</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a:t>
            </a:r>
          </a:p>
          <a:p>
            <a:pPr>
              <a:lnSpc>
                <a:spcPct val="1200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r>
              <a:rPr kumimoji="1" lang="en-US" altLang="ja-JP" sz="2000" b="1" smtClean="0">
                <a:latin typeface="Consolas" panose="020B0609020204030204" pitchFamily="49" charset="0"/>
                <a:ea typeface="メイリオ" panose="020B0604030504040204" pitchFamily="50" charset="-128"/>
                <a:cs typeface="Consolas" panose="020B0609020204030204" pitchFamily="49" charset="0"/>
              </a:rPr>
              <a:t>setFirstResult(s)</a:t>
            </a:r>
          </a:p>
          <a:p>
            <a:pPr>
              <a:lnSpc>
                <a:spcPct val="1200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r>
              <a:rPr kumimoji="1" lang="en-US" altLang="ja-JP" sz="2000" b="1" smtClean="0">
                <a:latin typeface="Consolas" panose="020B0609020204030204" pitchFamily="49" charset="0"/>
                <a:ea typeface="メイリオ" panose="020B0604030504040204" pitchFamily="50" charset="-128"/>
                <a:cs typeface="Consolas" panose="020B0609020204030204" pitchFamily="49" charset="0"/>
              </a:rPr>
              <a:t>setMaxResult(n</a:t>
            </a:r>
            <a:r>
              <a:rPr kumimoji="1" lang="en-US" altLang="ja-JP" sz="2000" b="1">
                <a:latin typeface="Consolas" panose="020B0609020204030204" pitchFamily="49" charset="0"/>
                <a:ea typeface="メイリオ" panose="020B0604030504040204" pitchFamily="50" charset="-128"/>
                <a:cs typeface="Consolas" panose="020B0609020204030204" pitchFamily="49" charset="0"/>
              </a:rPr>
              <a:t>)</a:t>
            </a:r>
          </a:p>
          <a:p>
            <a:pPr>
              <a:lnSpc>
                <a:spcPct val="1200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getResultList();</a:t>
            </a:r>
          </a:p>
          <a:p>
            <a:pPr>
              <a:lnSpc>
                <a:spcPct val="120000"/>
              </a:lnSpc>
            </a:pPr>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000">
              <a:latin typeface="Consolas" panose="020B0609020204030204" pitchFamily="49" charset="0"/>
              <a:ea typeface="メイリオ" panose="020B0604030504040204" pitchFamily="50" charset="-128"/>
              <a:cs typeface="Consolas" panose="020B0609020204030204" pitchFamily="49" charset="0"/>
            </a:endParaRPr>
          </a:p>
          <a:p>
            <a:pPr>
              <a:lnSpc>
                <a:spcPct val="1200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ja-JP" altLang="en-US" sz="200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000">
              <a:latin typeface="Consolas" panose="020B0609020204030204" pitchFamily="49" charset="0"/>
              <a:ea typeface="メイリオ" panose="020B0604030504040204" pitchFamily="50" charset="-128"/>
              <a:cs typeface="Consolas" panose="020B0609020204030204" pitchFamily="49" charset="0"/>
            </a:endParaRPr>
          </a:p>
          <a:p>
            <a:pPr>
              <a:lnSpc>
                <a:spcPct val="1200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a:t>
            </a:r>
          </a:p>
        </p:txBody>
      </p:sp>
      <p:sp>
        <p:nvSpPr>
          <p:cNvPr id="4" name="Slide Number Placeholder 3"/>
          <p:cNvSpPr>
            <a:spLocks noGrp="1"/>
          </p:cNvSpPr>
          <p:nvPr>
            <p:ph type="sldNum" sz="quarter" idx="12"/>
          </p:nvPr>
        </p:nvSpPr>
        <p:spPr/>
        <p:txBody>
          <a:bodyPr/>
          <a:lstStyle/>
          <a:p>
            <a:fld id="{C51EAA63-D034-42AE-91FA-B13B9518C7BE}" type="slidenum">
              <a:rPr lang="en-US" smtClean="0"/>
              <a:pPr/>
              <a:t>114</a:t>
            </a:fld>
            <a:endParaRPr lang="en-US"/>
          </a:p>
        </p:txBody>
      </p:sp>
      <p:sp>
        <p:nvSpPr>
          <p:cNvPr id="5" name="タイトル 4"/>
          <p:cNvSpPr>
            <a:spLocks noGrp="1"/>
          </p:cNvSpPr>
          <p:nvPr>
            <p:ph type="title"/>
          </p:nvPr>
        </p:nvSpPr>
        <p:spPr>
          <a:xfrm>
            <a:off x="531812" y="378376"/>
            <a:ext cx="11125200" cy="641131"/>
          </a:xfrm>
        </p:spPr>
        <p:txBody>
          <a:bodyPr/>
          <a:lstStyle/>
          <a:p>
            <a:r>
              <a:rPr lang="en-US" altLang="ja-JP"/>
              <a:t>5</a:t>
            </a:r>
            <a:r>
              <a:rPr kumimoji="1" lang="en-US" altLang="ja-JP" smtClean="0"/>
              <a:t>.</a:t>
            </a:r>
            <a:r>
              <a:rPr lang="ja-JP" altLang="en-US" smtClean="0"/>
              <a:t> </a:t>
            </a:r>
            <a:r>
              <a:rPr lang="en-US" altLang="ja-JP" sz="4400" smtClean="0"/>
              <a:t>EJB</a:t>
            </a:r>
            <a:r>
              <a:rPr lang="ja-JP" altLang="en-US" smtClean="0"/>
              <a:t>を作成（実行メソッドの作成）</a:t>
            </a:r>
            <a:r>
              <a:rPr kumimoji="1" lang="en-US" altLang="ja-JP" smtClean="0"/>
              <a:t> </a:t>
            </a:r>
            <a:endParaRPr kumimoji="1" lang="ja-JP" altLang="en-US"/>
          </a:p>
        </p:txBody>
      </p:sp>
      <p:cxnSp>
        <p:nvCxnSpPr>
          <p:cNvPr id="3" name="直線コネクタ 2"/>
          <p:cNvCxnSpPr/>
          <p:nvPr/>
        </p:nvCxnSpPr>
        <p:spPr>
          <a:xfrm>
            <a:off x="724829" y="1628079"/>
            <a:ext cx="1416205" cy="0"/>
          </a:xfrm>
          <a:prstGeom prst="line">
            <a:avLst/>
          </a:prstGeom>
          <a:ln w="28575">
            <a:solidFill>
              <a:schemeClr val="accent6">
                <a:lumMod val="75000"/>
              </a:schemeClr>
            </a:solidFill>
            <a:miter lim="800000"/>
          </a:ln>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bwMode="gray">
          <a:xfrm>
            <a:off x="970155" y="2136420"/>
            <a:ext cx="3612995" cy="646194"/>
          </a:xfrm>
          <a:prstGeom prst="rect">
            <a:avLst/>
          </a:prstGeom>
          <a:noFill/>
          <a:ln w="19050">
            <a:solidFill>
              <a:schemeClr val="accent1">
                <a:lumMod val="60000"/>
                <a:lumOff val="4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nvGrpSpPr>
          <p:cNvPr id="7" name="グループ化 6"/>
          <p:cNvGrpSpPr/>
          <p:nvPr/>
        </p:nvGrpSpPr>
        <p:grpSpPr>
          <a:xfrm>
            <a:off x="4823415" y="3930514"/>
            <a:ext cx="2822855" cy="321274"/>
            <a:chOff x="5012607" y="3930514"/>
            <a:chExt cx="2822855" cy="321274"/>
          </a:xfrm>
        </p:grpSpPr>
        <p:sp>
          <p:nvSpPr>
            <p:cNvPr id="21" name="テキスト ボックス 20"/>
            <p:cNvSpPr txBox="1"/>
            <p:nvPr/>
          </p:nvSpPr>
          <p:spPr>
            <a:xfrm>
              <a:off x="5532869" y="3930514"/>
              <a:ext cx="2302593" cy="321274"/>
            </a:xfrm>
            <a:prstGeom prst="rect">
              <a:avLst/>
            </a:prstGeom>
            <a:solidFill>
              <a:schemeClr val="accent4">
                <a:lumMod val="20000"/>
                <a:lumOff val="80000"/>
              </a:schemeClr>
            </a:solidFill>
          </p:spPr>
          <p:txBody>
            <a:bodyPr wrap="square" lIns="0" tIns="0" rIns="0" bIns="0" rtlCol="0">
              <a:noAutofit/>
            </a:bodyPr>
            <a:lstStyle/>
            <a:p>
              <a:pPr>
                <a:lnSpc>
                  <a:spcPts val="2700"/>
                </a:lnSpc>
              </a:pPr>
              <a:r>
                <a:rPr kumimoji="1" lang="en-US" altLang="ja-JP" b="1"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400" b="1" smtClean="0">
                  <a:latin typeface="Consolas" panose="020B0609020204030204" pitchFamily="49" charset="0"/>
                  <a:ea typeface="メイリオ" panose="020B0604030504040204" pitchFamily="50" charset="-128"/>
                  <a:cs typeface="Consolas" panose="020B0609020204030204" pitchFamily="49" charset="0"/>
                </a:rPr>
                <a:t>s</a:t>
              </a:r>
              <a:r>
                <a:rPr kumimoji="1" lang="ja-JP" altLang="en-US" sz="1600" b="1" smtClean="0">
                  <a:latin typeface="Consolas" panose="020B0609020204030204" pitchFamily="49" charset="0"/>
                  <a:ea typeface="メイリオ" panose="020B0604030504040204" pitchFamily="50" charset="-128"/>
                  <a:cs typeface="Consolas" panose="020B0609020204030204" pitchFamily="49" charset="0"/>
                </a:rPr>
                <a:t>件目から読み込む</a:t>
              </a:r>
              <a:endParaRPr kumimoji="1" lang="ja-JP" altLang="en-US" sz="1600" smtClean="0">
                <a:latin typeface="Calibri" panose="020F0502020204030204" pitchFamily="34" charset="0"/>
                <a:ea typeface="メイリオ" panose="020B0604030504040204" pitchFamily="50" charset="-128"/>
              </a:endParaRPr>
            </a:p>
          </p:txBody>
        </p:sp>
        <p:sp>
          <p:nvSpPr>
            <p:cNvPr id="2" name="左矢印 1"/>
            <p:cNvSpPr/>
            <p:nvPr/>
          </p:nvSpPr>
          <p:spPr bwMode="gray">
            <a:xfrm>
              <a:off x="5012607" y="3983243"/>
              <a:ext cx="520262" cy="215816"/>
            </a:xfrm>
            <a:prstGeom prst="leftArrow">
              <a:avLst/>
            </a:prstGeom>
            <a:solidFill>
              <a:schemeClr val="accent3">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grpSp>
        <p:nvGrpSpPr>
          <p:cNvPr id="8" name="グループ化 7"/>
          <p:cNvGrpSpPr/>
          <p:nvPr/>
        </p:nvGrpSpPr>
        <p:grpSpPr>
          <a:xfrm>
            <a:off x="4847064" y="4294183"/>
            <a:ext cx="2822854" cy="321274"/>
            <a:chOff x="5012607" y="4294183"/>
            <a:chExt cx="2822854" cy="321274"/>
          </a:xfrm>
        </p:grpSpPr>
        <p:sp>
          <p:nvSpPr>
            <p:cNvPr id="22" name="テキスト ボックス 21"/>
            <p:cNvSpPr txBox="1"/>
            <p:nvPr/>
          </p:nvSpPr>
          <p:spPr>
            <a:xfrm>
              <a:off x="5532868" y="4294183"/>
              <a:ext cx="2302593" cy="321274"/>
            </a:xfrm>
            <a:prstGeom prst="rect">
              <a:avLst/>
            </a:prstGeom>
            <a:solidFill>
              <a:schemeClr val="accent4">
                <a:lumMod val="20000"/>
                <a:lumOff val="80000"/>
              </a:schemeClr>
            </a:solidFill>
          </p:spPr>
          <p:txBody>
            <a:bodyPr wrap="square" lIns="0" tIns="0" rIns="0" bIns="0" rtlCol="0">
              <a:noAutofit/>
            </a:bodyPr>
            <a:lstStyle/>
            <a:p>
              <a:pPr>
                <a:lnSpc>
                  <a:spcPts val="2700"/>
                </a:lnSpc>
              </a:pPr>
              <a:r>
                <a:rPr kumimoji="1" lang="en-US" altLang="ja-JP" b="1" smtClean="0">
                  <a:latin typeface="Consolas" panose="020B0609020204030204" pitchFamily="49" charset="0"/>
                  <a:ea typeface="メイリオ" panose="020B0604030504040204" pitchFamily="50" charset="-128"/>
                  <a:cs typeface="Consolas" panose="020B0609020204030204" pitchFamily="49" charset="0"/>
                </a:rPr>
                <a:t> </a:t>
              </a:r>
              <a:r>
                <a:rPr kumimoji="1" lang="ja-JP" altLang="en-US" sz="1600" b="1" smtClean="0">
                  <a:latin typeface="Consolas" panose="020B0609020204030204" pitchFamily="49" charset="0"/>
                  <a:ea typeface="メイリオ" panose="020B0604030504040204" pitchFamily="50" charset="-128"/>
                  <a:cs typeface="Consolas" panose="020B0609020204030204" pitchFamily="49" charset="0"/>
                </a:rPr>
                <a:t>最高</a:t>
              </a:r>
              <a:r>
                <a:rPr kumimoji="1" lang="en-US" altLang="ja-JP" sz="2400" b="1" smtClean="0">
                  <a:latin typeface="Consolas" panose="020B0609020204030204" pitchFamily="49" charset="0"/>
                  <a:ea typeface="メイリオ" panose="020B0604030504040204" pitchFamily="50" charset="-128"/>
                  <a:cs typeface="Consolas" panose="020B0609020204030204" pitchFamily="49" charset="0"/>
                </a:rPr>
                <a:t>n</a:t>
              </a:r>
              <a:r>
                <a:rPr kumimoji="1" lang="ja-JP" altLang="en-US" sz="1600" b="1" smtClean="0">
                  <a:latin typeface="Consolas" panose="020B0609020204030204" pitchFamily="49" charset="0"/>
                  <a:ea typeface="メイリオ" panose="020B0604030504040204" pitchFamily="50" charset="-128"/>
                  <a:cs typeface="Consolas" panose="020B0609020204030204" pitchFamily="49" charset="0"/>
                </a:rPr>
                <a:t>件</a:t>
              </a:r>
              <a:r>
                <a:rPr kumimoji="1" lang="ja-JP" altLang="en-US" sz="1600" b="1">
                  <a:latin typeface="Consolas" panose="020B0609020204030204" pitchFamily="49" charset="0"/>
                  <a:ea typeface="メイリオ" panose="020B0604030504040204" pitchFamily="50" charset="-128"/>
                  <a:cs typeface="Consolas" panose="020B0609020204030204" pitchFamily="49" charset="0"/>
                </a:rPr>
                <a:t>だけ</a:t>
              </a:r>
              <a:r>
                <a:rPr kumimoji="1" lang="ja-JP" altLang="en-US" sz="1600" b="1" smtClean="0">
                  <a:latin typeface="Consolas" panose="020B0609020204030204" pitchFamily="49" charset="0"/>
                  <a:ea typeface="メイリオ" panose="020B0604030504040204" pitchFamily="50" charset="-128"/>
                  <a:cs typeface="Consolas" panose="020B0609020204030204" pitchFamily="49" charset="0"/>
                </a:rPr>
                <a:t>読み込む</a:t>
              </a:r>
              <a:endParaRPr kumimoji="1" lang="ja-JP" altLang="en-US" sz="1600" smtClean="0">
                <a:latin typeface="Calibri" panose="020F0502020204030204" pitchFamily="34" charset="0"/>
                <a:ea typeface="メイリオ" panose="020B0604030504040204" pitchFamily="50" charset="-128"/>
              </a:endParaRPr>
            </a:p>
          </p:txBody>
        </p:sp>
        <p:sp>
          <p:nvSpPr>
            <p:cNvPr id="24" name="左矢印 23"/>
            <p:cNvSpPr/>
            <p:nvPr/>
          </p:nvSpPr>
          <p:spPr bwMode="gray">
            <a:xfrm>
              <a:off x="5012607" y="4346912"/>
              <a:ext cx="520262" cy="215816"/>
            </a:xfrm>
            <a:prstGeom prst="leftArrow">
              <a:avLst/>
            </a:prstGeom>
            <a:solidFill>
              <a:schemeClr val="accent3">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cxnSp>
        <p:nvCxnSpPr>
          <p:cNvPr id="11" name="直線コネクタ 10"/>
          <p:cNvCxnSpPr/>
          <p:nvPr/>
        </p:nvCxnSpPr>
        <p:spPr>
          <a:xfrm>
            <a:off x="7559566" y="3105807"/>
            <a:ext cx="709448" cy="0"/>
          </a:xfrm>
          <a:prstGeom prst="line">
            <a:avLst/>
          </a:prstGeom>
          <a:ln w="28575">
            <a:solidFill>
              <a:srgbClr val="0070C0"/>
            </a:solidFill>
            <a:miter lim="800000"/>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8544911" y="3105807"/>
            <a:ext cx="709448" cy="0"/>
          </a:xfrm>
          <a:prstGeom prst="line">
            <a:avLst/>
          </a:prstGeom>
          <a:ln w="28575">
            <a:solidFill>
              <a:srgbClr val="0070C0"/>
            </a:solidFill>
            <a:miter lim="800000"/>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5390975" y="4895194"/>
            <a:ext cx="4549184" cy="733096"/>
          </a:xfrm>
          <a:prstGeom prst="rect">
            <a:avLst/>
          </a:prstGeom>
          <a:solidFill>
            <a:schemeClr val="accent6">
              <a:lumMod val="20000"/>
              <a:lumOff val="80000"/>
            </a:schemeClr>
          </a:solidFill>
        </p:spPr>
        <p:txBody>
          <a:bodyPr wrap="square" lIns="0" tIns="0" rIns="0" bIns="0" rtlCol="0">
            <a:noAutofit/>
          </a:bodyPr>
          <a:lstStyle/>
          <a:p>
            <a:pPr>
              <a:lnSpc>
                <a:spcPts val="2700"/>
              </a:lnSpc>
            </a:pPr>
            <a:r>
              <a:rPr kumimoji="1" lang="ja-JP" altLang="en-US" dirty="0" smtClean="0">
                <a:latin typeface="Calibri" panose="020F0502020204030204" pitchFamily="34" charset="0"/>
                <a:ea typeface="メイリオ" panose="020B0604030504040204" pitchFamily="50" charset="-128"/>
              </a:rPr>
              <a:t>   ページ制御ができる</a:t>
            </a:r>
            <a:endParaRPr kumimoji="1" lang="en-US" altLang="ja-JP" dirty="0" smtClean="0">
              <a:latin typeface="Calibri" panose="020F0502020204030204" pitchFamily="34" charset="0"/>
              <a:ea typeface="メイリオ" panose="020B0604030504040204" pitchFamily="50" charset="-128"/>
            </a:endParaRPr>
          </a:p>
          <a:p>
            <a:pPr>
              <a:lnSpc>
                <a:spcPts val="2700"/>
              </a:lnSpc>
            </a:pPr>
            <a:r>
              <a:rPr kumimoji="1" lang="ja-JP" altLang="en-US" dirty="0">
                <a:latin typeface="Calibri" panose="020F0502020204030204" pitchFamily="34" charset="0"/>
                <a:ea typeface="メイリオ" panose="020B0604030504040204" pitchFamily="50" charset="-128"/>
              </a:rPr>
              <a:t>　</a:t>
            </a:r>
            <a:r>
              <a:rPr kumimoji="1" lang="en-US" altLang="ja-JP" dirty="0" smtClean="0">
                <a:latin typeface="Calibri" panose="020F0502020204030204" pitchFamily="34" charset="0"/>
                <a:ea typeface="メイリオ" panose="020B0604030504040204" pitchFamily="50" charset="-128"/>
              </a:rPr>
              <a:t>http</a:t>
            </a:r>
            <a:r>
              <a:rPr kumimoji="1" lang="en-US" altLang="ja-JP" dirty="0" smtClean="0">
                <a:latin typeface="Calibri" panose="020F0502020204030204" pitchFamily="34" charset="0"/>
                <a:ea typeface="メイリオ" panose="020B0604030504040204" pitchFamily="50" charset="-128"/>
              </a:rPr>
              <a:t>://</a:t>
            </a:r>
            <a:r>
              <a:rPr kumimoji="1" lang="en-US" altLang="ja-JP" dirty="0" smtClean="0">
                <a:latin typeface="Calibri" panose="020F0502020204030204" pitchFamily="34" charset="0"/>
                <a:ea typeface="メイリオ" panose="020B0604030504040204" pitchFamily="50" charset="-128"/>
              </a:rPr>
              <a:t>k-webs</a:t>
            </a:r>
            <a:r>
              <a:rPr kumimoji="1" lang="en-US" altLang="ja-JP" dirty="0" smtClean="0">
                <a:latin typeface="Calibri" panose="020F0502020204030204" pitchFamily="34" charset="0"/>
                <a:ea typeface="メイリオ" panose="020B0604030504040204" pitchFamily="50" charset="-128"/>
              </a:rPr>
              <a:t>.jp:8080/pagination</a:t>
            </a:r>
            <a:r>
              <a:rPr kumimoji="1" lang="en-US" altLang="ja-JP" dirty="0" smtClean="0">
                <a:latin typeface="Calibri" panose="020F0502020204030204" pitchFamily="34" charset="0"/>
                <a:ea typeface="メイリオ" panose="020B0604030504040204" pitchFamily="50" charset="-128"/>
              </a:rPr>
              <a:t>/</a:t>
            </a:r>
            <a:endParaRPr kumimoji="1" lang="ja-JP" altLang="en-US" dirty="0" smtClean="0">
              <a:latin typeface="Calibri" panose="020F0502020204030204" pitchFamily="34" charset="0"/>
              <a:ea typeface="メイリオ" panose="020B0604030504040204" pitchFamily="50" charset="-128"/>
            </a:endParaRPr>
          </a:p>
        </p:txBody>
      </p:sp>
    </p:spTree>
    <p:extLst>
      <p:ext uri="{BB962C8B-B14F-4D97-AF65-F5344CB8AC3E}">
        <p14:creationId xmlns:p14="http://schemas.microsoft.com/office/powerpoint/2010/main" val="196594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10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500"/>
                            </p:stCondLst>
                            <p:childTnLst>
                              <p:par>
                                <p:cTn id="23" presetID="10" presetClass="entr" presetSubtype="0" fill="hold" grpId="0" nodeType="afterEffect">
                                  <p:stCondLst>
                                    <p:cond delay="50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612648" y="1603314"/>
            <a:ext cx="6479528" cy="3526240"/>
          </a:xfrm>
          <a:prstGeom prst="rect">
            <a:avLst/>
          </a:prstGeom>
          <a:solidFill>
            <a:schemeClr val="bg1"/>
          </a:solidFill>
          <a:ln>
            <a:solidFill>
              <a:schemeClr val="tx2"/>
            </a:solidFill>
          </a:ln>
        </p:spPr>
        <p:txBody>
          <a:bodyPr wrap="square" lIns="108000" tIns="108000" rIns="108000" bIns="108000" rtlCol="0">
            <a:noAutofit/>
          </a:bodyPr>
          <a:lstStyle/>
          <a:p>
            <a:pPr>
              <a:lnSpc>
                <a:spcPct val="120000"/>
              </a:lnSpc>
            </a:pPr>
            <a:r>
              <a:rPr kumimoji="1" lang="en-US" altLang="ja-JP" sz="2400">
                <a:latin typeface="Consolas" panose="020B0609020204030204" pitchFamily="49" charset="0"/>
                <a:ea typeface="メイリオ" panose="020B0604030504040204" pitchFamily="50" charset="-128"/>
                <a:cs typeface="Consolas" panose="020B0609020204030204" pitchFamily="49" charset="0"/>
              </a:rPr>
              <a:t>@EJB</a:t>
            </a:r>
          </a:p>
          <a:p>
            <a:pPr>
              <a:lnSpc>
                <a:spcPct val="120000"/>
              </a:lnSpc>
            </a:pPr>
            <a:r>
              <a:rPr kumimoji="1" lang="en-US" altLang="ja-JP" sz="2400" b="1" smtClean="0">
                <a:latin typeface="Consolas" panose="020B0609020204030204" pitchFamily="49" charset="0"/>
                <a:ea typeface="メイリオ" panose="020B0604030504040204" pitchFamily="50" charset="-128"/>
                <a:cs typeface="Consolas" panose="020B0609020204030204" pitchFamily="49" charset="0"/>
              </a:rPr>
              <a:t>MyDbOperation</a:t>
            </a:r>
            <a:r>
              <a:rPr kumimoji="1" lang="en-US" altLang="ja-JP" sz="2400" smtClean="0">
                <a:latin typeface="Consolas" panose="020B0609020204030204" pitchFamily="49" charset="0"/>
                <a:ea typeface="メイリオ" panose="020B0604030504040204" pitchFamily="50" charset="-128"/>
                <a:cs typeface="Consolas" panose="020B0609020204030204" pitchFamily="49" charset="0"/>
              </a:rPr>
              <a:t> dao;</a:t>
            </a:r>
          </a:p>
          <a:p>
            <a:pPr>
              <a:lnSpc>
                <a:spcPct val="120000"/>
              </a:lnSpc>
            </a:pPr>
            <a:r>
              <a:rPr kumimoji="1" lang="ja-JP" altLang="en-US" sz="2400">
                <a:latin typeface="Consolas" panose="020B0609020204030204" pitchFamily="49" charset="0"/>
                <a:ea typeface="メイリオ" panose="020B0604030504040204" pitchFamily="50" charset="-128"/>
                <a:cs typeface="Consolas" panose="020B0609020204030204" pitchFamily="49" charset="0"/>
              </a:rPr>
              <a:t>･････</a:t>
            </a:r>
            <a:r>
              <a:rPr kumimoji="1" lang="ja-JP" altLang="en-US" sz="240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400" smtClean="0">
              <a:latin typeface="Consolas" panose="020B0609020204030204" pitchFamily="49" charset="0"/>
              <a:ea typeface="メイリオ" panose="020B0604030504040204" pitchFamily="50" charset="-128"/>
              <a:cs typeface="Consolas" panose="020B0609020204030204" pitchFamily="49" charset="0"/>
            </a:endParaRPr>
          </a:p>
          <a:p>
            <a:pPr>
              <a:lnSpc>
                <a:spcPct val="120000"/>
              </a:lnSpc>
            </a:pPr>
            <a:r>
              <a:rPr kumimoji="1" lang="en-US" altLang="ja-JP" sz="2400" smtClean="0">
                <a:latin typeface="Consolas" panose="020B0609020204030204" pitchFamily="49" charset="0"/>
                <a:ea typeface="メイリオ" panose="020B0604030504040204" pitchFamily="50" charset="-128"/>
                <a:cs typeface="Consolas" panose="020B0609020204030204" pitchFamily="49" charset="0"/>
              </a:rPr>
              <a:t>public </a:t>
            </a:r>
            <a:r>
              <a:rPr kumimoji="1" lang="en-US" altLang="ja-JP" sz="2400">
                <a:latin typeface="Consolas" panose="020B0609020204030204" pitchFamily="49" charset="0"/>
                <a:ea typeface="メイリオ" panose="020B0604030504040204" pitchFamily="50" charset="-128"/>
                <a:cs typeface="Consolas" panose="020B0609020204030204" pitchFamily="49" charset="0"/>
              </a:rPr>
              <a:t>List&lt;OrderLine&gt; getOrderLine(){</a:t>
            </a:r>
          </a:p>
          <a:p>
            <a:pPr>
              <a:lnSpc>
                <a:spcPct val="120000"/>
              </a:lnSpc>
            </a:pPr>
            <a:r>
              <a:rPr kumimoji="1" lang="en-US" altLang="ja-JP" sz="24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4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400">
                <a:latin typeface="Consolas" panose="020B0609020204030204" pitchFamily="49" charset="0"/>
                <a:ea typeface="メイリオ" panose="020B0604030504040204" pitchFamily="50" charset="-128"/>
                <a:cs typeface="Consolas" panose="020B0609020204030204" pitchFamily="49" charset="0"/>
              </a:rPr>
              <a:t>return  </a:t>
            </a:r>
            <a:r>
              <a:rPr kumimoji="1" lang="en-US" altLang="ja-JP" sz="2400" b="1">
                <a:solidFill>
                  <a:srgbClr val="00B0F0"/>
                </a:solidFill>
                <a:latin typeface="Consolas" panose="020B0609020204030204" pitchFamily="49" charset="0"/>
                <a:ea typeface="メイリオ" panose="020B0604030504040204" pitchFamily="50" charset="-128"/>
                <a:cs typeface="Consolas" panose="020B0609020204030204" pitchFamily="49" charset="0"/>
              </a:rPr>
              <a:t>dao.orderLines("</a:t>
            </a:r>
            <a:r>
              <a:rPr kumimoji="1" lang="ja-JP" altLang="en-US" sz="2400" b="1">
                <a:solidFill>
                  <a:srgbClr val="00B0F0"/>
                </a:solidFill>
                <a:latin typeface="Consolas" panose="020B0609020204030204" pitchFamily="49" charset="0"/>
                <a:ea typeface="メイリオ" panose="020B0604030504040204" pitchFamily="50" charset="-128"/>
                <a:cs typeface="Consolas" panose="020B0609020204030204" pitchFamily="49" charset="0"/>
              </a:rPr>
              <a:t>ビール</a:t>
            </a:r>
            <a:r>
              <a:rPr kumimoji="1" lang="en-US" altLang="ja-JP" sz="2400" b="1">
                <a:solidFill>
                  <a:srgbClr val="00B0F0"/>
                </a:solidFill>
                <a:latin typeface="Consolas" panose="020B0609020204030204" pitchFamily="49" charset="0"/>
                <a:ea typeface="メイリオ" panose="020B0604030504040204" pitchFamily="50" charset="-128"/>
                <a:cs typeface="Consolas" panose="020B0609020204030204" pitchFamily="49" charset="0"/>
              </a:rPr>
              <a:t>")</a:t>
            </a:r>
            <a:r>
              <a:rPr kumimoji="1" lang="en-US" altLang="ja-JP" sz="2400">
                <a:latin typeface="Consolas" panose="020B0609020204030204" pitchFamily="49" charset="0"/>
                <a:ea typeface="メイリオ" panose="020B0604030504040204" pitchFamily="50" charset="-128"/>
                <a:cs typeface="Consolas" panose="020B0609020204030204" pitchFamily="49" charset="0"/>
              </a:rPr>
              <a:t>;</a:t>
            </a:r>
          </a:p>
          <a:p>
            <a:pPr>
              <a:lnSpc>
                <a:spcPct val="120000"/>
              </a:lnSpc>
            </a:pPr>
            <a:r>
              <a:rPr kumimoji="1" lang="en-US" altLang="ja-JP" sz="240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400">
              <a:latin typeface="Consolas" panose="020B0609020204030204" pitchFamily="49" charset="0"/>
              <a:ea typeface="メイリオ" panose="020B0604030504040204" pitchFamily="50" charset="-128"/>
              <a:cs typeface="Consolas" panose="020B0609020204030204" pitchFamily="49" charset="0"/>
            </a:endParaRPr>
          </a:p>
          <a:p>
            <a:pPr>
              <a:lnSpc>
                <a:spcPct val="120000"/>
              </a:lnSpc>
            </a:pPr>
            <a:endParaRPr kumimoji="1" lang="en-US" altLang="ja-JP" sz="2000">
              <a:latin typeface="Consolas" panose="020B0609020204030204" pitchFamily="49" charset="0"/>
              <a:ea typeface="メイリオ" panose="020B0604030504040204" pitchFamily="50" charset="-128"/>
              <a:cs typeface="Consolas" panose="020B0609020204030204" pitchFamily="49" charset="0"/>
            </a:endParaRPr>
          </a:p>
        </p:txBody>
      </p:sp>
      <p:sp>
        <p:nvSpPr>
          <p:cNvPr id="4" name="Slide Number Placeholder 3"/>
          <p:cNvSpPr>
            <a:spLocks noGrp="1"/>
          </p:cNvSpPr>
          <p:nvPr>
            <p:ph type="sldNum" sz="quarter" idx="12"/>
          </p:nvPr>
        </p:nvSpPr>
        <p:spPr/>
        <p:txBody>
          <a:bodyPr/>
          <a:lstStyle/>
          <a:p>
            <a:fld id="{C51EAA63-D034-42AE-91FA-B13B9518C7BE}" type="slidenum">
              <a:rPr lang="en-US" smtClean="0"/>
              <a:pPr/>
              <a:t>115</a:t>
            </a:fld>
            <a:endParaRPr lang="en-US"/>
          </a:p>
        </p:txBody>
      </p:sp>
      <p:sp>
        <p:nvSpPr>
          <p:cNvPr id="5" name="タイトル 4"/>
          <p:cNvSpPr>
            <a:spLocks noGrp="1"/>
          </p:cNvSpPr>
          <p:nvPr>
            <p:ph type="title"/>
          </p:nvPr>
        </p:nvSpPr>
        <p:spPr>
          <a:xfrm>
            <a:off x="531812" y="378376"/>
            <a:ext cx="11125200" cy="641131"/>
          </a:xfrm>
        </p:spPr>
        <p:txBody>
          <a:bodyPr/>
          <a:lstStyle/>
          <a:p>
            <a:r>
              <a:rPr lang="en-US" altLang="ja-JP"/>
              <a:t>6</a:t>
            </a:r>
            <a:r>
              <a:rPr kumimoji="1" lang="en-US" altLang="ja-JP" smtClean="0"/>
              <a:t>.</a:t>
            </a:r>
            <a:r>
              <a:rPr lang="ja-JP" altLang="en-US" smtClean="0"/>
              <a:t> 名前付きクエリを実行</a:t>
            </a:r>
            <a:r>
              <a:rPr kumimoji="1" lang="en-US" altLang="ja-JP" smtClean="0"/>
              <a:t> </a:t>
            </a:r>
            <a:endParaRPr kumimoji="1" lang="ja-JP" altLang="en-US"/>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5012" y="1787671"/>
            <a:ext cx="5793765" cy="1847618"/>
          </a:xfrm>
          <a:prstGeom prst="rect">
            <a:avLst/>
          </a:prstGeom>
          <a:effectLst>
            <a:outerShdw blurRad="63500" sx="102000" sy="102000" algn="ctr" rotWithShape="0">
              <a:prstClr val="black">
                <a:alpha val="40000"/>
              </a:prstClr>
            </a:outerShdw>
          </a:effectLst>
        </p:spPr>
      </p:pic>
      <p:sp>
        <p:nvSpPr>
          <p:cNvPr id="22" name="テキスト ボックス 21"/>
          <p:cNvSpPr txBox="1"/>
          <p:nvPr/>
        </p:nvSpPr>
        <p:spPr>
          <a:xfrm>
            <a:off x="6837083" y="3911818"/>
            <a:ext cx="4549184" cy="1257300"/>
          </a:xfrm>
          <a:prstGeom prst="rect">
            <a:avLst/>
          </a:prstGeom>
          <a:solidFill>
            <a:schemeClr val="accent2">
              <a:lumMod val="20000"/>
              <a:lumOff val="80000"/>
            </a:schemeClr>
          </a:solidFill>
        </p:spPr>
        <p:txBody>
          <a:bodyPr wrap="square" lIns="108000" tIns="108000" rIns="108000" bIns="108000" rtlCol="0">
            <a:noAutofit/>
          </a:bodyPr>
          <a:lstStyle/>
          <a:p>
            <a:pPr>
              <a:lnSpc>
                <a:spcPts val="2700"/>
              </a:lnSpc>
            </a:pPr>
            <a:r>
              <a:rPr kumimoji="1" lang="ja-JP" altLang="en-US" smtClean="0">
                <a:latin typeface="Calibri" panose="020F0502020204030204" pitchFamily="34" charset="0"/>
                <a:ea typeface="メイリオ" panose="020B0604030504040204" pitchFamily="50" charset="-128"/>
              </a:rPr>
              <a:t>バッキングビーンで</a:t>
            </a:r>
            <a:r>
              <a:rPr kumimoji="1" lang="ja-JP" altLang="en-US">
                <a:latin typeface="Calibri" panose="020F0502020204030204" pitchFamily="34" charset="0"/>
                <a:ea typeface="メイリオ" panose="020B0604030504040204" pitchFamily="50" charset="-128"/>
              </a:rPr>
              <a:t>は</a:t>
            </a:r>
            <a:r>
              <a:rPr kumimoji="1" lang="ja-JP" altLang="en-US" smtClean="0">
                <a:latin typeface="Calibri" panose="020F0502020204030204" pitchFamily="34" charset="0"/>
                <a:ea typeface="メイリオ" panose="020B0604030504040204" pitchFamily="50" charset="-128"/>
              </a:rPr>
              <a:t>、</a:t>
            </a:r>
            <a:r>
              <a:rPr kumimoji="1" lang="en-US" altLang="ja-JP" smtClean="0">
                <a:latin typeface="Calibri" panose="020F0502020204030204" pitchFamily="34" charset="0"/>
                <a:ea typeface="メイリオ" panose="020B0604030504040204" pitchFamily="50" charset="-128"/>
              </a:rPr>
              <a:t>EJB</a:t>
            </a:r>
            <a:r>
              <a:rPr kumimoji="1" lang="ja-JP" altLang="en-US" smtClean="0">
                <a:latin typeface="Calibri" panose="020F0502020204030204" pitchFamily="34" charset="0"/>
                <a:ea typeface="メイリオ" panose="020B0604030504040204" pitchFamily="50" charset="-128"/>
              </a:rPr>
              <a:t>を</a:t>
            </a:r>
            <a:r>
              <a:rPr kumimoji="1" lang="en-US" altLang="ja-JP" smtClean="0">
                <a:latin typeface="Calibri" panose="020F0502020204030204" pitchFamily="34" charset="0"/>
                <a:ea typeface="メイリオ" panose="020B0604030504040204" pitchFamily="50" charset="-128"/>
              </a:rPr>
              <a:t>DI</a:t>
            </a:r>
            <a:r>
              <a:rPr kumimoji="1" lang="ja-JP" altLang="en-US" smtClean="0">
                <a:latin typeface="Calibri" panose="020F0502020204030204" pitchFamily="34" charset="0"/>
                <a:ea typeface="メイリオ" panose="020B0604030504040204" pitchFamily="50" charset="-128"/>
              </a:rPr>
              <a:t>で取得し、クエリを実行して、ウェブに結果を表示できる。</a:t>
            </a:r>
          </a:p>
        </p:txBody>
      </p:sp>
      <p:sp>
        <p:nvSpPr>
          <p:cNvPr id="7" name="正方形/長方形 6"/>
          <p:cNvSpPr/>
          <p:nvPr/>
        </p:nvSpPr>
        <p:spPr bwMode="gray">
          <a:xfrm>
            <a:off x="612648" y="1710559"/>
            <a:ext cx="3239764" cy="1000921"/>
          </a:xfrm>
          <a:prstGeom prst="rect">
            <a:avLst/>
          </a:prstGeom>
          <a:noFill/>
          <a:ln w="28575">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24" name="テキスト ボックス 23"/>
          <p:cNvSpPr txBox="1"/>
          <p:nvPr/>
        </p:nvSpPr>
        <p:spPr>
          <a:xfrm>
            <a:off x="695739" y="5381011"/>
            <a:ext cx="6313345" cy="733096"/>
          </a:xfrm>
          <a:prstGeom prst="rect">
            <a:avLst/>
          </a:prstGeom>
          <a:solidFill>
            <a:schemeClr val="accent6">
              <a:lumMod val="20000"/>
              <a:lumOff val="80000"/>
            </a:schemeClr>
          </a:solidFill>
        </p:spPr>
        <p:txBody>
          <a:bodyPr wrap="square" lIns="0" tIns="0" rIns="0" bIns="0" rtlCol="0">
            <a:noAutofit/>
          </a:bodyPr>
          <a:lstStyle/>
          <a:p>
            <a:pPr>
              <a:lnSpc>
                <a:spcPts val="2700"/>
              </a:lnSpc>
            </a:pPr>
            <a:r>
              <a:rPr kumimoji="1" lang="ja-JP" altLang="en-US" dirty="0" smtClean="0">
                <a:latin typeface="Calibri" panose="020F0502020204030204" pitchFamily="34" charset="0"/>
                <a:ea typeface="メイリオ" panose="020B0604030504040204" pitchFamily="50" charset="-128"/>
              </a:rPr>
              <a:t>   </a:t>
            </a:r>
            <a:r>
              <a:rPr kumimoji="1" lang="en-US" altLang="ja-JP" dirty="0" err="1" smtClean="0">
                <a:latin typeface="Calibri" panose="020F0502020204030204" pitchFamily="34" charset="0"/>
                <a:ea typeface="メイリオ" panose="020B0604030504040204" pitchFamily="50" charset="-128"/>
              </a:rPr>
              <a:t>JavaEE</a:t>
            </a:r>
            <a:r>
              <a:rPr kumimoji="1" lang="ja-JP" altLang="en-US" dirty="0" smtClean="0">
                <a:latin typeface="Calibri" panose="020F0502020204030204" pitchFamily="34" charset="0"/>
                <a:ea typeface="メイリオ" panose="020B0604030504040204" pitchFamily="50" charset="-128"/>
              </a:rPr>
              <a:t>で作成したサンプルプログラムを試せます。</a:t>
            </a:r>
            <a:endParaRPr kumimoji="1" lang="en-US" altLang="ja-JP" dirty="0" smtClean="0">
              <a:latin typeface="Calibri" panose="020F0502020204030204" pitchFamily="34" charset="0"/>
              <a:ea typeface="メイリオ" panose="020B0604030504040204" pitchFamily="50" charset="-128"/>
            </a:endParaRPr>
          </a:p>
          <a:p>
            <a:pPr>
              <a:lnSpc>
                <a:spcPts val="2700"/>
              </a:lnSpc>
            </a:pPr>
            <a:r>
              <a:rPr kumimoji="1" lang="ja-JP" altLang="en-US" dirty="0">
                <a:latin typeface="Calibri" panose="020F0502020204030204" pitchFamily="34" charset="0"/>
                <a:ea typeface="メイリオ" panose="020B0604030504040204" pitchFamily="50" charset="-128"/>
              </a:rPr>
              <a:t>　</a:t>
            </a:r>
            <a:r>
              <a:rPr kumimoji="1" lang="en-US" altLang="ja-JP" dirty="0">
                <a:latin typeface="Calibri" panose="020F0502020204030204" pitchFamily="34" charset="0"/>
                <a:ea typeface="メイリオ" panose="020B0604030504040204" pitchFamily="50" charset="-128"/>
              </a:rPr>
              <a:t>http</a:t>
            </a:r>
            <a:r>
              <a:rPr kumimoji="1" lang="en-US" altLang="ja-JP" dirty="0" smtClean="0">
                <a:latin typeface="Calibri" panose="020F0502020204030204" pitchFamily="34" charset="0"/>
                <a:ea typeface="メイリオ" panose="020B0604030504040204" pitchFamily="50" charset="-128"/>
              </a:rPr>
              <a:t>://k-webs.jp:8080/zakka-ya-san/faces/index.xhtml</a:t>
            </a:r>
            <a:endParaRPr kumimoji="1" lang="ja-JP" altLang="en-US" dirty="0" smtClean="0">
              <a:latin typeface="Calibri" panose="020F0502020204030204" pitchFamily="34" charset="0"/>
              <a:ea typeface="メイリオ" panose="020B0604030504040204" pitchFamily="50" charset="-128"/>
            </a:endParaRPr>
          </a:p>
        </p:txBody>
      </p:sp>
    </p:spTree>
    <p:extLst>
      <p:ext uri="{BB962C8B-B14F-4D97-AF65-F5344CB8AC3E}">
        <p14:creationId xmlns:p14="http://schemas.microsoft.com/office/powerpoint/2010/main" val="102538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par>
                          <p:cTn id="8" fill="hold">
                            <p:stCondLst>
                              <p:cond delay="1500"/>
                            </p:stCondLst>
                            <p:childTnLst>
                              <p:par>
                                <p:cTn id="9" presetID="10" presetClass="entr" presetSubtype="0" fill="hold" grpId="0" nodeType="afterEffect">
                                  <p:stCondLst>
                                    <p:cond delay="50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236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12</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lang="en-US" altLang="ja-JP" smtClean="0"/>
              <a:t>3. </a:t>
            </a:r>
            <a:r>
              <a:rPr lang="ja-JP" altLang="en-US" smtClean="0"/>
              <a:t>エンティティの作成（基本）</a:t>
            </a:r>
            <a:endParaRPr kumimoji="1" lang="ja-JP" altLang="en-US"/>
          </a:p>
        </p:txBody>
      </p:sp>
      <p:sp>
        <p:nvSpPr>
          <p:cNvPr id="2" name="テキスト ボックス 1"/>
          <p:cNvSpPr txBox="1"/>
          <p:nvPr/>
        </p:nvSpPr>
        <p:spPr>
          <a:xfrm>
            <a:off x="1151680" y="1208689"/>
            <a:ext cx="10115409" cy="1313793"/>
          </a:xfrm>
          <a:prstGeom prst="rect">
            <a:avLst/>
          </a:prstGeom>
          <a:noFill/>
        </p:spPr>
        <p:txBody>
          <a:bodyPr wrap="square" lIns="0" tIns="0" rIns="0" bIns="0" rtlCol="0" anchor="ctr">
            <a:noAutofit/>
          </a:bodyPr>
          <a:lstStyle/>
          <a:p>
            <a:pPr>
              <a:lnSpc>
                <a:spcPts val="2700"/>
              </a:lnSpc>
            </a:pPr>
            <a:r>
              <a:rPr kumimoji="1" lang="ja-JP" altLang="en-US" sz="2800" b="1" smtClean="0">
                <a:solidFill>
                  <a:srgbClr val="00B0F0"/>
                </a:solidFill>
                <a:latin typeface="Calibri" panose="020F0502020204030204" pitchFamily="34" charset="0"/>
                <a:ea typeface="メイリオ" panose="020B0604030504040204" pitchFamily="50" charset="-128"/>
              </a:rPr>
              <a:t>エンティティ</a:t>
            </a:r>
            <a:r>
              <a:rPr kumimoji="1" lang="ja-JP" altLang="en-US" sz="2800" smtClean="0">
                <a:latin typeface="Calibri" panose="020F0502020204030204" pitchFamily="34" charset="0"/>
                <a:ea typeface="メイリオ" panose="020B0604030504040204" pitchFamily="50" charset="-128"/>
              </a:rPr>
              <a:t>＝データベースに保管するオブジェクト</a:t>
            </a:r>
            <a:endParaRPr kumimoji="1" lang="en-US" altLang="ja-JP" sz="2800" smtClean="0">
              <a:latin typeface="Calibri" panose="020F0502020204030204" pitchFamily="34" charset="0"/>
              <a:ea typeface="メイリオ" panose="020B0604030504040204" pitchFamily="50" charset="-128"/>
            </a:endParaRPr>
          </a:p>
          <a:p>
            <a:pPr>
              <a:lnSpc>
                <a:spcPts val="2700"/>
              </a:lnSpc>
            </a:pPr>
            <a:endParaRPr kumimoji="1" lang="en-US" altLang="ja-JP" sz="2800">
              <a:latin typeface="Calibri" panose="020F0502020204030204" pitchFamily="34" charset="0"/>
              <a:ea typeface="メイリオ" panose="020B0604030504040204" pitchFamily="50" charset="-128"/>
            </a:endParaRPr>
          </a:p>
          <a:p>
            <a:pPr>
              <a:lnSpc>
                <a:spcPts val="2700"/>
              </a:lnSpc>
            </a:pPr>
            <a:r>
              <a:rPr kumimoji="1" lang="ja-JP" altLang="en-US" sz="2800" smtClean="0">
                <a:latin typeface="Calibri" panose="020F0502020204030204" pitchFamily="34" charset="0"/>
                <a:ea typeface="メイリオ" panose="020B0604030504040204" pitchFamily="50" charset="-128"/>
              </a:rPr>
              <a:t>エンティティクラスの要件</a:t>
            </a:r>
          </a:p>
        </p:txBody>
      </p:sp>
      <p:sp>
        <p:nvSpPr>
          <p:cNvPr id="11" name="テキスト ボックス 10"/>
          <p:cNvSpPr txBox="1"/>
          <p:nvPr/>
        </p:nvSpPr>
        <p:spPr>
          <a:xfrm>
            <a:off x="1503097" y="2510778"/>
            <a:ext cx="7458023" cy="3450075"/>
          </a:xfrm>
          <a:prstGeom prst="rect">
            <a:avLst/>
          </a:prstGeom>
          <a:solidFill>
            <a:schemeClr val="accent2">
              <a:lumMod val="20000"/>
              <a:lumOff val="80000"/>
            </a:schemeClr>
          </a:solidFill>
          <a:ln>
            <a:solidFill>
              <a:schemeClr val="bg2">
                <a:lumMod val="25000"/>
              </a:schemeClr>
            </a:solidFill>
          </a:ln>
        </p:spPr>
        <p:txBody>
          <a:bodyPr wrap="square" lIns="360000" tIns="360000" rIns="360000" bIns="360000" rtlCol="0">
            <a:noAutofit/>
          </a:bodyPr>
          <a:lstStyle/>
          <a:p>
            <a:pPr>
              <a:lnSpc>
                <a:spcPct val="150000"/>
              </a:lnSpc>
            </a:pPr>
            <a:r>
              <a:rPr kumimoji="1" lang="ja-JP" altLang="en-US" sz="2400" smtClean="0">
                <a:latin typeface="Calibri" panose="020F0502020204030204" pitchFamily="34" charset="0"/>
                <a:ea typeface="メイリオ" panose="020B0604030504040204" pitchFamily="50" charset="-128"/>
              </a:rPr>
              <a:t>① クラスに</a:t>
            </a:r>
            <a:r>
              <a:rPr kumimoji="1" lang="en-US" altLang="ja-JP" sz="2400" smtClean="0">
                <a:solidFill>
                  <a:schemeClr val="accent6"/>
                </a:solidFill>
                <a:latin typeface="Calibri" panose="020F0502020204030204" pitchFamily="34" charset="0"/>
                <a:ea typeface="メイリオ" panose="020B0604030504040204" pitchFamily="50" charset="-128"/>
              </a:rPr>
              <a:t>@Entity</a:t>
            </a:r>
            <a:r>
              <a:rPr kumimoji="1" lang="ja-JP" altLang="en-US" sz="2400" smtClean="0">
                <a:latin typeface="Calibri" panose="020F0502020204030204" pitchFamily="34" charset="0"/>
                <a:ea typeface="メイリオ" panose="020B0604030504040204" pitchFamily="50" charset="-128"/>
              </a:rPr>
              <a:t>を付ける</a:t>
            </a:r>
            <a:endParaRPr kumimoji="1" lang="en-US" altLang="ja-JP" sz="2400" smtClean="0">
              <a:latin typeface="Calibri" panose="020F0502020204030204" pitchFamily="34" charset="0"/>
              <a:ea typeface="メイリオ" panose="020B0604030504040204" pitchFamily="50" charset="-128"/>
            </a:endParaRPr>
          </a:p>
          <a:p>
            <a:pPr>
              <a:lnSpc>
                <a:spcPct val="150000"/>
              </a:lnSpc>
            </a:pPr>
            <a:r>
              <a:rPr kumimoji="1" lang="ja-JP" altLang="en-US" sz="2400" smtClean="0">
                <a:latin typeface="Calibri" panose="020F0502020204030204" pitchFamily="34" charset="0"/>
                <a:ea typeface="メイリオ" panose="020B0604030504040204" pitchFamily="50" charset="-128"/>
              </a:rPr>
              <a:t>② 主キーの項目に</a:t>
            </a:r>
            <a:r>
              <a:rPr kumimoji="1" lang="en-US" altLang="ja-JP" sz="2400" smtClean="0">
                <a:solidFill>
                  <a:schemeClr val="accent6"/>
                </a:solidFill>
                <a:latin typeface="Calibri" panose="020F0502020204030204" pitchFamily="34" charset="0"/>
                <a:ea typeface="メイリオ" panose="020B0604030504040204" pitchFamily="50" charset="-128"/>
              </a:rPr>
              <a:t>@id</a:t>
            </a:r>
            <a:r>
              <a:rPr kumimoji="1" lang="ja-JP" altLang="en-US" sz="2400" smtClean="0">
                <a:latin typeface="Calibri" panose="020F0502020204030204" pitchFamily="34" charset="0"/>
                <a:ea typeface="メイリオ" panose="020B0604030504040204" pitchFamily="50" charset="-128"/>
              </a:rPr>
              <a:t>を付ける</a:t>
            </a:r>
            <a:endParaRPr kumimoji="1" lang="en-US" altLang="ja-JP" sz="2400" smtClean="0">
              <a:latin typeface="Calibri" panose="020F0502020204030204" pitchFamily="34" charset="0"/>
              <a:ea typeface="メイリオ" panose="020B0604030504040204" pitchFamily="50" charset="-128"/>
            </a:endParaRPr>
          </a:p>
          <a:p>
            <a:pPr>
              <a:lnSpc>
                <a:spcPct val="150000"/>
              </a:lnSpc>
            </a:pPr>
            <a:r>
              <a:rPr kumimoji="1" lang="ja-JP" altLang="en-US" sz="2400" smtClean="0">
                <a:latin typeface="Calibri" panose="020F0502020204030204" pitchFamily="34" charset="0"/>
                <a:ea typeface="メイリオ" panose="020B0604030504040204" pitchFamily="50" charset="-128"/>
              </a:rPr>
              <a:t>③ </a:t>
            </a:r>
            <a:r>
              <a:rPr kumimoji="1" lang="en-US" altLang="ja-JP" sz="2400" smtClean="0">
                <a:latin typeface="Calibri" panose="020F0502020204030204" pitchFamily="34" charset="0"/>
                <a:ea typeface="メイリオ" panose="020B0604030504040204" pitchFamily="50" charset="-128"/>
              </a:rPr>
              <a:t>public</a:t>
            </a:r>
            <a:r>
              <a:rPr kumimoji="1" lang="ja-JP" altLang="en-US" sz="2400" smtClean="0">
                <a:latin typeface="Calibri" panose="020F0502020204030204" pitchFamily="34" charset="0"/>
                <a:ea typeface="メイリオ" panose="020B0604030504040204" pitchFamily="50" charset="-128"/>
              </a:rPr>
              <a:t>で</a:t>
            </a:r>
            <a:r>
              <a:rPr kumimoji="1" lang="ja-JP" altLang="en-US" sz="2400" smtClean="0">
                <a:solidFill>
                  <a:schemeClr val="accent6"/>
                </a:solidFill>
                <a:latin typeface="Calibri" panose="020F0502020204030204" pitchFamily="34" charset="0"/>
                <a:ea typeface="メイリオ" panose="020B0604030504040204" pitchFamily="50" charset="-128"/>
              </a:rPr>
              <a:t>引数のないコンストラクタ</a:t>
            </a:r>
            <a:r>
              <a:rPr kumimoji="1" lang="ja-JP" altLang="en-US" sz="2400" smtClean="0">
                <a:latin typeface="Calibri" panose="020F0502020204030204" pitchFamily="34" charset="0"/>
                <a:ea typeface="メイリオ" panose="020B0604030504040204" pitchFamily="50" charset="-128"/>
              </a:rPr>
              <a:t>を持つ</a:t>
            </a:r>
            <a:endParaRPr kumimoji="1" lang="en-US" altLang="ja-JP" sz="2400" smtClean="0">
              <a:latin typeface="Calibri" panose="020F0502020204030204" pitchFamily="34" charset="0"/>
              <a:ea typeface="メイリオ" panose="020B0604030504040204" pitchFamily="50" charset="-128"/>
            </a:endParaRPr>
          </a:p>
          <a:p>
            <a:pPr>
              <a:lnSpc>
                <a:spcPct val="150000"/>
              </a:lnSpc>
            </a:pPr>
            <a:r>
              <a:rPr kumimoji="1" lang="ja-JP" altLang="en-US" sz="2400" smtClean="0">
                <a:latin typeface="Calibri" panose="020F0502020204030204" pitchFamily="34" charset="0"/>
                <a:ea typeface="メイリオ" panose="020B0604030504040204" pitchFamily="50" charset="-128"/>
              </a:rPr>
              <a:t>④ </a:t>
            </a:r>
            <a:r>
              <a:rPr kumimoji="1" lang="ja-JP" altLang="en-US" sz="2400" smtClean="0">
                <a:solidFill>
                  <a:schemeClr val="accent6"/>
                </a:solidFill>
                <a:latin typeface="Calibri" panose="020F0502020204030204" pitchFamily="34" charset="0"/>
                <a:ea typeface="メイリオ" panose="020B0604030504040204" pitchFamily="50" charset="-128"/>
              </a:rPr>
              <a:t>カプセル化</a:t>
            </a:r>
            <a:r>
              <a:rPr kumimoji="1" lang="ja-JP" altLang="en-US" sz="2400" smtClean="0">
                <a:latin typeface="Calibri" panose="020F0502020204030204" pitchFamily="34" charset="0"/>
                <a:ea typeface="メイリオ" panose="020B0604030504040204" pitchFamily="50" charset="-128"/>
              </a:rPr>
              <a:t>する</a:t>
            </a:r>
            <a:endParaRPr kumimoji="1" lang="en-US" altLang="ja-JP" sz="2400" smtClean="0">
              <a:latin typeface="Calibri" panose="020F0502020204030204" pitchFamily="34" charset="0"/>
              <a:ea typeface="メイリオ" panose="020B0604030504040204" pitchFamily="50" charset="-128"/>
            </a:endParaRPr>
          </a:p>
          <a:p>
            <a:pPr>
              <a:lnSpc>
                <a:spcPct val="150000"/>
              </a:lnSpc>
            </a:pPr>
            <a:r>
              <a:rPr kumimoji="1" lang="ja-JP" altLang="en-US" sz="2400" smtClean="0">
                <a:latin typeface="Calibri" panose="020F0502020204030204" pitchFamily="34" charset="0"/>
                <a:ea typeface="メイリオ" panose="020B0604030504040204" pitchFamily="50" charset="-128"/>
              </a:rPr>
              <a:t>⑤ </a:t>
            </a:r>
            <a:r>
              <a:rPr kumimoji="1" lang="en-US" altLang="ja-JP" sz="2400" smtClean="0">
                <a:latin typeface="Calibri" panose="020F0502020204030204" pitchFamily="34" charset="0"/>
                <a:ea typeface="メイリオ" panose="020B0604030504040204" pitchFamily="50" charset="-128"/>
              </a:rPr>
              <a:t>final</a:t>
            </a:r>
            <a:r>
              <a:rPr kumimoji="1" lang="ja-JP" altLang="en-US" sz="2400" smtClean="0">
                <a:latin typeface="Calibri" panose="020F0502020204030204" pitchFamily="34" charset="0"/>
                <a:ea typeface="メイリオ" panose="020B0604030504040204" pitchFamily="50" charset="-128"/>
              </a:rPr>
              <a:t>修飾子をクラスやフィールドに使わない</a:t>
            </a:r>
            <a:endParaRPr kumimoji="1" lang="en-US" altLang="ja-JP" sz="2400" smtClean="0">
              <a:latin typeface="Calibri" panose="020F0502020204030204" pitchFamily="34" charset="0"/>
              <a:ea typeface="メイリオ" panose="020B0604030504040204" pitchFamily="50" charset="-128"/>
            </a:endParaRPr>
          </a:p>
          <a:p>
            <a:pPr lvl="1">
              <a:lnSpc>
                <a:spcPts val="3000"/>
              </a:lnSpc>
            </a:pPr>
            <a:endParaRPr kumimoji="1" lang="en-US" altLang="ja-JP" sz="2000">
              <a:latin typeface="Calibri" panose="020F0502020204030204" pitchFamily="34" charset="0"/>
              <a:ea typeface="メイリオ" panose="020B0604030504040204" pitchFamily="50" charset="-128"/>
            </a:endParaRPr>
          </a:p>
          <a:p>
            <a:pPr lvl="1">
              <a:lnSpc>
                <a:spcPts val="3000"/>
              </a:lnSpc>
            </a:pPr>
            <a:endParaRPr kumimoji="1" lang="ja-JP" altLang="en-US" sz="2000" smtClean="0">
              <a:latin typeface="Calibri" panose="020F0502020204030204" pitchFamily="34" charset="0"/>
              <a:ea typeface="メイリオ" panose="020B0604030504040204" pitchFamily="50" charset="-128"/>
            </a:endParaRPr>
          </a:p>
        </p:txBody>
      </p:sp>
    </p:spTree>
    <p:extLst>
      <p:ext uri="{BB962C8B-B14F-4D97-AF65-F5344CB8AC3E}">
        <p14:creationId xmlns:p14="http://schemas.microsoft.com/office/powerpoint/2010/main" val="310956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13</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270796"/>
            <a:ext cx="11125200" cy="641131"/>
          </a:xfrm>
        </p:spPr>
        <p:txBody>
          <a:bodyPr/>
          <a:lstStyle/>
          <a:p>
            <a:r>
              <a:rPr lang="en-US" altLang="ja-JP"/>
              <a:t>3</a:t>
            </a:r>
            <a:r>
              <a:rPr lang="en-US" altLang="ja-JP" smtClean="0"/>
              <a:t>. </a:t>
            </a:r>
            <a:r>
              <a:rPr lang="ja-JP" altLang="en-US" smtClean="0"/>
              <a:t>エンティティの作成（基本）</a:t>
            </a:r>
            <a:endParaRPr kumimoji="1" lang="ja-JP" altLang="en-US"/>
          </a:p>
        </p:txBody>
      </p:sp>
      <p:sp>
        <p:nvSpPr>
          <p:cNvPr id="10" name="テキスト ボックス 9"/>
          <p:cNvSpPr txBox="1"/>
          <p:nvPr/>
        </p:nvSpPr>
        <p:spPr>
          <a:xfrm>
            <a:off x="1705700" y="1161328"/>
            <a:ext cx="8584602" cy="4862954"/>
          </a:xfrm>
          <a:prstGeom prst="rect">
            <a:avLst/>
          </a:prstGeom>
          <a:noFill/>
          <a:ln w="12700">
            <a:solidFill>
              <a:schemeClr val="accent2"/>
            </a:solidFill>
          </a:ln>
          <a:effectLst/>
        </p:spPr>
        <p:txBody>
          <a:bodyPr wrap="square" lIns="180000" tIns="180000" rIns="180000" bIns="180000" rtlCol="0">
            <a:noAutofit/>
          </a:bodyPr>
          <a:lstStyle/>
          <a:p>
            <a:pPr>
              <a:lnSpc>
                <a:spcPts val="2400"/>
              </a:lnSpc>
            </a:pPr>
            <a:r>
              <a:rPr kumimoji="1" lang="en-US" altLang="ja-JP">
                <a:latin typeface="Consolas" panose="020B0609020204030204" pitchFamily="49" charset="0"/>
                <a:ea typeface="メイリオ" panose="020B0604030504040204" pitchFamily="50" charset="-128"/>
                <a:cs typeface="Consolas" panose="020B0609020204030204" pitchFamily="49" charset="0"/>
              </a:rPr>
              <a:t>import java.io.Serializable;</a:t>
            </a:r>
          </a:p>
          <a:p>
            <a:pPr>
              <a:lnSpc>
                <a:spcPts val="2400"/>
              </a:lnSpc>
            </a:pPr>
            <a:r>
              <a:rPr kumimoji="1" lang="en-US" altLang="ja-JP">
                <a:latin typeface="Consolas" panose="020B0609020204030204" pitchFamily="49" charset="0"/>
                <a:ea typeface="メイリオ" panose="020B0604030504040204" pitchFamily="50" charset="-128"/>
                <a:cs typeface="Consolas" panose="020B0609020204030204" pitchFamily="49" charset="0"/>
              </a:rPr>
              <a:t>import javax.persistence.*;</a:t>
            </a:r>
          </a:p>
          <a:p>
            <a:pPr>
              <a:lnSpc>
                <a:spcPts val="2400"/>
              </a:lnSpc>
            </a:pPr>
            <a:r>
              <a:rPr kumimoji="1" lang="en-US" altLang="ja-JP">
                <a:latin typeface="Consolas" panose="020B0609020204030204" pitchFamily="49" charset="0"/>
                <a:ea typeface="メイリオ" panose="020B0604030504040204" pitchFamily="50" charset="-128"/>
                <a:cs typeface="Consolas" panose="020B0609020204030204" pitchFamily="49" charset="0"/>
              </a:rPr>
              <a:t>import javax.validation.constraints.NotNull;</a:t>
            </a:r>
          </a:p>
          <a:p>
            <a:pPr>
              <a:lnSpc>
                <a:spcPts val="2400"/>
              </a:lnSpc>
            </a:pPr>
            <a:r>
              <a:rPr kumimoji="1" lang="en-US" altLang="ja-JP" smtClean="0">
                <a:solidFill>
                  <a:schemeClr val="accent6"/>
                </a:solidFill>
                <a:latin typeface="Consolas" panose="020B0609020204030204" pitchFamily="49" charset="0"/>
                <a:ea typeface="メイリオ" panose="020B0604030504040204" pitchFamily="50" charset="-128"/>
                <a:cs typeface="Consolas" panose="020B0609020204030204" pitchFamily="49" charset="0"/>
              </a:rPr>
              <a:t>@</a:t>
            </a:r>
            <a:r>
              <a:rPr kumimoji="1" lang="en-US" altLang="ja-JP">
                <a:solidFill>
                  <a:schemeClr val="accent6"/>
                </a:solidFill>
                <a:latin typeface="Consolas" panose="020B0609020204030204" pitchFamily="49" charset="0"/>
                <a:ea typeface="メイリオ" panose="020B0604030504040204" pitchFamily="50" charset="-128"/>
                <a:cs typeface="Consolas" panose="020B0609020204030204" pitchFamily="49" charset="0"/>
              </a:rPr>
              <a:t>Entity</a:t>
            </a:r>
          </a:p>
          <a:p>
            <a:pPr>
              <a:lnSpc>
                <a:spcPts val="2400"/>
              </a:lnSpc>
            </a:pPr>
            <a:r>
              <a:rPr kumimoji="1" lang="en-US" altLang="ja-JP">
                <a:latin typeface="Consolas" panose="020B0609020204030204" pitchFamily="49" charset="0"/>
                <a:ea typeface="メイリオ" panose="020B0604030504040204" pitchFamily="50" charset="-128"/>
                <a:cs typeface="Consolas" panose="020B0609020204030204" pitchFamily="49" charset="0"/>
              </a:rPr>
              <a:t>public class Employee implements Serializable {</a:t>
            </a:r>
          </a:p>
          <a:p>
            <a:pPr>
              <a:lnSpc>
                <a:spcPts val="2400"/>
              </a:lnSpc>
            </a:pP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mtClean="0">
                <a:solidFill>
                  <a:schemeClr val="accent6"/>
                </a:solidFill>
                <a:latin typeface="Consolas" panose="020B0609020204030204" pitchFamily="49" charset="0"/>
                <a:ea typeface="メイリオ" panose="020B0604030504040204" pitchFamily="50" charset="-128"/>
                <a:cs typeface="Consolas" panose="020B0609020204030204" pitchFamily="49" charset="0"/>
              </a:rPr>
              <a:t>@</a:t>
            </a:r>
            <a:r>
              <a:rPr kumimoji="1" lang="en-US" altLang="ja-JP">
                <a:solidFill>
                  <a:schemeClr val="accent6"/>
                </a:solidFill>
                <a:latin typeface="Consolas" panose="020B0609020204030204" pitchFamily="49" charset="0"/>
                <a:ea typeface="メイリオ" panose="020B0604030504040204" pitchFamily="50" charset="-128"/>
                <a:cs typeface="Consolas" panose="020B0609020204030204" pitchFamily="49" charset="0"/>
              </a:rPr>
              <a:t>Id </a:t>
            </a:r>
            <a:r>
              <a:rPr kumimoji="1" lang="en-US" altLang="ja-JP">
                <a:latin typeface="Consolas" panose="020B0609020204030204" pitchFamily="49" charset="0"/>
                <a:ea typeface="メイリオ" panose="020B0604030504040204" pitchFamily="50" charset="-128"/>
                <a:cs typeface="Consolas" panose="020B0609020204030204" pitchFamily="49" charset="0"/>
              </a:rPr>
              <a:t>@NotNull</a:t>
            </a:r>
          </a:p>
          <a:p>
            <a:pPr>
              <a:lnSpc>
                <a:spcPts val="2400"/>
              </a:lnSpc>
            </a:pP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private  Integer  number</a:t>
            </a:r>
            <a:r>
              <a:rPr kumimoji="1" lang="en-US" altLang="ja-JP">
                <a:latin typeface="Consolas" panose="020B0609020204030204" pitchFamily="49" charset="0"/>
                <a:ea typeface="メイリオ" panose="020B0604030504040204" pitchFamily="50" charset="-128"/>
                <a:cs typeface="Consolas" panose="020B0609020204030204" pitchFamily="49" charset="0"/>
              </a:rPr>
              <a:t>;	</a:t>
            </a: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 </a:t>
            </a:r>
            <a:r>
              <a:rPr kumimoji="1" lang="ja-JP" altLang="en-US" smtClean="0">
                <a:latin typeface="Consolas" panose="020B0609020204030204" pitchFamily="49" charset="0"/>
                <a:ea typeface="メイリオ" panose="020B0604030504040204" pitchFamily="50" charset="-128"/>
                <a:cs typeface="Consolas" panose="020B0609020204030204" pitchFamily="49" charset="0"/>
              </a:rPr>
              <a:t>社員</a:t>
            </a:r>
            <a:r>
              <a:rPr kumimoji="1" lang="ja-JP" altLang="en-US">
                <a:latin typeface="Consolas" panose="020B0609020204030204" pitchFamily="49" charset="0"/>
                <a:ea typeface="メイリオ" panose="020B0604030504040204" pitchFamily="50" charset="-128"/>
                <a:cs typeface="Consolas" panose="020B0609020204030204" pitchFamily="49" charset="0"/>
              </a:rPr>
              <a:t>番号</a:t>
            </a:r>
          </a:p>
          <a:p>
            <a:pPr>
              <a:lnSpc>
                <a:spcPts val="2400"/>
              </a:lnSpc>
            </a:pPr>
            <a:r>
              <a:rPr kumimoji="1" lang="ja-JP" altLang="en-US"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private  String   name</a:t>
            </a:r>
            <a:r>
              <a:rPr kumimoji="1" lang="en-US" altLang="ja-JP">
                <a:latin typeface="Consolas" panose="020B0609020204030204" pitchFamily="49" charset="0"/>
                <a:ea typeface="メイリオ" panose="020B0604030504040204" pitchFamily="50" charset="-128"/>
                <a:cs typeface="Consolas" panose="020B0609020204030204" pitchFamily="49" charset="0"/>
              </a:rPr>
              <a:t>;	</a:t>
            </a: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 </a:t>
            </a:r>
            <a:r>
              <a:rPr kumimoji="1" lang="ja-JP" altLang="en-US">
                <a:latin typeface="Consolas" panose="020B0609020204030204" pitchFamily="49" charset="0"/>
                <a:ea typeface="メイリオ" panose="020B0604030504040204" pitchFamily="50" charset="-128"/>
                <a:cs typeface="Consolas" panose="020B0609020204030204" pitchFamily="49" charset="0"/>
              </a:rPr>
              <a:t>氏名</a:t>
            </a:r>
          </a:p>
          <a:p>
            <a:pPr>
              <a:lnSpc>
                <a:spcPts val="2400"/>
              </a:lnSpc>
            </a:pPr>
            <a:r>
              <a:rPr kumimoji="1" lang="ja-JP" altLang="en-US"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private  String   mail</a:t>
            </a:r>
            <a:r>
              <a:rPr kumimoji="1" lang="en-US" altLang="ja-JP">
                <a:latin typeface="Consolas" panose="020B0609020204030204" pitchFamily="49" charset="0"/>
                <a:ea typeface="メイリオ" panose="020B0604030504040204" pitchFamily="50" charset="-128"/>
                <a:cs typeface="Consolas" panose="020B0609020204030204" pitchFamily="49" charset="0"/>
              </a:rPr>
              <a:t>;	</a:t>
            </a: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 </a:t>
            </a:r>
            <a:r>
              <a:rPr kumimoji="1" lang="ja-JP" altLang="en-US">
                <a:latin typeface="Consolas" panose="020B0609020204030204" pitchFamily="49" charset="0"/>
                <a:ea typeface="メイリオ" panose="020B0604030504040204" pitchFamily="50" charset="-128"/>
                <a:cs typeface="Consolas" panose="020B0609020204030204" pitchFamily="49" charset="0"/>
              </a:rPr>
              <a:t>メール</a:t>
            </a:r>
          </a:p>
          <a:p>
            <a:pPr>
              <a:lnSpc>
                <a:spcPts val="2400"/>
              </a:lnSpc>
            </a:pPr>
            <a:r>
              <a:rPr kumimoji="1" lang="ja-JP" altLang="en-US"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mtClean="0">
                <a:solidFill>
                  <a:schemeClr val="accent6"/>
                </a:solidFill>
                <a:latin typeface="Consolas" panose="020B0609020204030204" pitchFamily="49" charset="0"/>
                <a:ea typeface="メイリオ" panose="020B0604030504040204" pitchFamily="50" charset="-128"/>
                <a:cs typeface="Consolas" panose="020B0609020204030204" pitchFamily="49" charset="0"/>
              </a:rPr>
              <a:t>public   Employee</a:t>
            </a:r>
            <a:r>
              <a:rPr kumimoji="1" lang="en-US" altLang="ja-JP">
                <a:solidFill>
                  <a:schemeClr val="accent6"/>
                </a:solidFill>
                <a:latin typeface="Consolas" panose="020B0609020204030204" pitchFamily="49" charset="0"/>
                <a:ea typeface="メイリオ" panose="020B0604030504040204" pitchFamily="50" charset="-128"/>
                <a:cs typeface="Consolas" panose="020B0609020204030204" pitchFamily="49" charset="0"/>
              </a:rPr>
              <a:t>(){}</a:t>
            </a:r>
          </a:p>
          <a:p>
            <a:pPr>
              <a:lnSpc>
                <a:spcPts val="2400"/>
              </a:lnSpc>
            </a:pP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public   Employee(Integer </a:t>
            </a:r>
            <a:r>
              <a:rPr kumimoji="1" lang="en-US" altLang="ja-JP">
                <a:latin typeface="Consolas" panose="020B0609020204030204" pitchFamily="49" charset="0"/>
                <a:ea typeface="メイリオ" panose="020B0604030504040204" pitchFamily="50" charset="-128"/>
                <a:cs typeface="Consolas" panose="020B0609020204030204" pitchFamily="49" charset="0"/>
              </a:rPr>
              <a:t>number, String name, String mail){</a:t>
            </a:r>
          </a:p>
          <a:p>
            <a:pPr>
              <a:lnSpc>
                <a:spcPts val="2400"/>
              </a:lnSpc>
            </a:pPr>
            <a:r>
              <a:rPr kumimoji="1" lang="en-US" altLang="ja-JP">
                <a:latin typeface="Consolas" panose="020B0609020204030204" pitchFamily="49" charset="0"/>
                <a:ea typeface="メイリオ" panose="020B0604030504040204" pitchFamily="50" charset="-128"/>
                <a:cs typeface="Consolas" panose="020B0609020204030204" pitchFamily="49" charset="0"/>
              </a:rPr>
              <a:t> </a:t>
            </a: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a:t>
            </a:r>
            <a:r>
              <a:rPr kumimoji="1" lang="ja-JP" altLang="en-US" smtClean="0">
                <a:latin typeface="Consolas" panose="020B0609020204030204" pitchFamily="49" charset="0"/>
                <a:ea typeface="メイリオ" panose="020B0604030504040204" pitchFamily="50" charset="-128"/>
                <a:cs typeface="Consolas" panose="020B0609020204030204" pitchFamily="49" charset="0"/>
              </a:rPr>
              <a:t>･･･</a:t>
            </a:r>
            <a:r>
              <a:rPr kumimoji="1" lang="ja-JP" altLang="en-US">
                <a:latin typeface="Consolas" panose="020B0609020204030204" pitchFamily="49" charset="0"/>
                <a:ea typeface="メイリオ" panose="020B0604030504040204" pitchFamily="50" charset="-128"/>
                <a:cs typeface="Consolas" panose="020B0609020204030204" pitchFamily="49" charset="0"/>
              </a:rPr>
              <a:t> ･･･ </a:t>
            </a:r>
            <a:r>
              <a:rPr kumimoji="1" lang="ja-JP" altLang="en-US" smtClean="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smtClean="0">
              <a:latin typeface="Consolas" panose="020B0609020204030204" pitchFamily="49" charset="0"/>
              <a:ea typeface="メイリオ" panose="020B0604030504040204" pitchFamily="50" charset="-128"/>
              <a:cs typeface="Consolas" panose="020B0609020204030204" pitchFamily="49" charset="0"/>
            </a:endParaRPr>
          </a:p>
          <a:p>
            <a:pPr>
              <a:lnSpc>
                <a:spcPts val="2400"/>
              </a:lnSpc>
            </a:pP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a:t>
            </a:r>
          </a:p>
          <a:p>
            <a:pPr>
              <a:lnSpc>
                <a:spcPts val="2400"/>
              </a:lnSpc>
            </a:pP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mtClean="0">
                <a:solidFill>
                  <a:schemeClr val="accent6"/>
                </a:solidFill>
                <a:latin typeface="Consolas" panose="020B0609020204030204" pitchFamily="49" charset="0"/>
                <a:ea typeface="メイリオ" panose="020B0604030504040204" pitchFamily="50" charset="-128"/>
                <a:cs typeface="Consolas" panose="020B0609020204030204" pitchFamily="49" charset="0"/>
              </a:rPr>
              <a:t>// </a:t>
            </a:r>
            <a:r>
              <a:rPr kumimoji="1" lang="ja-JP" altLang="en-US" smtClean="0">
                <a:solidFill>
                  <a:schemeClr val="accent6"/>
                </a:solidFill>
                <a:latin typeface="Consolas" panose="020B0609020204030204" pitchFamily="49" charset="0"/>
                <a:ea typeface="メイリオ" panose="020B0604030504040204" pitchFamily="50" charset="-128"/>
                <a:cs typeface="Consolas" panose="020B0609020204030204" pitchFamily="49" charset="0"/>
              </a:rPr>
              <a:t>セッター、ゲッター</a:t>
            </a:r>
            <a:r>
              <a:rPr kumimoji="1" lang="ja-JP" altLang="en-US" smtClean="0">
                <a:latin typeface="Consolas" panose="020B0609020204030204" pitchFamily="49" charset="0"/>
                <a:ea typeface="メイリオ" panose="020B0604030504040204" pitchFamily="50" charset="-128"/>
                <a:cs typeface="Consolas" panose="020B0609020204030204" pitchFamily="49" charset="0"/>
              </a:rPr>
              <a:t>（省略）</a:t>
            </a:r>
            <a:endParaRPr kumimoji="1" lang="en-US" altLang="ja-JP" smtClean="0">
              <a:latin typeface="Consolas" panose="020B0609020204030204" pitchFamily="49" charset="0"/>
              <a:ea typeface="メイリオ" panose="020B0604030504040204" pitchFamily="50" charset="-128"/>
              <a:cs typeface="Consolas" panose="020B0609020204030204" pitchFamily="49" charset="0"/>
            </a:endParaRPr>
          </a:p>
          <a:p>
            <a:pPr>
              <a:lnSpc>
                <a:spcPts val="2400"/>
              </a:lnSpc>
            </a:pPr>
            <a:r>
              <a:rPr kumimoji="1" lang="en-US" altLang="ja-JP">
                <a:latin typeface="Consolas" panose="020B0609020204030204" pitchFamily="49" charset="0"/>
                <a:ea typeface="メイリオ" panose="020B0604030504040204" pitchFamily="50" charset="-128"/>
                <a:cs typeface="Consolas" panose="020B0609020204030204" pitchFamily="49" charset="0"/>
              </a:rPr>
              <a:t>}</a:t>
            </a:r>
            <a:endParaRPr kumimoji="1" lang="ja-JP" altLang="en-US" smtClean="0">
              <a:latin typeface="Consolas" panose="020B0609020204030204" pitchFamily="49" charset="0"/>
              <a:ea typeface="メイリオ" panose="020B0604030504040204" pitchFamily="50" charset="-128"/>
              <a:cs typeface="Consolas" panose="020B0609020204030204" pitchFamily="49" charset="0"/>
            </a:endParaRPr>
          </a:p>
        </p:txBody>
      </p:sp>
    </p:spTree>
    <p:extLst>
      <p:ext uri="{BB962C8B-B14F-4D97-AF65-F5344CB8AC3E}">
        <p14:creationId xmlns:p14="http://schemas.microsoft.com/office/powerpoint/2010/main" val="182484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14</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270796"/>
            <a:ext cx="11125200" cy="641131"/>
          </a:xfrm>
        </p:spPr>
        <p:txBody>
          <a:bodyPr/>
          <a:lstStyle/>
          <a:p>
            <a:r>
              <a:rPr lang="en-US" altLang="ja-JP"/>
              <a:t>3</a:t>
            </a:r>
            <a:r>
              <a:rPr lang="en-US" altLang="ja-JP" smtClean="0"/>
              <a:t>. </a:t>
            </a:r>
            <a:r>
              <a:rPr lang="ja-JP" altLang="en-US" smtClean="0"/>
              <a:t>エンティティの作成（基本）</a:t>
            </a:r>
            <a:endParaRPr kumimoji="1" lang="ja-JP" altLang="en-US"/>
          </a:p>
        </p:txBody>
      </p:sp>
      <p:sp>
        <p:nvSpPr>
          <p:cNvPr id="10" name="テキスト ボックス 9"/>
          <p:cNvSpPr txBox="1"/>
          <p:nvPr/>
        </p:nvSpPr>
        <p:spPr>
          <a:xfrm>
            <a:off x="1705700" y="1161328"/>
            <a:ext cx="8584602" cy="4862954"/>
          </a:xfrm>
          <a:prstGeom prst="rect">
            <a:avLst/>
          </a:prstGeom>
          <a:noFill/>
          <a:ln w="12700">
            <a:solidFill>
              <a:schemeClr val="accent2"/>
            </a:solidFill>
          </a:ln>
          <a:effectLst/>
        </p:spPr>
        <p:txBody>
          <a:bodyPr wrap="square" lIns="180000" tIns="180000" rIns="180000" bIns="180000" rtlCol="0">
            <a:noAutofit/>
          </a:bodyPr>
          <a:lstStyle/>
          <a:p>
            <a:pPr>
              <a:lnSpc>
                <a:spcPts val="2400"/>
              </a:lnSpc>
            </a:pPr>
            <a:r>
              <a:rPr kumimoji="1" lang="en-US" altLang="ja-JP">
                <a:latin typeface="Consolas" panose="020B0609020204030204" pitchFamily="49" charset="0"/>
                <a:ea typeface="メイリオ" panose="020B0604030504040204" pitchFamily="50" charset="-128"/>
                <a:cs typeface="Consolas" panose="020B0609020204030204" pitchFamily="49" charset="0"/>
              </a:rPr>
              <a:t>import java.io.Serializable;</a:t>
            </a:r>
          </a:p>
          <a:p>
            <a:pPr>
              <a:lnSpc>
                <a:spcPts val="2400"/>
              </a:lnSpc>
            </a:pPr>
            <a:r>
              <a:rPr kumimoji="1" lang="en-US" altLang="ja-JP">
                <a:latin typeface="Consolas" panose="020B0609020204030204" pitchFamily="49" charset="0"/>
                <a:ea typeface="メイリオ" panose="020B0604030504040204" pitchFamily="50" charset="-128"/>
                <a:cs typeface="Consolas" panose="020B0609020204030204" pitchFamily="49" charset="0"/>
              </a:rPr>
              <a:t>import javax.persistence.*;</a:t>
            </a:r>
          </a:p>
          <a:p>
            <a:pPr>
              <a:lnSpc>
                <a:spcPts val="2400"/>
              </a:lnSpc>
            </a:pPr>
            <a:r>
              <a:rPr kumimoji="1" lang="en-US" altLang="ja-JP">
                <a:latin typeface="Consolas" panose="020B0609020204030204" pitchFamily="49" charset="0"/>
                <a:ea typeface="メイリオ" panose="020B0604030504040204" pitchFamily="50" charset="-128"/>
                <a:cs typeface="Consolas" panose="020B0609020204030204" pitchFamily="49" charset="0"/>
              </a:rPr>
              <a:t>import javax.validation.constraints.NotNull;</a:t>
            </a:r>
          </a:p>
          <a:p>
            <a:pPr>
              <a:lnSpc>
                <a:spcPts val="2400"/>
              </a:lnSpc>
            </a:pPr>
            <a:r>
              <a:rPr kumimoji="1" lang="en-US" altLang="ja-JP" smtClean="0">
                <a:solidFill>
                  <a:schemeClr val="accent6"/>
                </a:solidFill>
                <a:latin typeface="Consolas" panose="020B0609020204030204" pitchFamily="49" charset="0"/>
                <a:ea typeface="メイリオ" panose="020B0604030504040204" pitchFamily="50" charset="-128"/>
                <a:cs typeface="Consolas" panose="020B0609020204030204" pitchFamily="49" charset="0"/>
              </a:rPr>
              <a:t>@</a:t>
            </a:r>
            <a:r>
              <a:rPr kumimoji="1" lang="en-US" altLang="ja-JP">
                <a:solidFill>
                  <a:schemeClr val="accent6"/>
                </a:solidFill>
                <a:latin typeface="Consolas" panose="020B0609020204030204" pitchFamily="49" charset="0"/>
                <a:ea typeface="メイリオ" panose="020B0604030504040204" pitchFamily="50" charset="-128"/>
                <a:cs typeface="Consolas" panose="020B0609020204030204" pitchFamily="49" charset="0"/>
              </a:rPr>
              <a:t>Entity</a:t>
            </a:r>
          </a:p>
          <a:p>
            <a:pPr>
              <a:lnSpc>
                <a:spcPts val="2400"/>
              </a:lnSpc>
            </a:pPr>
            <a:r>
              <a:rPr kumimoji="1" lang="en-US" altLang="ja-JP">
                <a:latin typeface="Consolas" panose="020B0609020204030204" pitchFamily="49" charset="0"/>
                <a:ea typeface="メイリオ" panose="020B0604030504040204" pitchFamily="50" charset="-128"/>
                <a:cs typeface="Consolas" panose="020B0609020204030204" pitchFamily="49" charset="0"/>
              </a:rPr>
              <a:t>public class Employee implements Serializable {</a:t>
            </a:r>
          </a:p>
          <a:p>
            <a:pPr>
              <a:lnSpc>
                <a:spcPts val="2400"/>
              </a:lnSpc>
            </a:pP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mtClean="0">
                <a:solidFill>
                  <a:schemeClr val="accent6"/>
                </a:solidFill>
                <a:latin typeface="Consolas" panose="020B0609020204030204" pitchFamily="49" charset="0"/>
                <a:ea typeface="メイリオ" panose="020B0604030504040204" pitchFamily="50" charset="-128"/>
                <a:cs typeface="Consolas" panose="020B0609020204030204" pitchFamily="49" charset="0"/>
              </a:rPr>
              <a:t>@</a:t>
            </a:r>
            <a:r>
              <a:rPr kumimoji="1" lang="en-US" altLang="ja-JP">
                <a:solidFill>
                  <a:schemeClr val="accent6"/>
                </a:solidFill>
                <a:latin typeface="Consolas" panose="020B0609020204030204" pitchFamily="49" charset="0"/>
                <a:ea typeface="メイリオ" panose="020B0604030504040204" pitchFamily="50" charset="-128"/>
                <a:cs typeface="Consolas" panose="020B0609020204030204" pitchFamily="49" charset="0"/>
              </a:rPr>
              <a:t>Id </a:t>
            </a:r>
            <a:r>
              <a:rPr kumimoji="1" lang="en-US" altLang="ja-JP">
                <a:latin typeface="Consolas" panose="020B0609020204030204" pitchFamily="49" charset="0"/>
                <a:ea typeface="メイリオ" panose="020B0604030504040204" pitchFamily="50" charset="-128"/>
                <a:cs typeface="Consolas" panose="020B0609020204030204" pitchFamily="49" charset="0"/>
              </a:rPr>
              <a:t>@NotNull</a:t>
            </a:r>
          </a:p>
          <a:p>
            <a:pPr>
              <a:lnSpc>
                <a:spcPts val="2400"/>
              </a:lnSpc>
            </a:pP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private  Integer  number</a:t>
            </a:r>
            <a:r>
              <a:rPr kumimoji="1" lang="en-US" altLang="ja-JP">
                <a:latin typeface="Consolas" panose="020B0609020204030204" pitchFamily="49" charset="0"/>
                <a:ea typeface="メイリオ" panose="020B0604030504040204" pitchFamily="50" charset="-128"/>
                <a:cs typeface="Consolas" panose="020B0609020204030204" pitchFamily="49" charset="0"/>
              </a:rPr>
              <a:t>;	</a:t>
            </a: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 </a:t>
            </a:r>
            <a:r>
              <a:rPr kumimoji="1" lang="ja-JP" altLang="en-US" smtClean="0">
                <a:latin typeface="Consolas" panose="020B0609020204030204" pitchFamily="49" charset="0"/>
                <a:ea typeface="メイリオ" panose="020B0604030504040204" pitchFamily="50" charset="-128"/>
                <a:cs typeface="Consolas" panose="020B0609020204030204" pitchFamily="49" charset="0"/>
              </a:rPr>
              <a:t>社員</a:t>
            </a:r>
            <a:r>
              <a:rPr kumimoji="1" lang="ja-JP" altLang="en-US">
                <a:latin typeface="Consolas" panose="020B0609020204030204" pitchFamily="49" charset="0"/>
                <a:ea typeface="メイリオ" panose="020B0604030504040204" pitchFamily="50" charset="-128"/>
                <a:cs typeface="Consolas" panose="020B0609020204030204" pitchFamily="49" charset="0"/>
              </a:rPr>
              <a:t>番号</a:t>
            </a:r>
          </a:p>
          <a:p>
            <a:pPr>
              <a:lnSpc>
                <a:spcPts val="2400"/>
              </a:lnSpc>
            </a:pPr>
            <a:r>
              <a:rPr kumimoji="1" lang="ja-JP" altLang="en-US"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private  String   name</a:t>
            </a:r>
            <a:r>
              <a:rPr kumimoji="1" lang="en-US" altLang="ja-JP">
                <a:latin typeface="Consolas" panose="020B0609020204030204" pitchFamily="49" charset="0"/>
                <a:ea typeface="メイリオ" panose="020B0604030504040204" pitchFamily="50" charset="-128"/>
                <a:cs typeface="Consolas" panose="020B0609020204030204" pitchFamily="49" charset="0"/>
              </a:rPr>
              <a:t>;	</a:t>
            </a: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 </a:t>
            </a:r>
            <a:r>
              <a:rPr kumimoji="1" lang="ja-JP" altLang="en-US">
                <a:latin typeface="Consolas" panose="020B0609020204030204" pitchFamily="49" charset="0"/>
                <a:ea typeface="メイリオ" panose="020B0604030504040204" pitchFamily="50" charset="-128"/>
                <a:cs typeface="Consolas" panose="020B0609020204030204" pitchFamily="49" charset="0"/>
              </a:rPr>
              <a:t>氏名</a:t>
            </a:r>
          </a:p>
          <a:p>
            <a:pPr>
              <a:lnSpc>
                <a:spcPts val="2400"/>
              </a:lnSpc>
            </a:pPr>
            <a:r>
              <a:rPr kumimoji="1" lang="ja-JP" altLang="en-US"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private  String   mail</a:t>
            </a:r>
            <a:r>
              <a:rPr kumimoji="1" lang="en-US" altLang="ja-JP">
                <a:latin typeface="Consolas" panose="020B0609020204030204" pitchFamily="49" charset="0"/>
                <a:ea typeface="メイリオ" panose="020B0604030504040204" pitchFamily="50" charset="-128"/>
                <a:cs typeface="Consolas" panose="020B0609020204030204" pitchFamily="49" charset="0"/>
              </a:rPr>
              <a:t>;	</a:t>
            </a: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 </a:t>
            </a:r>
            <a:r>
              <a:rPr kumimoji="1" lang="ja-JP" altLang="en-US">
                <a:latin typeface="Consolas" panose="020B0609020204030204" pitchFamily="49" charset="0"/>
                <a:ea typeface="メイリオ" panose="020B0604030504040204" pitchFamily="50" charset="-128"/>
                <a:cs typeface="Consolas" panose="020B0609020204030204" pitchFamily="49" charset="0"/>
              </a:rPr>
              <a:t>メール</a:t>
            </a:r>
          </a:p>
          <a:p>
            <a:pPr>
              <a:lnSpc>
                <a:spcPts val="2400"/>
              </a:lnSpc>
            </a:pPr>
            <a:r>
              <a:rPr kumimoji="1" lang="ja-JP" altLang="en-US"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mtClean="0">
                <a:solidFill>
                  <a:schemeClr val="accent6"/>
                </a:solidFill>
                <a:latin typeface="Consolas" panose="020B0609020204030204" pitchFamily="49" charset="0"/>
                <a:ea typeface="メイリオ" panose="020B0604030504040204" pitchFamily="50" charset="-128"/>
                <a:cs typeface="Consolas" panose="020B0609020204030204" pitchFamily="49" charset="0"/>
              </a:rPr>
              <a:t>public   Employee</a:t>
            </a:r>
            <a:r>
              <a:rPr kumimoji="1" lang="en-US" altLang="ja-JP">
                <a:solidFill>
                  <a:schemeClr val="accent6"/>
                </a:solidFill>
                <a:latin typeface="Consolas" panose="020B0609020204030204" pitchFamily="49" charset="0"/>
                <a:ea typeface="メイリオ" panose="020B0604030504040204" pitchFamily="50" charset="-128"/>
                <a:cs typeface="Consolas" panose="020B0609020204030204" pitchFamily="49" charset="0"/>
              </a:rPr>
              <a:t>(){}</a:t>
            </a:r>
          </a:p>
          <a:p>
            <a:pPr>
              <a:lnSpc>
                <a:spcPts val="2400"/>
              </a:lnSpc>
            </a:pP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public   Employee(Integer </a:t>
            </a:r>
            <a:r>
              <a:rPr kumimoji="1" lang="en-US" altLang="ja-JP">
                <a:latin typeface="Consolas" panose="020B0609020204030204" pitchFamily="49" charset="0"/>
                <a:ea typeface="メイリオ" panose="020B0604030504040204" pitchFamily="50" charset="-128"/>
                <a:cs typeface="Consolas" panose="020B0609020204030204" pitchFamily="49" charset="0"/>
              </a:rPr>
              <a:t>number, String name, String mail){</a:t>
            </a:r>
          </a:p>
          <a:p>
            <a:pPr>
              <a:lnSpc>
                <a:spcPts val="2400"/>
              </a:lnSpc>
            </a:pPr>
            <a:r>
              <a:rPr kumimoji="1" lang="en-US" altLang="ja-JP">
                <a:latin typeface="Consolas" panose="020B0609020204030204" pitchFamily="49" charset="0"/>
                <a:ea typeface="メイリオ" panose="020B0604030504040204" pitchFamily="50" charset="-128"/>
                <a:cs typeface="Consolas" panose="020B0609020204030204" pitchFamily="49" charset="0"/>
              </a:rPr>
              <a:t> </a:t>
            </a: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a:t>
            </a:r>
            <a:r>
              <a:rPr kumimoji="1" lang="ja-JP" altLang="en-US" smtClean="0">
                <a:latin typeface="Consolas" panose="020B0609020204030204" pitchFamily="49" charset="0"/>
                <a:ea typeface="メイリオ" panose="020B0604030504040204" pitchFamily="50" charset="-128"/>
                <a:cs typeface="Consolas" panose="020B0609020204030204" pitchFamily="49" charset="0"/>
              </a:rPr>
              <a:t>･･･</a:t>
            </a:r>
            <a:r>
              <a:rPr kumimoji="1" lang="ja-JP" altLang="en-US">
                <a:latin typeface="Consolas" panose="020B0609020204030204" pitchFamily="49" charset="0"/>
                <a:ea typeface="メイリオ" panose="020B0604030504040204" pitchFamily="50" charset="-128"/>
                <a:cs typeface="Consolas" panose="020B0609020204030204" pitchFamily="49" charset="0"/>
              </a:rPr>
              <a:t> ･･･ </a:t>
            </a:r>
            <a:r>
              <a:rPr kumimoji="1" lang="ja-JP" altLang="en-US" smtClean="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smtClean="0">
              <a:latin typeface="Consolas" panose="020B0609020204030204" pitchFamily="49" charset="0"/>
              <a:ea typeface="メイリオ" panose="020B0604030504040204" pitchFamily="50" charset="-128"/>
              <a:cs typeface="Consolas" panose="020B0609020204030204" pitchFamily="49" charset="0"/>
            </a:endParaRPr>
          </a:p>
          <a:p>
            <a:pPr>
              <a:lnSpc>
                <a:spcPts val="2400"/>
              </a:lnSpc>
            </a:pP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a:t>
            </a:r>
          </a:p>
          <a:p>
            <a:pPr>
              <a:lnSpc>
                <a:spcPts val="2400"/>
              </a:lnSpc>
            </a:pP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mtClean="0">
                <a:solidFill>
                  <a:schemeClr val="accent6"/>
                </a:solidFill>
                <a:latin typeface="Consolas" panose="020B0609020204030204" pitchFamily="49" charset="0"/>
                <a:ea typeface="メイリオ" panose="020B0604030504040204" pitchFamily="50" charset="-128"/>
                <a:cs typeface="Consolas" panose="020B0609020204030204" pitchFamily="49" charset="0"/>
              </a:rPr>
              <a:t>// </a:t>
            </a:r>
            <a:r>
              <a:rPr kumimoji="1" lang="ja-JP" altLang="en-US" smtClean="0">
                <a:solidFill>
                  <a:schemeClr val="accent6"/>
                </a:solidFill>
                <a:latin typeface="Consolas" panose="020B0609020204030204" pitchFamily="49" charset="0"/>
                <a:ea typeface="メイリオ" panose="020B0604030504040204" pitchFamily="50" charset="-128"/>
                <a:cs typeface="Consolas" panose="020B0609020204030204" pitchFamily="49" charset="0"/>
              </a:rPr>
              <a:t>セッター、ゲッター</a:t>
            </a:r>
            <a:r>
              <a:rPr kumimoji="1" lang="ja-JP" altLang="en-US" smtClean="0">
                <a:latin typeface="Consolas" panose="020B0609020204030204" pitchFamily="49" charset="0"/>
                <a:ea typeface="メイリオ" panose="020B0604030504040204" pitchFamily="50" charset="-128"/>
                <a:cs typeface="Consolas" panose="020B0609020204030204" pitchFamily="49" charset="0"/>
              </a:rPr>
              <a:t>（省略）</a:t>
            </a:r>
            <a:endParaRPr kumimoji="1" lang="en-US" altLang="ja-JP" smtClean="0">
              <a:latin typeface="Consolas" panose="020B0609020204030204" pitchFamily="49" charset="0"/>
              <a:ea typeface="メイリオ" panose="020B0604030504040204" pitchFamily="50" charset="-128"/>
              <a:cs typeface="Consolas" panose="020B0609020204030204" pitchFamily="49" charset="0"/>
            </a:endParaRPr>
          </a:p>
          <a:p>
            <a:pPr>
              <a:lnSpc>
                <a:spcPts val="2400"/>
              </a:lnSpc>
            </a:pPr>
            <a:r>
              <a:rPr kumimoji="1" lang="en-US" altLang="ja-JP">
                <a:latin typeface="Consolas" panose="020B0609020204030204" pitchFamily="49" charset="0"/>
                <a:ea typeface="メイリオ" panose="020B0604030504040204" pitchFamily="50" charset="-128"/>
                <a:cs typeface="Consolas" panose="020B0609020204030204" pitchFamily="49" charset="0"/>
              </a:rPr>
              <a:t>}</a:t>
            </a:r>
            <a:endParaRPr kumimoji="1" lang="ja-JP" altLang="en-US" smtClean="0">
              <a:latin typeface="Consolas" panose="020B0609020204030204" pitchFamily="49" charset="0"/>
              <a:ea typeface="メイリオ" panose="020B0604030504040204" pitchFamily="50" charset="-128"/>
              <a:cs typeface="Consolas" panose="020B0609020204030204" pitchFamily="49" charset="0"/>
            </a:endParaRPr>
          </a:p>
        </p:txBody>
      </p:sp>
      <p:sp>
        <p:nvSpPr>
          <p:cNvPr id="6" name="左矢印 5"/>
          <p:cNvSpPr/>
          <p:nvPr/>
        </p:nvSpPr>
        <p:spPr bwMode="gray">
          <a:xfrm rot="18706665">
            <a:off x="3932190" y="2473338"/>
            <a:ext cx="828339" cy="285078"/>
          </a:xfrm>
          <a:prstGeom prst="leftArrow">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2" name="テキスト ボックス 1"/>
          <p:cNvSpPr txBox="1"/>
          <p:nvPr/>
        </p:nvSpPr>
        <p:spPr>
          <a:xfrm>
            <a:off x="4539727" y="1554028"/>
            <a:ext cx="5066852" cy="984777"/>
          </a:xfrm>
          <a:prstGeom prst="rect">
            <a:avLst/>
          </a:prstGeom>
          <a:solidFill>
            <a:schemeClr val="accent6">
              <a:lumMod val="20000"/>
              <a:lumOff val="80000"/>
            </a:schemeClr>
          </a:solidFill>
          <a:ln>
            <a:solidFill>
              <a:schemeClr val="accent2"/>
            </a:solidFill>
          </a:ln>
        </p:spPr>
        <p:txBody>
          <a:bodyPr wrap="square" lIns="180000" tIns="180000" rIns="180000" bIns="180000" rtlCol="0">
            <a:noAutofit/>
          </a:bodyPr>
          <a:lstStyle/>
          <a:p>
            <a:pPr>
              <a:lnSpc>
                <a:spcPts val="2700"/>
              </a:lnSpc>
            </a:pPr>
            <a:r>
              <a:rPr kumimoji="1" lang="ja-JP" altLang="en-US" smtClean="0">
                <a:latin typeface="Calibri" panose="020F0502020204030204" pitchFamily="34" charset="0"/>
                <a:ea typeface="メイリオ" panose="020B0604030504040204" pitchFamily="50" charset="-128"/>
              </a:rPr>
              <a:t>ビーンバリデーションも指定できる</a:t>
            </a:r>
            <a:endParaRPr kumimoji="1" lang="en-US" altLang="ja-JP" smtClean="0">
              <a:latin typeface="Calibri" panose="020F0502020204030204" pitchFamily="34" charset="0"/>
              <a:ea typeface="メイリオ" panose="020B0604030504040204" pitchFamily="50" charset="-128"/>
            </a:endParaRPr>
          </a:p>
          <a:p>
            <a:pPr>
              <a:lnSpc>
                <a:spcPts val="2700"/>
              </a:lnSpc>
            </a:pPr>
            <a:r>
              <a:rPr kumimoji="1" lang="en-US" altLang="ja-JP" smtClean="0">
                <a:latin typeface="Calibri" panose="020F0502020204030204" pitchFamily="34" charset="0"/>
                <a:ea typeface="メイリオ" panose="020B0604030504040204" pitchFamily="50" charset="-128"/>
              </a:rPr>
              <a:t> @NotNull  ---- Null</a:t>
            </a:r>
            <a:r>
              <a:rPr kumimoji="1" lang="ja-JP" altLang="en-US">
                <a:latin typeface="Calibri" panose="020F0502020204030204" pitchFamily="34" charset="0"/>
                <a:ea typeface="メイリオ" panose="020B0604030504040204" pitchFamily="50" charset="-128"/>
              </a:rPr>
              <a:t>禁止</a:t>
            </a:r>
            <a:endParaRPr kumimoji="1" lang="en-US" altLang="ja-JP" smtClean="0">
              <a:latin typeface="Calibri" panose="020F0502020204030204" pitchFamily="34" charset="0"/>
              <a:ea typeface="メイリオ" panose="020B0604030504040204" pitchFamily="50" charset="-128"/>
            </a:endParaRPr>
          </a:p>
        </p:txBody>
      </p:sp>
      <p:sp>
        <p:nvSpPr>
          <p:cNvPr id="7" name="正方形/長方形 6"/>
          <p:cNvSpPr/>
          <p:nvPr/>
        </p:nvSpPr>
        <p:spPr bwMode="gray">
          <a:xfrm>
            <a:off x="2840020" y="2870071"/>
            <a:ext cx="1167137" cy="292677"/>
          </a:xfrm>
          <a:prstGeom prst="rect">
            <a:avLst/>
          </a:prstGeom>
          <a:noFill/>
          <a:ln w="28575">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Tree>
    <p:extLst>
      <p:ext uri="{BB962C8B-B14F-4D97-AF65-F5344CB8AC3E}">
        <p14:creationId xmlns:p14="http://schemas.microsoft.com/office/powerpoint/2010/main" val="112025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15</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270796"/>
            <a:ext cx="11125200" cy="641131"/>
          </a:xfrm>
        </p:spPr>
        <p:txBody>
          <a:bodyPr/>
          <a:lstStyle/>
          <a:p>
            <a:r>
              <a:rPr lang="en-US" altLang="ja-JP"/>
              <a:t>3</a:t>
            </a:r>
            <a:r>
              <a:rPr lang="en-US" altLang="ja-JP" smtClean="0"/>
              <a:t>. </a:t>
            </a:r>
            <a:r>
              <a:rPr lang="ja-JP" altLang="en-US" smtClean="0"/>
              <a:t>エンティティの作成（基本）</a:t>
            </a:r>
            <a:endParaRPr kumimoji="1" lang="ja-JP" altLang="en-US"/>
          </a:p>
        </p:txBody>
      </p:sp>
      <p:sp>
        <p:nvSpPr>
          <p:cNvPr id="10" name="テキスト ボックス 9"/>
          <p:cNvSpPr txBox="1"/>
          <p:nvPr/>
        </p:nvSpPr>
        <p:spPr>
          <a:xfrm>
            <a:off x="1705700" y="1161328"/>
            <a:ext cx="8584602" cy="4862954"/>
          </a:xfrm>
          <a:prstGeom prst="rect">
            <a:avLst/>
          </a:prstGeom>
          <a:noFill/>
          <a:ln w="12700">
            <a:solidFill>
              <a:schemeClr val="accent2"/>
            </a:solidFill>
          </a:ln>
          <a:effectLst/>
        </p:spPr>
        <p:txBody>
          <a:bodyPr wrap="square" lIns="180000" tIns="180000" rIns="180000" bIns="180000" rtlCol="0">
            <a:noAutofit/>
          </a:bodyPr>
          <a:lstStyle/>
          <a:p>
            <a:pPr>
              <a:lnSpc>
                <a:spcPts val="2400"/>
              </a:lnSpc>
            </a:pPr>
            <a:r>
              <a:rPr kumimoji="1" lang="en-US" altLang="ja-JP">
                <a:latin typeface="Consolas" panose="020B0609020204030204" pitchFamily="49" charset="0"/>
                <a:ea typeface="メイリオ" panose="020B0604030504040204" pitchFamily="50" charset="-128"/>
                <a:cs typeface="Consolas" panose="020B0609020204030204" pitchFamily="49" charset="0"/>
              </a:rPr>
              <a:t>import java.io.Serializable;</a:t>
            </a:r>
          </a:p>
          <a:p>
            <a:pPr>
              <a:lnSpc>
                <a:spcPts val="2400"/>
              </a:lnSpc>
            </a:pPr>
            <a:r>
              <a:rPr kumimoji="1" lang="en-US" altLang="ja-JP">
                <a:latin typeface="Consolas" panose="020B0609020204030204" pitchFamily="49" charset="0"/>
                <a:ea typeface="メイリオ" panose="020B0604030504040204" pitchFamily="50" charset="-128"/>
                <a:cs typeface="Consolas" panose="020B0609020204030204" pitchFamily="49" charset="0"/>
              </a:rPr>
              <a:t>import javax.persistence.*;</a:t>
            </a:r>
          </a:p>
          <a:p>
            <a:pPr>
              <a:lnSpc>
                <a:spcPts val="2400"/>
              </a:lnSpc>
            </a:pPr>
            <a:r>
              <a:rPr kumimoji="1" lang="en-US" altLang="ja-JP">
                <a:latin typeface="Consolas" panose="020B0609020204030204" pitchFamily="49" charset="0"/>
                <a:ea typeface="メイリオ" panose="020B0604030504040204" pitchFamily="50" charset="-128"/>
                <a:cs typeface="Consolas" panose="020B0609020204030204" pitchFamily="49" charset="0"/>
              </a:rPr>
              <a:t>import javax.validation.constraints.NotNull;</a:t>
            </a:r>
          </a:p>
          <a:p>
            <a:pPr>
              <a:lnSpc>
                <a:spcPts val="2400"/>
              </a:lnSpc>
            </a:pPr>
            <a:r>
              <a:rPr kumimoji="1" lang="en-US" altLang="ja-JP" smtClean="0">
                <a:solidFill>
                  <a:schemeClr val="accent6"/>
                </a:solidFill>
                <a:latin typeface="Consolas" panose="020B0609020204030204" pitchFamily="49" charset="0"/>
                <a:ea typeface="メイリオ" panose="020B0604030504040204" pitchFamily="50" charset="-128"/>
                <a:cs typeface="Consolas" panose="020B0609020204030204" pitchFamily="49" charset="0"/>
              </a:rPr>
              <a:t>@</a:t>
            </a:r>
            <a:r>
              <a:rPr kumimoji="1" lang="en-US" altLang="ja-JP">
                <a:solidFill>
                  <a:schemeClr val="accent6"/>
                </a:solidFill>
                <a:latin typeface="Consolas" panose="020B0609020204030204" pitchFamily="49" charset="0"/>
                <a:ea typeface="メイリオ" panose="020B0604030504040204" pitchFamily="50" charset="-128"/>
                <a:cs typeface="Consolas" panose="020B0609020204030204" pitchFamily="49" charset="0"/>
              </a:rPr>
              <a:t>Entity</a:t>
            </a:r>
          </a:p>
          <a:p>
            <a:pPr>
              <a:lnSpc>
                <a:spcPts val="2400"/>
              </a:lnSpc>
            </a:pPr>
            <a:r>
              <a:rPr kumimoji="1" lang="en-US" altLang="ja-JP">
                <a:latin typeface="Consolas" panose="020B0609020204030204" pitchFamily="49" charset="0"/>
                <a:ea typeface="メイリオ" panose="020B0604030504040204" pitchFamily="50" charset="-128"/>
                <a:cs typeface="Consolas" panose="020B0609020204030204" pitchFamily="49" charset="0"/>
              </a:rPr>
              <a:t>public class Employee implements Serializable {</a:t>
            </a:r>
          </a:p>
          <a:p>
            <a:pPr>
              <a:lnSpc>
                <a:spcPts val="2400"/>
              </a:lnSpc>
            </a:pP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mtClean="0">
                <a:solidFill>
                  <a:schemeClr val="accent6"/>
                </a:solidFill>
                <a:latin typeface="Consolas" panose="020B0609020204030204" pitchFamily="49" charset="0"/>
                <a:ea typeface="メイリオ" panose="020B0604030504040204" pitchFamily="50" charset="-128"/>
                <a:cs typeface="Consolas" panose="020B0609020204030204" pitchFamily="49" charset="0"/>
              </a:rPr>
              <a:t>@</a:t>
            </a:r>
            <a:r>
              <a:rPr kumimoji="1" lang="en-US" altLang="ja-JP">
                <a:solidFill>
                  <a:schemeClr val="accent6"/>
                </a:solidFill>
                <a:latin typeface="Consolas" panose="020B0609020204030204" pitchFamily="49" charset="0"/>
                <a:ea typeface="メイリオ" panose="020B0604030504040204" pitchFamily="50" charset="-128"/>
                <a:cs typeface="Consolas" panose="020B0609020204030204" pitchFamily="49" charset="0"/>
              </a:rPr>
              <a:t>Id </a:t>
            </a:r>
            <a:r>
              <a:rPr kumimoji="1" lang="en-US" altLang="ja-JP">
                <a:latin typeface="Consolas" panose="020B0609020204030204" pitchFamily="49" charset="0"/>
                <a:ea typeface="メイリオ" panose="020B0604030504040204" pitchFamily="50" charset="-128"/>
                <a:cs typeface="Consolas" panose="020B0609020204030204" pitchFamily="49" charset="0"/>
              </a:rPr>
              <a:t>@NotNull</a:t>
            </a:r>
          </a:p>
          <a:p>
            <a:pPr>
              <a:lnSpc>
                <a:spcPts val="2400"/>
              </a:lnSpc>
            </a:pP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private  Integer  number</a:t>
            </a:r>
            <a:r>
              <a:rPr kumimoji="1" lang="en-US" altLang="ja-JP">
                <a:latin typeface="Consolas" panose="020B0609020204030204" pitchFamily="49" charset="0"/>
                <a:ea typeface="メイリオ" panose="020B0604030504040204" pitchFamily="50" charset="-128"/>
                <a:cs typeface="Consolas" panose="020B0609020204030204" pitchFamily="49" charset="0"/>
              </a:rPr>
              <a:t>;	</a:t>
            </a: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 </a:t>
            </a:r>
            <a:r>
              <a:rPr kumimoji="1" lang="ja-JP" altLang="en-US" smtClean="0">
                <a:latin typeface="Consolas" panose="020B0609020204030204" pitchFamily="49" charset="0"/>
                <a:ea typeface="メイリオ" panose="020B0604030504040204" pitchFamily="50" charset="-128"/>
                <a:cs typeface="Consolas" panose="020B0609020204030204" pitchFamily="49" charset="0"/>
              </a:rPr>
              <a:t>社員</a:t>
            </a:r>
            <a:r>
              <a:rPr kumimoji="1" lang="ja-JP" altLang="en-US">
                <a:latin typeface="Consolas" panose="020B0609020204030204" pitchFamily="49" charset="0"/>
                <a:ea typeface="メイリオ" panose="020B0604030504040204" pitchFamily="50" charset="-128"/>
                <a:cs typeface="Consolas" panose="020B0609020204030204" pitchFamily="49" charset="0"/>
              </a:rPr>
              <a:t>番号</a:t>
            </a:r>
          </a:p>
          <a:p>
            <a:pPr>
              <a:lnSpc>
                <a:spcPts val="2400"/>
              </a:lnSpc>
            </a:pPr>
            <a:r>
              <a:rPr kumimoji="1" lang="ja-JP" altLang="en-US"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private  String   name</a:t>
            </a:r>
            <a:r>
              <a:rPr kumimoji="1" lang="en-US" altLang="ja-JP">
                <a:latin typeface="Consolas" panose="020B0609020204030204" pitchFamily="49" charset="0"/>
                <a:ea typeface="メイリオ" panose="020B0604030504040204" pitchFamily="50" charset="-128"/>
                <a:cs typeface="Consolas" panose="020B0609020204030204" pitchFamily="49" charset="0"/>
              </a:rPr>
              <a:t>;	</a:t>
            </a: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 </a:t>
            </a:r>
            <a:r>
              <a:rPr kumimoji="1" lang="ja-JP" altLang="en-US">
                <a:latin typeface="Consolas" panose="020B0609020204030204" pitchFamily="49" charset="0"/>
                <a:ea typeface="メイリオ" panose="020B0604030504040204" pitchFamily="50" charset="-128"/>
                <a:cs typeface="Consolas" panose="020B0609020204030204" pitchFamily="49" charset="0"/>
              </a:rPr>
              <a:t>氏名</a:t>
            </a:r>
          </a:p>
          <a:p>
            <a:pPr>
              <a:lnSpc>
                <a:spcPts val="2400"/>
              </a:lnSpc>
            </a:pPr>
            <a:r>
              <a:rPr kumimoji="1" lang="ja-JP" altLang="en-US"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private  String   mail</a:t>
            </a:r>
            <a:r>
              <a:rPr kumimoji="1" lang="en-US" altLang="ja-JP">
                <a:latin typeface="Consolas" panose="020B0609020204030204" pitchFamily="49" charset="0"/>
                <a:ea typeface="メイリオ" panose="020B0604030504040204" pitchFamily="50" charset="-128"/>
                <a:cs typeface="Consolas" panose="020B0609020204030204" pitchFamily="49" charset="0"/>
              </a:rPr>
              <a:t>;	</a:t>
            </a: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 </a:t>
            </a:r>
            <a:r>
              <a:rPr kumimoji="1" lang="ja-JP" altLang="en-US">
                <a:latin typeface="Consolas" panose="020B0609020204030204" pitchFamily="49" charset="0"/>
                <a:ea typeface="メイリオ" panose="020B0604030504040204" pitchFamily="50" charset="-128"/>
                <a:cs typeface="Consolas" panose="020B0609020204030204" pitchFamily="49" charset="0"/>
              </a:rPr>
              <a:t>メール</a:t>
            </a:r>
          </a:p>
          <a:p>
            <a:pPr>
              <a:lnSpc>
                <a:spcPts val="2400"/>
              </a:lnSpc>
            </a:pPr>
            <a:r>
              <a:rPr kumimoji="1" lang="ja-JP" altLang="en-US"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mtClean="0">
                <a:solidFill>
                  <a:schemeClr val="accent6"/>
                </a:solidFill>
                <a:latin typeface="Consolas" panose="020B0609020204030204" pitchFamily="49" charset="0"/>
                <a:ea typeface="メイリオ" panose="020B0604030504040204" pitchFamily="50" charset="-128"/>
                <a:cs typeface="Consolas" panose="020B0609020204030204" pitchFamily="49" charset="0"/>
              </a:rPr>
              <a:t>public   Employee</a:t>
            </a:r>
            <a:r>
              <a:rPr kumimoji="1" lang="en-US" altLang="ja-JP">
                <a:solidFill>
                  <a:schemeClr val="accent6"/>
                </a:solidFill>
                <a:latin typeface="Consolas" panose="020B0609020204030204" pitchFamily="49" charset="0"/>
                <a:ea typeface="メイリオ" panose="020B0604030504040204" pitchFamily="50" charset="-128"/>
                <a:cs typeface="Consolas" panose="020B0609020204030204" pitchFamily="49" charset="0"/>
              </a:rPr>
              <a:t>(){}</a:t>
            </a:r>
          </a:p>
          <a:p>
            <a:pPr>
              <a:lnSpc>
                <a:spcPts val="2400"/>
              </a:lnSpc>
            </a:pP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public   Employee(Integer </a:t>
            </a:r>
            <a:r>
              <a:rPr kumimoji="1" lang="en-US" altLang="ja-JP">
                <a:latin typeface="Consolas" panose="020B0609020204030204" pitchFamily="49" charset="0"/>
                <a:ea typeface="メイリオ" panose="020B0604030504040204" pitchFamily="50" charset="-128"/>
                <a:cs typeface="Consolas" panose="020B0609020204030204" pitchFamily="49" charset="0"/>
              </a:rPr>
              <a:t>number, String name, String mail){</a:t>
            </a:r>
          </a:p>
          <a:p>
            <a:pPr>
              <a:lnSpc>
                <a:spcPts val="2400"/>
              </a:lnSpc>
            </a:pPr>
            <a:r>
              <a:rPr kumimoji="1" lang="en-US" altLang="ja-JP">
                <a:latin typeface="Consolas" panose="020B0609020204030204" pitchFamily="49" charset="0"/>
                <a:ea typeface="メイリオ" panose="020B0604030504040204" pitchFamily="50" charset="-128"/>
                <a:cs typeface="Consolas" panose="020B0609020204030204" pitchFamily="49" charset="0"/>
              </a:rPr>
              <a:t> </a:t>
            </a: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a:t>
            </a:r>
            <a:r>
              <a:rPr kumimoji="1" lang="ja-JP" altLang="en-US" smtClean="0">
                <a:latin typeface="Consolas" panose="020B0609020204030204" pitchFamily="49" charset="0"/>
                <a:ea typeface="メイリオ" panose="020B0604030504040204" pitchFamily="50" charset="-128"/>
                <a:cs typeface="Consolas" panose="020B0609020204030204" pitchFamily="49" charset="0"/>
              </a:rPr>
              <a:t>･･･</a:t>
            </a:r>
            <a:r>
              <a:rPr kumimoji="1" lang="ja-JP" altLang="en-US">
                <a:latin typeface="Consolas" panose="020B0609020204030204" pitchFamily="49" charset="0"/>
                <a:ea typeface="メイリオ" panose="020B0604030504040204" pitchFamily="50" charset="-128"/>
                <a:cs typeface="Consolas" panose="020B0609020204030204" pitchFamily="49" charset="0"/>
              </a:rPr>
              <a:t> ･･･ </a:t>
            </a:r>
            <a:r>
              <a:rPr kumimoji="1" lang="ja-JP" altLang="en-US" smtClean="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smtClean="0">
              <a:latin typeface="Consolas" panose="020B0609020204030204" pitchFamily="49" charset="0"/>
              <a:ea typeface="メイリオ" panose="020B0604030504040204" pitchFamily="50" charset="-128"/>
              <a:cs typeface="Consolas" panose="020B0609020204030204" pitchFamily="49" charset="0"/>
            </a:endParaRPr>
          </a:p>
          <a:p>
            <a:pPr>
              <a:lnSpc>
                <a:spcPts val="2400"/>
              </a:lnSpc>
            </a:pP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a:t>
            </a:r>
          </a:p>
          <a:p>
            <a:pPr>
              <a:lnSpc>
                <a:spcPts val="2400"/>
              </a:lnSpc>
            </a:pP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mtClean="0">
                <a:solidFill>
                  <a:schemeClr val="accent6"/>
                </a:solidFill>
                <a:latin typeface="Consolas" panose="020B0609020204030204" pitchFamily="49" charset="0"/>
                <a:ea typeface="メイリオ" panose="020B0604030504040204" pitchFamily="50" charset="-128"/>
                <a:cs typeface="Consolas" panose="020B0609020204030204" pitchFamily="49" charset="0"/>
              </a:rPr>
              <a:t>// </a:t>
            </a:r>
            <a:r>
              <a:rPr kumimoji="1" lang="ja-JP" altLang="en-US" smtClean="0">
                <a:solidFill>
                  <a:schemeClr val="accent6"/>
                </a:solidFill>
                <a:latin typeface="Consolas" panose="020B0609020204030204" pitchFamily="49" charset="0"/>
                <a:ea typeface="メイリオ" panose="020B0604030504040204" pitchFamily="50" charset="-128"/>
                <a:cs typeface="Consolas" panose="020B0609020204030204" pitchFamily="49" charset="0"/>
              </a:rPr>
              <a:t>セッター、ゲッター</a:t>
            </a:r>
            <a:r>
              <a:rPr kumimoji="1" lang="ja-JP" altLang="en-US" smtClean="0">
                <a:latin typeface="Consolas" panose="020B0609020204030204" pitchFamily="49" charset="0"/>
                <a:ea typeface="メイリオ" panose="020B0604030504040204" pitchFamily="50" charset="-128"/>
                <a:cs typeface="Consolas" panose="020B0609020204030204" pitchFamily="49" charset="0"/>
              </a:rPr>
              <a:t>（省略）</a:t>
            </a:r>
            <a:endParaRPr kumimoji="1" lang="en-US" altLang="ja-JP" smtClean="0">
              <a:latin typeface="Consolas" panose="020B0609020204030204" pitchFamily="49" charset="0"/>
              <a:ea typeface="メイリオ" panose="020B0604030504040204" pitchFamily="50" charset="-128"/>
              <a:cs typeface="Consolas" panose="020B0609020204030204" pitchFamily="49" charset="0"/>
            </a:endParaRPr>
          </a:p>
          <a:p>
            <a:pPr>
              <a:lnSpc>
                <a:spcPts val="2400"/>
              </a:lnSpc>
            </a:pPr>
            <a:r>
              <a:rPr kumimoji="1" lang="en-US" altLang="ja-JP">
                <a:latin typeface="Consolas" panose="020B0609020204030204" pitchFamily="49" charset="0"/>
                <a:ea typeface="メイリオ" panose="020B0604030504040204" pitchFamily="50" charset="-128"/>
                <a:cs typeface="Consolas" panose="020B0609020204030204" pitchFamily="49" charset="0"/>
              </a:rPr>
              <a:t>}</a:t>
            </a:r>
            <a:endParaRPr kumimoji="1" lang="ja-JP" altLang="en-US" smtClean="0">
              <a:latin typeface="Consolas" panose="020B0609020204030204" pitchFamily="49" charset="0"/>
              <a:ea typeface="メイリオ" panose="020B0604030504040204" pitchFamily="50" charset="-128"/>
              <a:cs typeface="Consolas" panose="020B0609020204030204" pitchFamily="49" charset="0"/>
            </a:endParaRPr>
          </a:p>
        </p:txBody>
      </p:sp>
      <p:sp>
        <p:nvSpPr>
          <p:cNvPr id="6" name="左矢印 5"/>
          <p:cNvSpPr/>
          <p:nvPr/>
        </p:nvSpPr>
        <p:spPr bwMode="gray">
          <a:xfrm rot="18706665">
            <a:off x="5362958" y="3938148"/>
            <a:ext cx="828339" cy="285078"/>
          </a:xfrm>
          <a:prstGeom prst="leftArrow">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2" name="テキスト ボックス 1"/>
          <p:cNvSpPr txBox="1"/>
          <p:nvPr/>
        </p:nvSpPr>
        <p:spPr>
          <a:xfrm>
            <a:off x="5868909" y="2934783"/>
            <a:ext cx="5066852" cy="1316043"/>
          </a:xfrm>
          <a:prstGeom prst="rect">
            <a:avLst/>
          </a:prstGeom>
          <a:solidFill>
            <a:schemeClr val="accent6">
              <a:lumMod val="20000"/>
              <a:lumOff val="80000"/>
            </a:schemeClr>
          </a:solidFill>
          <a:ln>
            <a:solidFill>
              <a:schemeClr val="accent2"/>
            </a:solidFill>
          </a:ln>
        </p:spPr>
        <p:txBody>
          <a:bodyPr wrap="square" lIns="180000" tIns="180000" rIns="180000" bIns="180000" rtlCol="0">
            <a:noAutofit/>
          </a:bodyPr>
          <a:lstStyle/>
          <a:p>
            <a:pPr>
              <a:lnSpc>
                <a:spcPts val="2700"/>
              </a:lnSpc>
            </a:pPr>
            <a:r>
              <a:rPr kumimoji="1" lang="ja-JP" altLang="en-US" dirty="0" smtClean="0">
                <a:latin typeface="Calibri" panose="020F0502020204030204" pitchFamily="34" charset="0"/>
                <a:ea typeface="メイリオ" panose="020B0604030504040204" pitchFamily="50" charset="-128"/>
              </a:rPr>
              <a:t>実用上は、</a:t>
            </a:r>
            <a:endParaRPr kumimoji="1" lang="en-US" altLang="ja-JP" dirty="0" smtClean="0">
              <a:latin typeface="Calibri" panose="020F0502020204030204" pitchFamily="34" charset="0"/>
              <a:ea typeface="メイリオ" panose="020B0604030504040204" pitchFamily="50" charset="-128"/>
            </a:endParaRPr>
          </a:p>
          <a:p>
            <a:pPr>
              <a:lnSpc>
                <a:spcPts val="2700"/>
              </a:lnSpc>
            </a:pPr>
            <a:r>
              <a:rPr kumimoji="1" lang="ja-JP" altLang="en-US" dirty="0" smtClean="0">
                <a:latin typeface="Calibri" panose="020F0502020204030204" pitchFamily="34" charset="0"/>
                <a:ea typeface="メイリオ" panose="020B0604030504040204" pitchFamily="50" charset="-128"/>
              </a:rPr>
              <a:t>インスタンスを作成するためのコンストラクタも作っておく</a:t>
            </a:r>
            <a:endParaRPr kumimoji="1" lang="en-US" altLang="ja-JP" dirty="0" smtClean="0">
              <a:latin typeface="Calibri" panose="020F0502020204030204" pitchFamily="34" charset="0"/>
              <a:ea typeface="メイリオ" panose="020B0604030504040204" pitchFamily="50" charset="-128"/>
            </a:endParaRPr>
          </a:p>
        </p:txBody>
      </p:sp>
      <p:sp>
        <p:nvSpPr>
          <p:cNvPr id="7" name="正方形/長方形 6"/>
          <p:cNvSpPr/>
          <p:nvPr/>
        </p:nvSpPr>
        <p:spPr bwMode="gray">
          <a:xfrm>
            <a:off x="2323652" y="4419966"/>
            <a:ext cx="7734748" cy="937342"/>
          </a:xfrm>
          <a:prstGeom prst="rect">
            <a:avLst/>
          </a:prstGeom>
          <a:noFill/>
          <a:ln w="28575">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Tree>
    <p:extLst>
      <p:ext uri="{BB962C8B-B14F-4D97-AF65-F5344CB8AC3E}">
        <p14:creationId xmlns:p14="http://schemas.microsoft.com/office/powerpoint/2010/main" val="140503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16</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270796"/>
            <a:ext cx="11125200" cy="641131"/>
          </a:xfrm>
        </p:spPr>
        <p:txBody>
          <a:bodyPr/>
          <a:lstStyle/>
          <a:p>
            <a:r>
              <a:rPr lang="en-US" altLang="ja-JP"/>
              <a:t>3</a:t>
            </a:r>
            <a:r>
              <a:rPr lang="en-US" altLang="ja-JP" smtClean="0"/>
              <a:t>. </a:t>
            </a:r>
            <a:r>
              <a:rPr lang="ja-JP" altLang="en-US" smtClean="0"/>
              <a:t>エンティティの作成（基本）</a:t>
            </a:r>
            <a:endParaRPr kumimoji="1" lang="ja-JP" altLang="en-US"/>
          </a:p>
        </p:txBody>
      </p:sp>
      <p:sp>
        <p:nvSpPr>
          <p:cNvPr id="10" name="テキスト ボックス 9"/>
          <p:cNvSpPr txBox="1"/>
          <p:nvPr/>
        </p:nvSpPr>
        <p:spPr>
          <a:xfrm>
            <a:off x="1705700" y="1161328"/>
            <a:ext cx="8584602" cy="4862954"/>
          </a:xfrm>
          <a:prstGeom prst="rect">
            <a:avLst/>
          </a:prstGeom>
          <a:noFill/>
          <a:ln w="12700">
            <a:solidFill>
              <a:schemeClr val="accent2"/>
            </a:solidFill>
          </a:ln>
          <a:effectLst/>
        </p:spPr>
        <p:txBody>
          <a:bodyPr wrap="square" lIns="180000" tIns="180000" rIns="180000" bIns="180000" rtlCol="0">
            <a:noAutofit/>
          </a:bodyPr>
          <a:lstStyle/>
          <a:p>
            <a:pPr>
              <a:lnSpc>
                <a:spcPts val="2400"/>
              </a:lnSpc>
            </a:pPr>
            <a:r>
              <a:rPr kumimoji="1" lang="en-US" altLang="ja-JP">
                <a:latin typeface="Consolas" panose="020B0609020204030204" pitchFamily="49" charset="0"/>
                <a:ea typeface="メイリオ" panose="020B0604030504040204" pitchFamily="50" charset="-128"/>
                <a:cs typeface="Consolas" panose="020B0609020204030204" pitchFamily="49" charset="0"/>
              </a:rPr>
              <a:t>import java.io.Serializable;</a:t>
            </a:r>
          </a:p>
          <a:p>
            <a:pPr>
              <a:lnSpc>
                <a:spcPts val="2400"/>
              </a:lnSpc>
            </a:pPr>
            <a:r>
              <a:rPr kumimoji="1" lang="en-US" altLang="ja-JP">
                <a:latin typeface="Consolas" panose="020B0609020204030204" pitchFamily="49" charset="0"/>
                <a:ea typeface="メイリオ" panose="020B0604030504040204" pitchFamily="50" charset="-128"/>
                <a:cs typeface="Consolas" panose="020B0609020204030204" pitchFamily="49" charset="0"/>
              </a:rPr>
              <a:t>import javax.persistence.*;</a:t>
            </a:r>
          </a:p>
          <a:p>
            <a:pPr>
              <a:lnSpc>
                <a:spcPts val="2400"/>
              </a:lnSpc>
            </a:pPr>
            <a:r>
              <a:rPr kumimoji="1" lang="en-US" altLang="ja-JP">
                <a:latin typeface="Consolas" panose="020B0609020204030204" pitchFamily="49" charset="0"/>
                <a:ea typeface="メイリオ" panose="020B0604030504040204" pitchFamily="50" charset="-128"/>
                <a:cs typeface="Consolas" panose="020B0609020204030204" pitchFamily="49" charset="0"/>
              </a:rPr>
              <a:t>import javax.validation.constraints.NotNull;</a:t>
            </a:r>
          </a:p>
          <a:p>
            <a:pPr>
              <a:lnSpc>
                <a:spcPts val="2400"/>
              </a:lnSpc>
            </a:pPr>
            <a:r>
              <a:rPr kumimoji="1" lang="en-US" altLang="ja-JP" smtClean="0">
                <a:solidFill>
                  <a:schemeClr val="accent6"/>
                </a:solidFill>
                <a:latin typeface="Consolas" panose="020B0609020204030204" pitchFamily="49" charset="0"/>
                <a:ea typeface="メイリオ" panose="020B0604030504040204" pitchFamily="50" charset="-128"/>
                <a:cs typeface="Consolas" panose="020B0609020204030204" pitchFamily="49" charset="0"/>
              </a:rPr>
              <a:t>@</a:t>
            </a:r>
            <a:r>
              <a:rPr kumimoji="1" lang="en-US" altLang="ja-JP">
                <a:solidFill>
                  <a:schemeClr val="accent6"/>
                </a:solidFill>
                <a:latin typeface="Consolas" panose="020B0609020204030204" pitchFamily="49" charset="0"/>
                <a:ea typeface="メイリオ" panose="020B0604030504040204" pitchFamily="50" charset="-128"/>
                <a:cs typeface="Consolas" panose="020B0609020204030204" pitchFamily="49" charset="0"/>
              </a:rPr>
              <a:t>Entity</a:t>
            </a:r>
          </a:p>
          <a:p>
            <a:pPr>
              <a:lnSpc>
                <a:spcPts val="2400"/>
              </a:lnSpc>
            </a:pPr>
            <a:r>
              <a:rPr kumimoji="1" lang="en-US" altLang="ja-JP">
                <a:latin typeface="Consolas" panose="020B0609020204030204" pitchFamily="49" charset="0"/>
                <a:ea typeface="メイリオ" panose="020B0604030504040204" pitchFamily="50" charset="-128"/>
                <a:cs typeface="Consolas" panose="020B0609020204030204" pitchFamily="49" charset="0"/>
              </a:rPr>
              <a:t>public class Employee implements Serializable {</a:t>
            </a:r>
          </a:p>
          <a:p>
            <a:pPr>
              <a:lnSpc>
                <a:spcPts val="2400"/>
              </a:lnSpc>
            </a:pP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mtClean="0">
                <a:solidFill>
                  <a:schemeClr val="accent6"/>
                </a:solidFill>
                <a:latin typeface="Consolas" panose="020B0609020204030204" pitchFamily="49" charset="0"/>
                <a:ea typeface="メイリオ" panose="020B0604030504040204" pitchFamily="50" charset="-128"/>
                <a:cs typeface="Consolas" panose="020B0609020204030204" pitchFamily="49" charset="0"/>
              </a:rPr>
              <a:t>@</a:t>
            </a:r>
            <a:r>
              <a:rPr kumimoji="1" lang="en-US" altLang="ja-JP">
                <a:solidFill>
                  <a:schemeClr val="accent6"/>
                </a:solidFill>
                <a:latin typeface="Consolas" panose="020B0609020204030204" pitchFamily="49" charset="0"/>
                <a:ea typeface="メイリオ" panose="020B0604030504040204" pitchFamily="50" charset="-128"/>
                <a:cs typeface="Consolas" panose="020B0609020204030204" pitchFamily="49" charset="0"/>
              </a:rPr>
              <a:t>Id </a:t>
            </a:r>
            <a:r>
              <a:rPr kumimoji="1" lang="en-US" altLang="ja-JP">
                <a:latin typeface="Consolas" panose="020B0609020204030204" pitchFamily="49" charset="0"/>
                <a:ea typeface="メイリオ" panose="020B0604030504040204" pitchFamily="50" charset="-128"/>
                <a:cs typeface="Consolas" panose="020B0609020204030204" pitchFamily="49" charset="0"/>
              </a:rPr>
              <a:t>@NotNull</a:t>
            </a:r>
          </a:p>
          <a:p>
            <a:pPr>
              <a:lnSpc>
                <a:spcPts val="2400"/>
              </a:lnSpc>
            </a:pP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private  Integer  number</a:t>
            </a:r>
            <a:r>
              <a:rPr kumimoji="1" lang="en-US" altLang="ja-JP">
                <a:latin typeface="Consolas" panose="020B0609020204030204" pitchFamily="49" charset="0"/>
                <a:ea typeface="メイリオ" panose="020B0604030504040204" pitchFamily="50" charset="-128"/>
                <a:cs typeface="Consolas" panose="020B0609020204030204" pitchFamily="49" charset="0"/>
              </a:rPr>
              <a:t>;	</a:t>
            </a: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 </a:t>
            </a:r>
            <a:r>
              <a:rPr kumimoji="1" lang="ja-JP" altLang="en-US" smtClean="0">
                <a:latin typeface="Consolas" panose="020B0609020204030204" pitchFamily="49" charset="0"/>
                <a:ea typeface="メイリオ" panose="020B0604030504040204" pitchFamily="50" charset="-128"/>
                <a:cs typeface="Consolas" panose="020B0609020204030204" pitchFamily="49" charset="0"/>
              </a:rPr>
              <a:t>社員</a:t>
            </a:r>
            <a:r>
              <a:rPr kumimoji="1" lang="ja-JP" altLang="en-US">
                <a:latin typeface="Consolas" panose="020B0609020204030204" pitchFamily="49" charset="0"/>
                <a:ea typeface="メイリオ" panose="020B0604030504040204" pitchFamily="50" charset="-128"/>
                <a:cs typeface="Consolas" panose="020B0609020204030204" pitchFamily="49" charset="0"/>
              </a:rPr>
              <a:t>番号</a:t>
            </a:r>
          </a:p>
          <a:p>
            <a:pPr>
              <a:lnSpc>
                <a:spcPts val="2400"/>
              </a:lnSpc>
            </a:pPr>
            <a:r>
              <a:rPr kumimoji="1" lang="ja-JP" altLang="en-US"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private  String   name</a:t>
            </a:r>
            <a:r>
              <a:rPr kumimoji="1" lang="en-US" altLang="ja-JP">
                <a:latin typeface="Consolas" panose="020B0609020204030204" pitchFamily="49" charset="0"/>
                <a:ea typeface="メイリオ" panose="020B0604030504040204" pitchFamily="50" charset="-128"/>
                <a:cs typeface="Consolas" panose="020B0609020204030204" pitchFamily="49" charset="0"/>
              </a:rPr>
              <a:t>;	</a:t>
            </a: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 </a:t>
            </a:r>
            <a:r>
              <a:rPr kumimoji="1" lang="ja-JP" altLang="en-US">
                <a:latin typeface="Consolas" panose="020B0609020204030204" pitchFamily="49" charset="0"/>
                <a:ea typeface="メイリオ" panose="020B0604030504040204" pitchFamily="50" charset="-128"/>
                <a:cs typeface="Consolas" panose="020B0609020204030204" pitchFamily="49" charset="0"/>
              </a:rPr>
              <a:t>氏名</a:t>
            </a:r>
          </a:p>
          <a:p>
            <a:pPr>
              <a:lnSpc>
                <a:spcPts val="2400"/>
              </a:lnSpc>
            </a:pPr>
            <a:r>
              <a:rPr kumimoji="1" lang="ja-JP" altLang="en-US"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private  String   mail</a:t>
            </a:r>
            <a:r>
              <a:rPr kumimoji="1" lang="en-US" altLang="ja-JP">
                <a:latin typeface="Consolas" panose="020B0609020204030204" pitchFamily="49" charset="0"/>
                <a:ea typeface="メイリオ" panose="020B0604030504040204" pitchFamily="50" charset="-128"/>
                <a:cs typeface="Consolas" panose="020B0609020204030204" pitchFamily="49" charset="0"/>
              </a:rPr>
              <a:t>;	</a:t>
            </a: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 </a:t>
            </a:r>
            <a:r>
              <a:rPr kumimoji="1" lang="ja-JP" altLang="en-US">
                <a:latin typeface="Consolas" panose="020B0609020204030204" pitchFamily="49" charset="0"/>
                <a:ea typeface="メイリオ" panose="020B0604030504040204" pitchFamily="50" charset="-128"/>
                <a:cs typeface="Consolas" panose="020B0609020204030204" pitchFamily="49" charset="0"/>
              </a:rPr>
              <a:t>メール</a:t>
            </a:r>
          </a:p>
          <a:p>
            <a:pPr>
              <a:lnSpc>
                <a:spcPts val="2400"/>
              </a:lnSpc>
            </a:pPr>
            <a:r>
              <a:rPr kumimoji="1" lang="ja-JP" altLang="en-US"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mtClean="0">
                <a:solidFill>
                  <a:schemeClr val="accent6"/>
                </a:solidFill>
                <a:latin typeface="Consolas" panose="020B0609020204030204" pitchFamily="49" charset="0"/>
                <a:ea typeface="メイリオ" panose="020B0604030504040204" pitchFamily="50" charset="-128"/>
                <a:cs typeface="Consolas" panose="020B0609020204030204" pitchFamily="49" charset="0"/>
              </a:rPr>
              <a:t>public   Employee</a:t>
            </a:r>
            <a:r>
              <a:rPr kumimoji="1" lang="en-US" altLang="ja-JP">
                <a:solidFill>
                  <a:schemeClr val="accent6"/>
                </a:solidFill>
                <a:latin typeface="Consolas" panose="020B0609020204030204" pitchFamily="49" charset="0"/>
                <a:ea typeface="メイリオ" panose="020B0604030504040204" pitchFamily="50" charset="-128"/>
                <a:cs typeface="Consolas" panose="020B0609020204030204" pitchFamily="49" charset="0"/>
              </a:rPr>
              <a:t>(){}</a:t>
            </a:r>
          </a:p>
          <a:p>
            <a:pPr>
              <a:lnSpc>
                <a:spcPts val="2400"/>
              </a:lnSpc>
            </a:pP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public   Employee(Integer </a:t>
            </a:r>
            <a:r>
              <a:rPr kumimoji="1" lang="en-US" altLang="ja-JP">
                <a:latin typeface="Consolas" panose="020B0609020204030204" pitchFamily="49" charset="0"/>
                <a:ea typeface="メイリオ" panose="020B0604030504040204" pitchFamily="50" charset="-128"/>
                <a:cs typeface="Consolas" panose="020B0609020204030204" pitchFamily="49" charset="0"/>
              </a:rPr>
              <a:t>number, String name, String mail){</a:t>
            </a:r>
          </a:p>
          <a:p>
            <a:pPr>
              <a:lnSpc>
                <a:spcPts val="2400"/>
              </a:lnSpc>
            </a:pPr>
            <a:r>
              <a:rPr kumimoji="1" lang="en-US" altLang="ja-JP">
                <a:latin typeface="Consolas" panose="020B0609020204030204" pitchFamily="49" charset="0"/>
                <a:ea typeface="メイリオ" panose="020B0604030504040204" pitchFamily="50" charset="-128"/>
                <a:cs typeface="Consolas" panose="020B0609020204030204" pitchFamily="49" charset="0"/>
              </a:rPr>
              <a:t> </a:t>
            </a: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a:t>
            </a:r>
            <a:r>
              <a:rPr kumimoji="1" lang="ja-JP" altLang="en-US" smtClean="0">
                <a:latin typeface="Consolas" panose="020B0609020204030204" pitchFamily="49" charset="0"/>
                <a:ea typeface="メイリオ" panose="020B0604030504040204" pitchFamily="50" charset="-128"/>
                <a:cs typeface="Consolas" panose="020B0609020204030204" pitchFamily="49" charset="0"/>
              </a:rPr>
              <a:t>･･･</a:t>
            </a:r>
            <a:r>
              <a:rPr kumimoji="1" lang="ja-JP" altLang="en-US">
                <a:latin typeface="Consolas" panose="020B0609020204030204" pitchFamily="49" charset="0"/>
                <a:ea typeface="メイリオ" panose="020B0604030504040204" pitchFamily="50" charset="-128"/>
                <a:cs typeface="Consolas" panose="020B0609020204030204" pitchFamily="49" charset="0"/>
              </a:rPr>
              <a:t> ･･･ </a:t>
            </a:r>
            <a:r>
              <a:rPr kumimoji="1" lang="ja-JP" altLang="en-US" smtClean="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smtClean="0">
              <a:latin typeface="Consolas" panose="020B0609020204030204" pitchFamily="49" charset="0"/>
              <a:ea typeface="メイリオ" panose="020B0604030504040204" pitchFamily="50" charset="-128"/>
              <a:cs typeface="Consolas" panose="020B0609020204030204" pitchFamily="49" charset="0"/>
            </a:endParaRPr>
          </a:p>
          <a:p>
            <a:pPr>
              <a:lnSpc>
                <a:spcPts val="2400"/>
              </a:lnSpc>
            </a:pP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a:t>
            </a:r>
          </a:p>
          <a:p>
            <a:pPr>
              <a:lnSpc>
                <a:spcPts val="2400"/>
              </a:lnSpc>
            </a:pP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mtClean="0">
                <a:solidFill>
                  <a:schemeClr val="accent6"/>
                </a:solidFill>
                <a:latin typeface="Consolas" panose="020B0609020204030204" pitchFamily="49" charset="0"/>
                <a:ea typeface="メイリオ" panose="020B0604030504040204" pitchFamily="50" charset="-128"/>
                <a:cs typeface="Consolas" panose="020B0609020204030204" pitchFamily="49" charset="0"/>
              </a:rPr>
              <a:t>// </a:t>
            </a:r>
            <a:r>
              <a:rPr kumimoji="1" lang="ja-JP" altLang="en-US" smtClean="0">
                <a:solidFill>
                  <a:schemeClr val="accent6"/>
                </a:solidFill>
                <a:latin typeface="Consolas" panose="020B0609020204030204" pitchFamily="49" charset="0"/>
                <a:ea typeface="メイリオ" panose="020B0604030504040204" pitchFamily="50" charset="-128"/>
                <a:cs typeface="Consolas" panose="020B0609020204030204" pitchFamily="49" charset="0"/>
              </a:rPr>
              <a:t>セッター、ゲッター</a:t>
            </a:r>
            <a:r>
              <a:rPr kumimoji="1" lang="ja-JP" altLang="en-US" smtClean="0">
                <a:latin typeface="Consolas" panose="020B0609020204030204" pitchFamily="49" charset="0"/>
                <a:ea typeface="メイリオ" panose="020B0604030504040204" pitchFamily="50" charset="-128"/>
                <a:cs typeface="Consolas" panose="020B0609020204030204" pitchFamily="49" charset="0"/>
              </a:rPr>
              <a:t>（省略）</a:t>
            </a:r>
            <a:endParaRPr kumimoji="1" lang="en-US" altLang="ja-JP" smtClean="0">
              <a:latin typeface="Consolas" panose="020B0609020204030204" pitchFamily="49" charset="0"/>
              <a:ea typeface="メイリオ" panose="020B0604030504040204" pitchFamily="50" charset="-128"/>
              <a:cs typeface="Consolas" panose="020B0609020204030204" pitchFamily="49" charset="0"/>
            </a:endParaRPr>
          </a:p>
          <a:p>
            <a:pPr>
              <a:lnSpc>
                <a:spcPts val="2400"/>
              </a:lnSpc>
            </a:pPr>
            <a:r>
              <a:rPr kumimoji="1" lang="en-US" altLang="ja-JP">
                <a:latin typeface="Consolas" panose="020B0609020204030204" pitchFamily="49" charset="0"/>
                <a:ea typeface="メイリオ" panose="020B0604030504040204" pitchFamily="50" charset="-128"/>
                <a:cs typeface="Consolas" panose="020B0609020204030204" pitchFamily="49" charset="0"/>
              </a:rPr>
              <a:t>}</a:t>
            </a:r>
            <a:endParaRPr kumimoji="1" lang="ja-JP" altLang="en-US" smtClean="0">
              <a:latin typeface="Consolas" panose="020B0609020204030204" pitchFamily="49" charset="0"/>
              <a:ea typeface="メイリオ" panose="020B0604030504040204" pitchFamily="50" charset="-128"/>
              <a:cs typeface="Consolas" panose="020B0609020204030204" pitchFamily="49" charset="0"/>
            </a:endParaRPr>
          </a:p>
        </p:txBody>
      </p:sp>
      <p:sp>
        <p:nvSpPr>
          <p:cNvPr id="2" name="テキスト ボックス 1"/>
          <p:cNvSpPr txBox="1"/>
          <p:nvPr/>
        </p:nvSpPr>
        <p:spPr>
          <a:xfrm>
            <a:off x="6669741" y="4303058"/>
            <a:ext cx="5066852" cy="1861074"/>
          </a:xfrm>
          <a:prstGeom prst="rect">
            <a:avLst/>
          </a:prstGeom>
          <a:solidFill>
            <a:schemeClr val="accent2">
              <a:lumMod val="20000"/>
              <a:lumOff val="80000"/>
            </a:schemeClr>
          </a:solidFill>
          <a:ln>
            <a:solidFill>
              <a:schemeClr val="accent2"/>
            </a:solidFill>
          </a:ln>
        </p:spPr>
        <p:txBody>
          <a:bodyPr wrap="none" lIns="180000" tIns="180000" rIns="180000" bIns="180000" rtlCol="0">
            <a:noAutofit/>
          </a:bodyPr>
          <a:lstStyle/>
          <a:p>
            <a:pPr>
              <a:lnSpc>
                <a:spcPts val="2700"/>
              </a:lnSpc>
            </a:pPr>
            <a:r>
              <a:rPr kumimoji="1" lang="en-US" altLang="ja-JP" smtClean="0">
                <a:latin typeface="Calibri" panose="020F0502020204030204" pitchFamily="34" charset="0"/>
                <a:ea typeface="メイリオ" panose="020B0604030504040204" pitchFamily="50" charset="-128"/>
              </a:rPr>
              <a:t>Netbeans</a:t>
            </a:r>
            <a:r>
              <a:rPr kumimoji="1" lang="ja-JP" altLang="en-US" smtClean="0">
                <a:latin typeface="Calibri" panose="020F0502020204030204" pitchFamily="34" charset="0"/>
                <a:ea typeface="メイリオ" panose="020B0604030504040204" pitchFamily="50" charset="-128"/>
              </a:rPr>
              <a:t>で自動生成</a:t>
            </a:r>
            <a:endParaRPr kumimoji="1" lang="en-US" altLang="ja-JP" smtClean="0">
              <a:latin typeface="Calibri" panose="020F0502020204030204" pitchFamily="34" charset="0"/>
              <a:ea typeface="メイリオ" panose="020B0604030504040204" pitchFamily="50" charset="-128"/>
            </a:endParaRPr>
          </a:p>
          <a:p>
            <a:pPr>
              <a:lnSpc>
                <a:spcPts val="2700"/>
              </a:lnSpc>
            </a:pPr>
            <a:r>
              <a:rPr kumimoji="1" lang="ja-JP" altLang="en-US" smtClean="0">
                <a:latin typeface="Calibri" panose="020F0502020204030204" pitchFamily="34" charset="0"/>
                <a:ea typeface="メイリオ" panose="020B0604030504040204" pitchFamily="50" charset="-128"/>
              </a:rPr>
              <a:t>① エディタ上で右ボタン</a:t>
            </a:r>
            <a:endParaRPr kumimoji="1" lang="en-US" altLang="ja-JP" smtClean="0">
              <a:latin typeface="Calibri" panose="020F0502020204030204" pitchFamily="34" charset="0"/>
              <a:ea typeface="メイリオ" panose="020B0604030504040204" pitchFamily="50" charset="-128"/>
            </a:endParaRPr>
          </a:p>
          <a:p>
            <a:pPr>
              <a:lnSpc>
                <a:spcPts val="2700"/>
              </a:lnSpc>
            </a:pPr>
            <a:r>
              <a:rPr kumimoji="1" lang="ja-JP" altLang="en-US" smtClean="0">
                <a:latin typeface="Calibri" panose="020F0502020204030204" pitchFamily="34" charset="0"/>
                <a:ea typeface="メイリオ" panose="020B0604030504040204" pitchFamily="50" charset="-128"/>
              </a:rPr>
              <a:t>②［コードを挿入］を選択</a:t>
            </a:r>
            <a:endParaRPr kumimoji="1" lang="en-US" altLang="ja-JP" smtClean="0">
              <a:latin typeface="Calibri" panose="020F0502020204030204" pitchFamily="34" charset="0"/>
              <a:ea typeface="メイリオ" panose="020B0604030504040204" pitchFamily="50" charset="-128"/>
            </a:endParaRPr>
          </a:p>
          <a:p>
            <a:pPr>
              <a:lnSpc>
                <a:spcPts val="2700"/>
              </a:lnSpc>
            </a:pPr>
            <a:r>
              <a:rPr kumimoji="1" lang="ja-JP" altLang="en-US" smtClean="0">
                <a:latin typeface="Calibri" panose="020F0502020204030204" pitchFamily="34" charset="0"/>
                <a:ea typeface="メイリオ" panose="020B0604030504040204" pitchFamily="50" charset="-128"/>
              </a:rPr>
              <a:t>③［取得メソッドおよび設定メソッド］を選択</a:t>
            </a:r>
          </a:p>
        </p:txBody>
      </p:sp>
      <p:sp>
        <p:nvSpPr>
          <p:cNvPr id="6" name="左矢印 5"/>
          <p:cNvSpPr/>
          <p:nvPr/>
        </p:nvSpPr>
        <p:spPr bwMode="gray">
          <a:xfrm>
            <a:off x="5803748" y="5276627"/>
            <a:ext cx="828339" cy="285078"/>
          </a:xfrm>
          <a:prstGeom prst="leftArrow">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Tree>
    <p:extLst>
      <p:ext uri="{BB962C8B-B14F-4D97-AF65-F5344CB8AC3E}">
        <p14:creationId xmlns:p14="http://schemas.microsoft.com/office/powerpoint/2010/main" val="290328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17</a:t>
            </a:fld>
            <a:endParaRPr lang="en-US"/>
          </a:p>
        </p:txBody>
      </p:sp>
      <p:sp>
        <p:nvSpPr>
          <p:cNvPr id="6" name="テキスト ボックス 5"/>
          <p:cNvSpPr txBox="1"/>
          <p:nvPr/>
        </p:nvSpPr>
        <p:spPr>
          <a:xfrm>
            <a:off x="4826643" y="1782501"/>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lang="en-US" altLang="ja-JP"/>
              <a:t>4</a:t>
            </a:r>
            <a:r>
              <a:rPr lang="en-US" altLang="ja-JP" smtClean="0"/>
              <a:t>. </a:t>
            </a:r>
            <a:r>
              <a:rPr lang="en-US" altLang="ja-JP" b="1" smtClean="0"/>
              <a:t>EntityManger</a:t>
            </a:r>
            <a:r>
              <a:rPr lang="ja-JP" altLang="en-US" smtClean="0"/>
              <a:t> </a:t>
            </a:r>
            <a:r>
              <a:rPr lang="ja-JP" altLang="en-US"/>
              <a:t>の機能</a:t>
            </a:r>
            <a:endParaRPr kumimoji="1" lang="ja-JP" altLang="en-US"/>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157" y="2239701"/>
            <a:ext cx="9942365" cy="4006773"/>
          </a:xfrm>
          <a:prstGeom prst="rect">
            <a:avLst/>
          </a:prstGeom>
        </p:spPr>
      </p:pic>
      <p:sp>
        <p:nvSpPr>
          <p:cNvPr id="3" name="テキスト ボックス 2"/>
          <p:cNvSpPr txBox="1"/>
          <p:nvPr/>
        </p:nvSpPr>
        <p:spPr>
          <a:xfrm>
            <a:off x="1278362" y="1622983"/>
            <a:ext cx="8131967" cy="457200"/>
          </a:xfrm>
          <a:prstGeom prst="rect">
            <a:avLst/>
          </a:prstGeom>
          <a:noFill/>
        </p:spPr>
        <p:txBody>
          <a:bodyPr wrap="none" lIns="0" tIns="0" rIns="0" bIns="0" rtlCol="0">
            <a:noAutofit/>
          </a:bodyPr>
          <a:lstStyle/>
          <a:p>
            <a:pPr>
              <a:lnSpc>
                <a:spcPct val="90000"/>
              </a:lnSpc>
            </a:pPr>
            <a:r>
              <a:rPr kumimoji="1" lang="ja-JP" altLang="en-US" sz="2400" smtClean="0"/>
              <a:t>エンティティマネージャーを使ってデータベース処理を実行する</a:t>
            </a:r>
          </a:p>
        </p:txBody>
      </p:sp>
      <p:sp>
        <p:nvSpPr>
          <p:cNvPr id="7" name="正方形/長方形 6"/>
          <p:cNvSpPr/>
          <p:nvPr/>
        </p:nvSpPr>
        <p:spPr bwMode="gray">
          <a:xfrm>
            <a:off x="4067503" y="5717628"/>
            <a:ext cx="6127531" cy="430923"/>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2" name="正方形/長方形 1"/>
          <p:cNvSpPr/>
          <p:nvPr/>
        </p:nvSpPr>
        <p:spPr bwMode="gray">
          <a:xfrm>
            <a:off x="3189250" y="2854712"/>
            <a:ext cx="1817649" cy="2174488"/>
          </a:xfrm>
          <a:prstGeom prst="rect">
            <a:avLst/>
          </a:prstGeom>
          <a:noFill/>
          <a:ln w="28575">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Tree>
    <p:extLst>
      <p:ext uri="{BB962C8B-B14F-4D97-AF65-F5344CB8AC3E}">
        <p14:creationId xmlns:p14="http://schemas.microsoft.com/office/powerpoint/2010/main" val="2777162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18</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6" name="テキスト ボックス 5"/>
          <p:cNvSpPr txBox="1"/>
          <p:nvPr/>
        </p:nvSpPr>
        <p:spPr>
          <a:xfrm>
            <a:off x="4826643" y="1782501"/>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lang="en-US" altLang="ja-JP" smtClean="0"/>
              <a:t>4. </a:t>
            </a:r>
            <a:r>
              <a:rPr kumimoji="1" lang="en-US" altLang="ja-JP" smtClean="0"/>
              <a:t>EntityManager</a:t>
            </a:r>
            <a:r>
              <a:rPr kumimoji="1" lang="ja-JP" altLang="en-US" smtClean="0"/>
              <a:t>の機能</a:t>
            </a:r>
            <a:endParaRPr kumimoji="1" lang="ja-JP" altLang="en-US"/>
          </a:p>
        </p:txBody>
      </p:sp>
      <p:graphicFrame>
        <p:nvGraphicFramePr>
          <p:cNvPr id="2" name="表 1"/>
          <p:cNvGraphicFramePr>
            <a:graphicFrameLocks noGrp="1"/>
          </p:cNvGraphicFramePr>
          <p:nvPr>
            <p:extLst>
              <p:ext uri="{D42A27DB-BD31-4B8C-83A1-F6EECF244321}">
                <p14:modId xmlns:p14="http://schemas.microsoft.com/office/powerpoint/2010/main" val="2840191956"/>
              </p:ext>
            </p:extLst>
          </p:nvPr>
        </p:nvGraphicFramePr>
        <p:xfrm>
          <a:off x="504497" y="1173875"/>
          <a:ext cx="11351171" cy="4584925"/>
        </p:xfrm>
        <a:graphic>
          <a:graphicData uri="http://schemas.openxmlformats.org/drawingml/2006/table">
            <a:tbl>
              <a:tblPr firstRow="1" firstCol="1" bandRow="1">
                <a:tableStyleId>{C083E6E3-FA7D-4D7B-A595-EF9225AFEA82}</a:tableStyleId>
              </a:tblPr>
              <a:tblGrid>
                <a:gridCol w="3535064"/>
                <a:gridCol w="7816107"/>
              </a:tblGrid>
              <a:tr h="339615">
                <a:tc>
                  <a:txBody>
                    <a:bodyPr/>
                    <a:lstStyle/>
                    <a:p>
                      <a:pPr algn="ctr">
                        <a:lnSpc>
                          <a:spcPts val="1500"/>
                        </a:lnSpc>
                        <a:spcAft>
                          <a:spcPts val="0"/>
                        </a:spcAft>
                      </a:pPr>
                      <a:r>
                        <a:rPr lang="ja-JP" sz="1600" kern="100">
                          <a:effectLst/>
                        </a:rPr>
                        <a:t>メソッド</a:t>
                      </a:r>
                      <a:endParaRPr lang="ja-JP" sz="1600" kern="100">
                        <a:effectLst/>
                        <a:latin typeface="メイリオ"/>
                        <a:cs typeface="Times New Roman"/>
                      </a:endParaRPr>
                    </a:p>
                  </a:txBody>
                  <a:tcPr marL="68580" marR="68580" marT="0" marB="0" anchor="ctr"/>
                </a:tc>
                <a:tc>
                  <a:txBody>
                    <a:bodyPr/>
                    <a:lstStyle/>
                    <a:p>
                      <a:pPr algn="ctr">
                        <a:lnSpc>
                          <a:spcPts val="1500"/>
                        </a:lnSpc>
                        <a:spcAft>
                          <a:spcPts val="0"/>
                        </a:spcAft>
                      </a:pPr>
                      <a:r>
                        <a:rPr lang="ja-JP" sz="1600" kern="100">
                          <a:effectLst/>
                        </a:rPr>
                        <a:t>機　能</a:t>
                      </a:r>
                      <a:endParaRPr lang="ja-JP" sz="1600" kern="100">
                        <a:effectLst/>
                        <a:latin typeface="メイリオ"/>
                        <a:cs typeface="Times New Roman"/>
                      </a:endParaRPr>
                    </a:p>
                  </a:txBody>
                  <a:tcPr marL="68580" marR="68580" marT="0" marB="0" anchor="ctr"/>
                </a:tc>
              </a:tr>
              <a:tr h="424531">
                <a:tc>
                  <a:txBody>
                    <a:bodyPr/>
                    <a:lstStyle/>
                    <a:p>
                      <a:pPr>
                        <a:lnSpc>
                          <a:spcPts val="1500"/>
                        </a:lnSpc>
                        <a:spcAft>
                          <a:spcPts val="0"/>
                        </a:spcAft>
                      </a:pPr>
                      <a:r>
                        <a:rPr lang="en-US" sz="1800" kern="100">
                          <a:effectLst/>
                        </a:rPr>
                        <a:t>void </a:t>
                      </a:r>
                      <a:r>
                        <a:rPr lang="en-US" sz="1800" kern="100">
                          <a:solidFill>
                            <a:schemeClr val="accent6"/>
                          </a:solidFill>
                          <a:effectLst/>
                        </a:rPr>
                        <a:t>persist</a:t>
                      </a:r>
                      <a:r>
                        <a:rPr lang="en-US" sz="1800" kern="100">
                          <a:effectLst/>
                        </a:rPr>
                        <a:t>(Object </a:t>
                      </a:r>
                      <a:r>
                        <a:rPr lang="en-US" sz="1800" kern="100" smtClean="0">
                          <a:effectLst/>
                        </a:rPr>
                        <a:t> e </a:t>
                      </a:r>
                      <a:r>
                        <a:rPr lang="en-US" sz="1800" kern="100">
                          <a:effectLst/>
                        </a:rPr>
                        <a:t>)</a:t>
                      </a:r>
                      <a:endParaRPr lang="ja-JP" sz="1800" kern="100">
                        <a:effectLst/>
                        <a:latin typeface="メイリオ"/>
                        <a:cs typeface="Times New Roman"/>
                      </a:endParaRPr>
                    </a:p>
                  </a:txBody>
                  <a:tcPr marL="68580" marR="68580" marT="0" marB="0" anchor="ctr"/>
                </a:tc>
                <a:tc>
                  <a:txBody>
                    <a:bodyPr/>
                    <a:lstStyle/>
                    <a:p>
                      <a:pPr>
                        <a:lnSpc>
                          <a:spcPts val="1800"/>
                        </a:lnSpc>
                        <a:spcAft>
                          <a:spcPts val="0"/>
                        </a:spcAft>
                      </a:pPr>
                      <a:r>
                        <a:rPr lang="ja-JP" sz="1600" kern="100">
                          <a:effectLst/>
                          <a:latin typeface="メイリオ" panose="020B0604030504040204" pitchFamily="50" charset="-128"/>
                          <a:ea typeface="メイリオ" panose="020B0604030504040204" pitchFamily="50" charset="-128"/>
                        </a:rPr>
                        <a:t>エンティティ</a:t>
                      </a:r>
                      <a:r>
                        <a:rPr lang="en-US" sz="1600" kern="100">
                          <a:effectLst/>
                          <a:latin typeface="メイリオ" panose="020B0604030504040204" pitchFamily="50" charset="-128"/>
                          <a:ea typeface="メイリオ" panose="020B0604030504040204" pitchFamily="50" charset="-128"/>
                        </a:rPr>
                        <a:t>e</a:t>
                      </a:r>
                      <a:r>
                        <a:rPr lang="ja-JP" sz="1600" kern="100">
                          <a:effectLst/>
                          <a:latin typeface="メイリオ" panose="020B0604030504040204" pitchFamily="50" charset="-128"/>
                          <a:ea typeface="メイリオ" panose="020B0604030504040204" pitchFamily="50" charset="-128"/>
                        </a:rPr>
                        <a:t>をデータベースに</a:t>
                      </a:r>
                      <a:r>
                        <a:rPr lang="ja-JP" sz="1600" u="sng" kern="100">
                          <a:effectLst/>
                          <a:latin typeface="メイリオ" panose="020B0604030504040204" pitchFamily="50" charset="-128"/>
                          <a:ea typeface="メイリオ" panose="020B0604030504040204" pitchFamily="50" charset="-128"/>
                        </a:rPr>
                        <a:t>新規登録</a:t>
                      </a:r>
                      <a:r>
                        <a:rPr lang="ja-JP" sz="1600" kern="100">
                          <a:effectLst/>
                          <a:latin typeface="メイリオ" panose="020B0604030504040204" pitchFamily="50" charset="-128"/>
                          <a:ea typeface="メイリオ" panose="020B0604030504040204" pitchFamily="50" charset="-128"/>
                        </a:rPr>
                        <a:t>する</a:t>
                      </a:r>
                      <a:endParaRPr lang="ja-JP" sz="1600" kern="100">
                        <a:effectLst/>
                        <a:latin typeface="メイリオ" panose="020B0604030504040204" pitchFamily="50" charset="-128"/>
                        <a:ea typeface="メイリオ" panose="020B0604030504040204" pitchFamily="50" charset="-128"/>
                        <a:cs typeface="Times New Roman"/>
                      </a:endParaRPr>
                    </a:p>
                  </a:txBody>
                  <a:tcPr marL="68580" marR="68580" marT="0" marB="0" anchor="ctr"/>
                </a:tc>
              </a:tr>
              <a:tr h="424531">
                <a:tc>
                  <a:txBody>
                    <a:bodyPr/>
                    <a:lstStyle/>
                    <a:p>
                      <a:pPr>
                        <a:lnSpc>
                          <a:spcPts val="1500"/>
                        </a:lnSpc>
                        <a:spcAft>
                          <a:spcPts val="0"/>
                        </a:spcAft>
                      </a:pPr>
                      <a:r>
                        <a:rPr lang="en-US" sz="1800" kern="100">
                          <a:effectLst/>
                        </a:rPr>
                        <a:t>E </a:t>
                      </a:r>
                      <a:r>
                        <a:rPr lang="en-US" sz="1800" kern="100">
                          <a:solidFill>
                            <a:schemeClr val="accent6"/>
                          </a:solidFill>
                          <a:effectLst/>
                        </a:rPr>
                        <a:t>merge</a:t>
                      </a:r>
                      <a:r>
                        <a:rPr lang="en-US" sz="1800" kern="100">
                          <a:effectLst/>
                        </a:rPr>
                        <a:t>( E e)</a:t>
                      </a:r>
                      <a:endParaRPr lang="ja-JP" sz="1800" kern="100">
                        <a:effectLst/>
                        <a:latin typeface="メイリオ"/>
                        <a:cs typeface="Times New Roman"/>
                      </a:endParaRPr>
                    </a:p>
                  </a:txBody>
                  <a:tcPr marL="68580" marR="68580" marT="0" marB="0" anchor="ctr"/>
                </a:tc>
                <a:tc>
                  <a:txBody>
                    <a:bodyPr/>
                    <a:lstStyle/>
                    <a:p>
                      <a:pPr>
                        <a:lnSpc>
                          <a:spcPts val="1800"/>
                        </a:lnSpc>
                        <a:spcAft>
                          <a:spcPts val="0"/>
                        </a:spcAft>
                      </a:pPr>
                      <a:r>
                        <a:rPr lang="ja-JP" sz="1600" kern="100">
                          <a:effectLst/>
                          <a:latin typeface="メイリオ" panose="020B0604030504040204" pitchFamily="50" charset="-128"/>
                          <a:ea typeface="メイリオ" panose="020B0604030504040204" pitchFamily="50" charset="-128"/>
                        </a:rPr>
                        <a:t>データベースの中のエンティティを引数のエンティティ</a:t>
                      </a:r>
                      <a:r>
                        <a:rPr lang="en-US" sz="1600" kern="100">
                          <a:effectLst/>
                          <a:latin typeface="メイリオ" panose="020B0604030504040204" pitchFamily="50" charset="-128"/>
                          <a:ea typeface="メイリオ" panose="020B0604030504040204" pitchFamily="50" charset="-128"/>
                        </a:rPr>
                        <a:t>e</a:t>
                      </a:r>
                      <a:r>
                        <a:rPr lang="ja-JP" sz="1600" kern="100">
                          <a:effectLst/>
                          <a:latin typeface="メイリオ" panose="020B0604030504040204" pitchFamily="50" charset="-128"/>
                          <a:ea typeface="メイリオ" panose="020B0604030504040204" pitchFamily="50" charset="-128"/>
                        </a:rPr>
                        <a:t>で</a:t>
                      </a:r>
                      <a:r>
                        <a:rPr lang="ja-JP" sz="1600" u="sng" kern="100">
                          <a:effectLst/>
                          <a:latin typeface="メイリオ" panose="020B0604030504040204" pitchFamily="50" charset="-128"/>
                          <a:ea typeface="メイリオ" panose="020B0604030504040204" pitchFamily="50" charset="-128"/>
                        </a:rPr>
                        <a:t>更新</a:t>
                      </a:r>
                      <a:r>
                        <a:rPr lang="ja-JP" sz="1600" kern="100" smtClean="0">
                          <a:effectLst/>
                          <a:latin typeface="メイリオ" panose="020B0604030504040204" pitchFamily="50" charset="-128"/>
                          <a:ea typeface="メイリオ" panose="020B0604030504040204" pitchFamily="50" charset="-128"/>
                        </a:rPr>
                        <a:t>する</a:t>
                      </a:r>
                      <a:endParaRPr lang="ja-JP" sz="1600" kern="100">
                        <a:effectLst/>
                        <a:latin typeface="メイリオ" panose="020B0604030504040204" pitchFamily="50" charset="-128"/>
                        <a:ea typeface="メイリオ" panose="020B0604030504040204" pitchFamily="50" charset="-128"/>
                        <a:cs typeface="Times New Roman"/>
                      </a:endParaRPr>
                    </a:p>
                  </a:txBody>
                  <a:tcPr marL="68580" marR="68580" marT="0" marB="0" anchor="ctr"/>
                </a:tc>
              </a:tr>
              <a:tr h="424531">
                <a:tc>
                  <a:txBody>
                    <a:bodyPr/>
                    <a:lstStyle/>
                    <a:p>
                      <a:pPr>
                        <a:lnSpc>
                          <a:spcPts val="1500"/>
                        </a:lnSpc>
                        <a:spcAft>
                          <a:spcPts val="0"/>
                        </a:spcAft>
                      </a:pPr>
                      <a:r>
                        <a:rPr lang="en-US" sz="1800" kern="100">
                          <a:effectLst/>
                        </a:rPr>
                        <a:t>void </a:t>
                      </a:r>
                      <a:r>
                        <a:rPr lang="en-US" sz="1800" kern="100">
                          <a:solidFill>
                            <a:schemeClr val="accent6"/>
                          </a:solidFill>
                          <a:effectLst/>
                        </a:rPr>
                        <a:t>remove</a:t>
                      </a:r>
                      <a:r>
                        <a:rPr lang="en-US" sz="1800" kern="100">
                          <a:effectLst/>
                        </a:rPr>
                        <a:t>(Object e)</a:t>
                      </a:r>
                      <a:endParaRPr lang="ja-JP" sz="1800" kern="100">
                        <a:effectLst/>
                        <a:latin typeface="メイリオ"/>
                        <a:cs typeface="Times New Roman"/>
                      </a:endParaRPr>
                    </a:p>
                  </a:txBody>
                  <a:tcPr marL="68580" marR="68580" marT="0" marB="0" anchor="ctr"/>
                </a:tc>
                <a:tc>
                  <a:txBody>
                    <a:bodyPr/>
                    <a:lstStyle/>
                    <a:p>
                      <a:pPr>
                        <a:lnSpc>
                          <a:spcPts val="1800"/>
                        </a:lnSpc>
                        <a:spcAft>
                          <a:spcPts val="0"/>
                        </a:spcAft>
                      </a:pPr>
                      <a:r>
                        <a:rPr lang="ja-JP" sz="1600" kern="100">
                          <a:effectLst/>
                          <a:latin typeface="メイリオ" panose="020B0604030504040204" pitchFamily="50" charset="-128"/>
                          <a:ea typeface="メイリオ" panose="020B0604030504040204" pitchFamily="50" charset="-128"/>
                        </a:rPr>
                        <a:t>エンティティ</a:t>
                      </a:r>
                      <a:r>
                        <a:rPr lang="en-US" sz="1600" kern="100">
                          <a:effectLst/>
                          <a:latin typeface="メイリオ" panose="020B0604030504040204" pitchFamily="50" charset="-128"/>
                          <a:ea typeface="メイリオ" panose="020B0604030504040204" pitchFamily="50" charset="-128"/>
                        </a:rPr>
                        <a:t>e</a:t>
                      </a:r>
                      <a:r>
                        <a:rPr lang="ja-JP" sz="1600" kern="100">
                          <a:effectLst/>
                          <a:latin typeface="メイリオ" panose="020B0604030504040204" pitchFamily="50" charset="-128"/>
                          <a:ea typeface="メイリオ" panose="020B0604030504040204" pitchFamily="50" charset="-128"/>
                        </a:rPr>
                        <a:t>を（データベースから）</a:t>
                      </a:r>
                      <a:r>
                        <a:rPr lang="ja-JP" sz="1600" u="sng" kern="100">
                          <a:effectLst/>
                          <a:latin typeface="メイリオ" panose="020B0604030504040204" pitchFamily="50" charset="-128"/>
                          <a:ea typeface="メイリオ" panose="020B0604030504040204" pitchFamily="50" charset="-128"/>
                        </a:rPr>
                        <a:t>削除</a:t>
                      </a:r>
                      <a:r>
                        <a:rPr lang="ja-JP" sz="1600" kern="100">
                          <a:effectLst/>
                          <a:latin typeface="メイリオ" panose="020B0604030504040204" pitchFamily="50" charset="-128"/>
                          <a:ea typeface="メイリオ" panose="020B0604030504040204" pitchFamily="50" charset="-128"/>
                        </a:rPr>
                        <a:t>する</a:t>
                      </a:r>
                      <a:endParaRPr lang="ja-JP" sz="1600" kern="100">
                        <a:effectLst/>
                        <a:latin typeface="メイリオ" panose="020B0604030504040204" pitchFamily="50" charset="-128"/>
                        <a:ea typeface="メイリオ" panose="020B0604030504040204" pitchFamily="50" charset="-128"/>
                        <a:cs typeface="Times New Roman"/>
                      </a:endParaRPr>
                    </a:p>
                  </a:txBody>
                  <a:tcPr marL="68580" marR="68580" marT="0" marB="0" anchor="ctr"/>
                </a:tc>
              </a:tr>
              <a:tr h="424531">
                <a:tc>
                  <a:txBody>
                    <a:bodyPr/>
                    <a:lstStyle/>
                    <a:p>
                      <a:pPr>
                        <a:lnSpc>
                          <a:spcPts val="1500"/>
                        </a:lnSpc>
                        <a:spcAft>
                          <a:spcPts val="0"/>
                        </a:spcAft>
                      </a:pPr>
                      <a:r>
                        <a:rPr lang="en-US" sz="1800" kern="100">
                          <a:effectLst/>
                        </a:rPr>
                        <a:t>E </a:t>
                      </a:r>
                      <a:r>
                        <a:rPr lang="en-US" sz="1800" kern="100">
                          <a:solidFill>
                            <a:schemeClr val="accent6"/>
                          </a:solidFill>
                          <a:effectLst/>
                        </a:rPr>
                        <a:t>find</a:t>
                      </a:r>
                      <a:r>
                        <a:rPr lang="en-US" sz="1800" kern="100">
                          <a:effectLst/>
                        </a:rPr>
                        <a:t>(E.class, Object key)</a:t>
                      </a:r>
                      <a:endParaRPr lang="ja-JP" sz="1800" kern="100">
                        <a:effectLst/>
                        <a:latin typeface="メイリオ"/>
                        <a:cs typeface="Times New Roman"/>
                      </a:endParaRPr>
                    </a:p>
                  </a:txBody>
                  <a:tcPr marL="68580" marR="68580" marT="0" marB="0" anchor="ctr"/>
                </a:tc>
                <a:tc>
                  <a:txBody>
                    <a:bodyPr/>
                    <a:lstStyle/>
                    <a:p>
                      <a:pPr>
                        <a:lnSpc>
                          <a:spcPts val="1800"/>
                        </a:lnSpc>
                        <a:spcAft>
                          <a:spcPts val="0"/>
                        </a:spcAft>
                      </a:pPr>
                      <a:r>
                        <a:rPr lang="en-US" sz="1600" kern="100">
                          <a:effectLst/>
                          <a:latin typeface="メイリオ" panose="020B0604030504040204" pitchFamily="50" charset="-128"/>
                          <a:ea typeface="メイリオ" panose="020B0604030504040204" pitchFamily="50" charset="-128"/>
                        </a:rPr>
                        <a:t>key</a:t>
                      </a:r>
                      <a:r>
                        <a:rPr lang="ja-JP" sz="1600" kern="100">
                          <a:effectLst/>
                          <a:latin typeface="メイリオ" panose="020B0604030504040204" pitchFamily="50" charset="-128"/>
                          <a:ea typeface="メイリオ" panose="020B0604030504040204" pitchFamily="50" charset="-128"/>
                        </a:rPr>
                        <a:t>（主キー）で</a:t>
                      </a:r>
                      <a:r>
                        <a:rPr lang="ja-JP" sz="1600" u="sng" kern="100">
                          <a:effectLst/>
                          <a:latin typeface="メイリオ" panose="020B0604030504040204" pitchFamily="50" charset="-128"/>
                          <a:ea typeface="メイリオ" panose="020B0604030504040204" pitchFamily="50" charset="-128"/>
                        </a:rPr>
                        <a:t>検索</a:t>
                      </a:r>
                      <a:r>
                        <a:rPr lang="ja-JP" sz="1600" kern="100">
                          <a:effectLst/>
                          <a:latin typeface="メイリオ" panose="020B0604030504040204" pitchFamily="50" charset="-128"/>
                          <a:ea typeface="メイリオ" panose="020B0604030504040204" pitchFamily="50" charset="-128"/>
                        </a:rPr>
                        <a:t>して発見したエンティティを</a:t>
                      </a:r>
                      <a:r>
                        <a:rPr lang="ja-JP" sz="1600" kern="100" smtClean="0">
                          <a:effectLst/>
                          <a:latin typeface="メイリオ" panose="020B0604030504040204" pitchFamily="50" charset="-128"/>
                          <a:ea typeface="メイリオ" panose="020B0604030504040204" pitchFamily="50" charset="-128"/>
                        </a:rPr>
                        <a:t>返す</a:t>
                      </a:r>
                      <a:endParaRPr lang="ja-JP" sz="1600" kern="100">
                        <a:effectLst/>
                        <a:latin typeface="メイリオ" panose="020B0604030504040204" pitchFamily="50" charset="-128"/>
                        <a:ea typeface="メイリオ" panose="020B0604030504040204" pitchFamily="50" charset="-128"/>
                        <a:cs typeface="Times New Roman"/>
                      </a:endParaRPr>
                    </a:p>
                  </a:txBody>
                  <a:tcPr marL="68580" marR="68580" marT="0" marB="0" anchor="ctr"/>
                </a:tc>
              </a:tr>
              <a:tr h="424531">
                <a:tc>
                  <a:txBody>
                    <a:bodyPr/>
                    <a:lstStyle/>
                    <a:p>
                      <a:pPr>
                        <a:lnSpc>
                          <a:spcPts val="1500"/>
                        </a:lnSpc>
                        <a:spcAft>
                          <a:spcPts val="0"/>
                        </a:spcAft>
                      </a:pPr>
                      <a:r>
                        <a:rPr lang="en-US" sz="1800" kern="100">
                          <a:effectLst/>
                        </a:rPr>
                        <a:t>E getReference(E.class, Object key)</a:t>
                      </a:r>
                      <a:endParaRPr lang="ja-JP" sz="1800" kern="100">
                        <a:effectLst/>
                        <a:latin typeface="メイリオ"/>
                        <a:cs typeface="Times New Roman"/>
                      </a:endParaRPr>
                    </a:p>
                  </a:txBody>
                  <a:tcPr marL="68580" marR="68580" marT="0" marB="0" anchor="ctr"/>
                </a:tc>
                <a:tc>
                  <a:txBody>
                    <a:bodyPr/>
                    <a:lstStyle/>
                    <a:p>
                      <a:pPr>
                        <a:lnSpc>
                          <a:spcPts val="1800"/>
                        </a:lnSpc>
                        <a:spcAft>
                          <a:spcPts val="0"/>
                        </a:spcAft>
                      </a:pPr>
                      <a:r>
                        <a:rPr lang="en-US" sz="1600" kern="100">
                          <a:effectLst/>
                          <a:latin typeface="メイリオ" panose="020B0604030504040204" pitchFamily="50" charset="-128"/>
                          <a:ea typeface="メイリオ" panose="020B0604030504040204" pitchFamily="50" charset="-128"/>
                        </a:rPr>
                        <a:t>find</a:t>
                      </a:r>
                      <a:r>
                        <a:rPr lang="ja-JP" sz="1600" kern="100">
                          <a:effectLst/>
                          <a:latin typeface="メイリオ" panose="020B0604030504040204" pitchFamily="50" charset="-128"/>
                          <a:ea typeface="メイリオ" panose="020B0604030504040204" pitchFamily="50" charset="-128"/>
                        </a:rPr>
                        <a:t>と</a:t>
                      </a:r>
                      <a:r>
                        <a:rPr lang="ja-JP" sz="1600" kern="100" smtClean="0">
                          <a:effectLst/>
                          <a:latin typeface="メイリオ" panose="020B0604030504040204" pitchFamily="50" charset="-128"/>
                          <a:ea typeface="メイリオ" panose="020B0604030504040204" pitchFamily="50" charset="-128"/>
                        </a:rPr>
                        <a:t>同様</a:t>
                      </a:r>
                      <a:r>
                        <a:rPr lang="ja-JP" altLang="en-US" sz="1600" kern="100" smtClean="0">
                          <a:effectLst/>
                          <a:latin typeface="メイリオ" panose="020B0604030504040204" pitchFamily="50" charset="-128"/>
                          <a:ea typeface="メイリオ" panose="020B0604030504040204" pitchFamily="50" charset="-128"/>
                        </a:rPr>
                        <a:t>だが</a:t>
                      </a:r>
                      <a:r>
                        <a:rPr lang="ja-JP" sz="1600" kern="100" smtClean="0">
                          <a:effectLst/>
                          <a:latin typeface="メイリオ" panose="020B0604030504040204" pitchFamily="50" charset="-128"/>
                          <a:ea typeface="メイリオ" panose="020B0604030504040204" pitchFamily="50" charset="-128"/>
                        </a:rPr>
                        <a:t>遅延</a:t>
                      </a:r>
                      <a:r>
                        <a:rPr lang="ja-JP" sz="1600" kern="100">
                          <a:effectLst/>
                          <a:latin typeface="メイリオ" panose="020B0604030504040204" pitchFamily="50" charset="-128"/>
                          <a:ea typeface="メイリオ" panose="020B0604030504040204" pitchFamily="50" charset="-128"/>
                        </a:rPr>
                        <a:t>フェッチ</a:t>
                      </a:r>
                      <a:r>
                        <a:rPr lang="ja-JP" sz="1600" kern="100" smtClean="0">
                          <a:effectLst/>
                          <a:latin typeface="メイリオ" panose="020B0604030504040204" pitchFamily="50" charset="-128"/>
                          <a:ea typeface="メイリオ" panose="020B0604030504040204" pitchFamily="50" charset="-128"/>
                        </a:rPr>
                        <a:t>する</a:t>
                      </a:r>
                      <a:endParaRPr lang="ja-JP" sz="1600" kern="100">
                        <a:effectLst/>
                        <a:latin typeface="メイリオ" panose="020B0604030504040204" pitchFamily="50" charset="-128"/>
                        <a:ea typeface="メイリオ" panose="020B0604030504040204" pitchFamily="50" charset="-128"/>
                      </a:endParaRPr>
                    </a:p>
                  </a:txBody>
                  <a:tcPr marL="68580" marR="68580" marT="0" marB="0" anchor="ctr"/>
                </a:tc>
              </a:tr>
              <a:tr h="424531">
                <a:tc>
                  <a:txBody>
                    <a:bodyPr/>
                    <a:lstStyle/>
                    <a:p>
                      <a:pPr>
                        <a:lnSpc>
                          <a:spcPts val="1500"/>
                        </a:lnSpc>
                        <a:spcAft>
                          <a:spcPts val="0"/>
                        </a:spcAft>
                      </a:pPr>
                      <a:r>
                        <a:rPr lang="en-US" sz="1800" kern="100">
                          <a:effectLst/>
                        </a:rPr>
                        <a:t>void refresh(Object e)</a:t>
                      </a:r>
                      <a:endParaRPr lang="ja-JP" sz="1800" kern="100">
                        <a:effectLst/>
                        <a:latin typeface="メイリオ"/>
                        <a:cs typeface="Times New Roman"/>
                      </a:endParaRPr>
                    </a:p>
                  </a:txBody>
                  <a:tcPr marL="68580" marR="68580" marT="0" marB="0" anchor="ctr"/>
                </a:tc>
                <a:tc>
                  <a:txBody>
                    <a:bodyPr/>
                    <a:lstStyle/>
                    <a:p>
                      <a:pPr>
                        <a:lnSpc>
                          <a:spcPts val="1800"/>
                        </a:lnSpc>
                        <a:spcAft>
                          <a:spcPts val="0"/>
                        </a:spcAft>
                      </a:pPr>
                      <a:r>
                        <a:rPr lang="ja-JP" sz="1600" kern="100">
                          <a:effectLst/>
                          <a:latin typeface="メイリオ" panose="020B0604030504040204" pitchFamily="50" charset="-128"/>
                          <a:ea typeface="メイリオ" panose="020B0604030504040204" pitchFamily="50" charset="-128"/>
                        </a:rPr>
                        <a:t>永続性コンテキストにあるエンティティ</a:t>
                      </a:r>
                      <a:r>
                        <a:rPr lang="en-US" sz="1600" kern="100">
                          <a:effectLst/>
                          <a:latin typeface="メイリオ" panose="020B0604030504040204" pitchFamily="50" charset="-128"/>
                          <a:ea typeface="メイリオ" panose="020B0604030504040204" pitchFamily="50" charset="-128"/>
                        </a:rPr>
                        <a:t>e</a:t>
                      </a:r>
                      <a:r>
                        <a:rPr lang="ja-JP" sz="1600" kern="100">
                          <a:effectLst/>
                          <a:latin typeface="メイリオ" panose="020B0604030504040204" pitchFamily="50" charset="-128"/>
                          <a:ea typeface="メイリオ" panose="020B0604030504040204" pitchFamily="50" charset="-128"/>
                        </a:rPr>
                        <a:t>をデータベースから取得した値で</a:t>
                      </a:r>
                      <a:r>
                        <a:rPr lang="ja-JP" sz="1600" kern="100" smtClean="0">
                          <a:effectLst/>
                          <a:latin typeface="メイリオ" panose="020B0604030504040204" pitchFamily="50" charset="-128"/>
                          <a:ea typeface="メイリオ" panose="020B0604030504040204" pitchFamily="50" charset="-128"/>
                        </a:rPr>
                        <a:t>更新</a:t>
                      </a:r>
                      <a:endParaRPr lang="ja-JP" sz="1600" kern="100">
                        <a:effectLst/>
                        <a:latin typeface="メイリオ" panose="020B0604030504040204" pitchFamily="50" charset="-128"/>
                        <a:ea typeface="メイリオ" panose="020B0604030504040204" pitchFamily="50" charset="-128"/>
                        <a:cs typeface="Times New Roman"/>
                      </a:endParaRPr>
                    </a:p>
                  </a:txBody>
                  <a:tcPr marL="68580" marR="68580" marT="0" marB="0" anchor="ctr"/>
                </a:tc>
              </a:tr>
              <a:tr h="424531">
                <a:tc>
                  <a:txBody>
                    <a:bodyPr/>
                    <a:lstStyle/>
                    <a:p>
                      <a:pPr>
                        <a:lnSpc>
                          <a:spcPts val="1500"/>
                        </a:lnSpc>
                        <a:spcAft>
                          <a:spcPts val="0"/>
                        </a:spcAft>
                      </a:pPr>
                      <a:r>
                        <a:rPr lang="en-US" sz="1800" kern="100">
                          <a:effectLst/>
                        </a:rPr>
                        <a:t>void clear()</a:t>
                      </a:r>
                      <a:endParaRPr lang="ja-JP" sz="1800" kern="100">
                        <a:effectLst/>
                        <a:latin typeface="メイリオ"/>
                        <a:cs typeface="Times New Roman"/>
                      </a:endParaRPr>
                    </a:p>
                  </a:txBody>
                  <a:tcPr marL="68580" marR="68580" marT="0" marB="0" anchor="ctr"/>
                </a:tc>
                <a:tc>
                  <a:txBody>
                    <a:bodyPr/>
                    <a:lstStyle/>
                    <a:p>
                      <a:pPr>
                        <a:lnSpc>
                          <a:spcPts val="1800"/>
                        </a:lnSpc>
                        <a:spcAft>
                          <a:spcPts val="0"/>
                        </a:spcAft>
                      </a:pPr>
                      <a:r>
                        <a:rPr lang="ja-JP" sz="1600" kern="100">
                          <a:effectLst/>
                          <a:latin typeface="メイリオ" panose="020B0604030504040204" pitchFamily="50" charset="-128"/>
                          <a:ea typeface="メイリオ" panose="020B0604030504040204" pitchFamily="50" charset="-128"/>
                        </a:rPr>
                        <a:t>永続性コンテキストを</a:t>
                      </a:r>
                      <a:r>
                        <a:rPr lang="ja-JP" sz="1600" kern="100" smtClean="0">
                          <a:effectLst/>
                          <a:latin typeface="メイリオ" panose="020B0604030504040204" pitchFamily="50" charset="-128"/>
                          <a:ea typeface="メイリオ" panose="020B0604030504040204" pitchFamily="50" charset="-128"/>
                        </a:rPr>
                        <a:t>クリア</a:t>
                      </a:r>
                      <a:r>
                        <a:rPr lang="ja-JP" altLang="en-US" sz="1600" kern="100" smtClean="0">
                          <a:effectLst/>
                          <a:latin typeface="メイリオ" panose="020B0604030504040204" pitchFamily="50" charset="-128"/>
                          <a:ea typeface="メイリオ" panose="020B0604030504040204" pitchFamily="50" charset="-128"/>
                        </a:rPr>
                        <a:t>し、</a:t>
                      </a:r>
                      <a:r>
                        <a:rPr lang="ja-JP" sz="1600" kern="100" smtClean="0">
                          <a:effectLst/>
                          <a:latin typeface="メイリオ" panose="020B0604030504040204" pitchFamily="50" charset="-128"/>
                          <a:ea typeface="メイリオ" panose="020B0604030504040204" pitchFamily="50" charset="-128"/>
                        </a:rPr>
                        <a:t>エンティティ</a:t>
                      </a:r>
                      <a:r>
                        <a:rPr lang="ja-JP" altLang="en-US" sz="1600" kern="100" smtClean="0">
                          <a:effectLst/>
                          <a:latin typeface="メイリオ" panose="020B0604030504040204" pitchFamily="50" charset="-128"/>
                          <a:ea typeface="メイリオ" panose="020B0604030504040204" pitchFamily="50" charset="-128"/>
                        </a:rPr>
                        <a:t>を</a:t>
                      </a:r>
                      <a:r>
                        <a:rPr lang="ja-JP" sz="1600" kern="100" smtClean="0">
                          <a:effectLst/>
                          <a:latin typeface="メイリオ" panose="020B0604030504040204" pitchFamily="50" charset="-128"/>
                          <a:ea typeface="メイリオ" panose="020B0604030504040204" pitchFamily="50" charset="-128"/>
                        </a:rPr>
                        <a:t>永続性</a:t>
                      </a:r>
                      <a:r>
                        <a:rPr lang="ja-JP" sz="1600" kern="100">
                          <a:effectLst/>
                          <a:latin typeface="メイリオ" panose="020B0604030504040204" pitchFamily="50" charset="-128"/>
                          <a:ea typeface="メイリオ" panose="020B0604030504040204" pitchFamily="50" charset="-128"/>
                        </a:rPr>
                        <a:t>コンテキストから</a:t>
                      </a:r>
                      <a:r>
                        <a:rPr lang="ja-JP" sz="1600" kern="100" smtClean="0">
                          <a:effectLst/>
                          <a:latin typeface="メイリオ" panose="020B0604030504040204" pitchFamily="50" charset="-128"/>
                          <a:ea typeface="メイリオ" panose="020B0604030504040204" pitchFamily="50" charset="-128"/>
                        </a:rPr>
                        <a:t>分離</a:t>
                      </a:r>
                      <a:endParaRPr lang="ja-JP" sz="1600" kern="100">
                        <a:effectLst/>
                        <a:latin typeface="メイリオ" panose="020B0604030504040204" pitchFamily="50" charset="-128"/>
                        <a:ea typeface="メイリオ" panose="020B0604030504040204" pitchFamily="50" charset="-128"/>
                        <a:cs typeface="Times New Roman"/>
                      </a:endParaRPr>
                    </a:p>
                  </a:txBody>
                  <a:tcPr marL="68580" marR="68580" marT="0" marB="0" anchor="ctr"/>
                </a:tc>
              </a:tr>
              <a:tr h="424531">
                <a:tc>
                  <a:txBody>
                    <a:bodyPr/>
                    <a:lstStyle/>
                    <a:p>
                      <a:pPr>
                        <a:lnSpc>
                          <a:spcPts val="1500"/>
                        </a:lnSpc>
                        <a:spcAft>
                          <a:spcPts val="0"/>
                        </a:spcAft>
                      </a:pPr>
                      <a:r>
                        <a:rPr lang="en-US" sz="1800" kern="100">
                          <a:effectLst/>
                        </a:rPr>
                        <a:t>void flush()</a:t>
                      </a:r>
                      <a:endParaRPr lang="ja-JP" sz="1800" kern="100">
                        <a:effectLst/>
                        <a:latin typeface="メイリオ"/>
                        <a:cs typeface="Times New Roman"/>
                      </a:endParaRPr>
                    </a:p>
                  </a:txBody>
                  <a:tcPr marL="68580" marR="68580" marT="0" marB="0" anchor="ctr"/>
                </a:tc>
                <a:tc>
                  <a:txBody>
                    <a:bodyPr/>
                    <a:lstStyle/>
                    <a:p>
                      <a:pPr>
                        <a:lnSpc>
                          <a:spcPts val="1800"/>
                        </a:lnSpc>
                        <a:spcAft>
                          <a:spcPts val="0"/>
                        </a:spcAft>
                      </a:pPr>
                      <a:r>
                        <a:rPr lang="ja-JP" sz="1600" kern="100">
                          <a:effectLst/>
                          <a:latin typeface="メイリオ" panose="020B0604030504040204" pitchFamily="50" charset="-128"/>
                          <a:ea typeface="メイリオ" panose="020B0604030504040204" pitchFamily="50" charset="-128"/>
                        </a:rPr>
                        <a:t>永続性コンテキストにあるエンティティを即時にデータベースと同期する</a:t>
                      </a:r>
                      <a:endParaRPr lang="ja-JP" sz="1600" kern="100">
                        <a:effectLst/>
                        <a:latin typeface="メイリオ" panose="020B0604030504040204" pitchFamily="50" charset="-128"/>
                        <a:ea typeface="メイリオ" panose="020B0604030504040204" pitchFamily="50" charset="-128"/>
                        <a:cs typeface="Times New Roman"/>
                      </a:endParaRPr>
                    </a:p>
                  </a:txBody>
                  <a:tcPr marL="68580" marR="68580" marT="0" marB="0" anchor="ctr"/>
                </a:tc>
              </a:tr>
              <a:tr h="424531">
                <a:tc>
                  <a:txBody>
                    <a:bodyPr/>
                    <a:lstStyle/>
                    <a:p>
                      <a:pPr>
                        <a:lnSpc>
                          <a:spcPts val="1500"/>
                        </a:lnSpc>
                        <a:spcAft>
                          <a:spcPts val="0"/>
                        </a:spcAft>
                      </a:pPr>
                      <a:r>
                        <a:rPr lang="en-US" sz="1800" kern="100">
                          <a:effectLst/>
                        </a:rPr>
                        <a:t>void detach(Object e)</a:t>
                      </a:r>
                      <a:endParaRPr lang="ja-JP" sz="1800" kern="100">
                        <a:effectLst/>
                        <a:latin typeface="メイリオ"/>
                        <a:cs typeface="Times New Roman"/>
                      </a:endParaRPr>
                    </a:p>
                  </a:txBody>
                  <a:tcPr marL="68580" marR="68580" marT="0" marB="0" anchor="ctr"/>
                </a:tc>
                <a:tc>
                  <a:txBody>
                    <a:bodyPr/>
                    <a:lstStyle/>
                    <a:p>
                      <a:pPr>
                        <a:lnSpc>
                          <a:spcPts val="1800"/>
                        </a:lnSpc>
                        <a:spcAft>
                          <a:spcPts val="0"/>
                        </a:spcAft>
                      </a:pPr>
                      <a:r>
                        <a:rPr lang="ja-JP" sz="1600" kern="100">
                          <a:effectLst/>
                          <a:latin typeface="メイリオ" panose="020B0604030504040204" pitchFamily="50" charset="-128"/>
                          <a:ea typeface="メイリオ" panose="020B0604030504040204" pitchFamily="50" charset="-128"/>
                        </a:rPr>
                        <a:t>引数のエンティティを、永続性コンテキストから分離する</a:t>
                      </a:r>
                      <a:endParaRPr lang="ja-JP" sz="1600" kern="100">
                        <a:effectLst/>
                        <a:latin typeface="メイリオ" panose="020B0604030504040204" pitchFamily="50" charset="-128"/>
                        <a:ea typeface="メイリオ" panose="020B0604030504040204" pitchFamily="50" charset="-128"/>
                        <a:cs typeface="Times New Roman"/>
                      </a:endParaRPr>
                    </a:p>
                  </a:txBody>
                  <a:tcPr marL="68580" marR="68580" marT="0" marB="0" anchor="ctr"/>
                </a:tc>
              </a:tr>
              <a:tr h="424531">
                <a:tc>
                  <a:txBody>
                    <a:bodyPr/>
                    <a:lstStyle/>
                    <a:p>
                      <a:pPr>
                        <a:lnSpc>
                          <a:spcPts val="1500"/>
                        </a:lnSpc>
                        <a:spcAft>
                          <a:spcPts val="0"/>
                        </a:spcAft>
                      </a:pPr>
                      <a:r>
                        <a:rPr lang="en-US" sz="1800" kern="100">
                          <a:effectLst/>
                        </a:rPr>
                        <a:t>boolean contains(Object e)</a:t>
                      </a:r>
                      <a:endParaRPr lang="ja-JP" sz="1800" kern="100">
                        <a:effectLst/>
                        <a:latin typeface="メイリオ"/>
                        <a:cs typeface="Times New Roman"/>
                      </a:endParaRPr>
                    </a:p>
                  </a:txBody>
                  <a:tcPr marL="68580" marR="68580" marT="0" marB="0" anchor="ctr"/>
                </a:tc>
                <a:tc>
                  <a:txBody>
                    <a:bodyPr/>
                    <a:lstStyle/>
                    <a:p>
                      <a:pPr>
                        <a:lnSpc>
                          <a:spcPts val="1800"/>
                        </a:lnSpc>
                        <a:spcAft>
                          <a:spcPts val="0"/>
                        </a:spcAft>
                      </a:pPr>
                      <a:r>
                        <a:rPr lang="ja-JP" sz="1600" kern="100">
                          <a:effectLst/>
                          <a:latin typeface="メイリオ" panose="020B0604030504040204" pitchFamily="50" charset="-128"/>
                          <a:ea typeface="メイリオ" panose="020B0604030504040204" pitchFamily="50" charset="-128"/>
                        </a:rPr>
                        <a:t>引数に指定したエンティティが永続性コンテキストの中にあるかどうか調べる　</a:t>
                      </a:r>
                      <a:endParaRPr lang="ja-JP" sz="1600" kern="100">
                        <a:effectLst/>
                        <a:latin typeface="メイリオ" panose="020B0604030504040204" pitchFamily="50" charset="-128"/>
                        <a:ea typeface="メイリオ" panose="020B0604030504040204" pitchFamily="50" charset="-128"/>
                        <a:cs typeface="Times New Roman"/>
                      </a:endParaRPr>
                    </a:p>
                  </a:txBody>
                  <a:tcPr marL="68580" marR="68580" marT="0" marB="0" anchor="ctr"/>
                </a:tc>
              </a:tr>
            </a:tbl>
          </a:graphicData>
        </a:graphic>
      </p:graphicFrame>
      <p:sp>
        <p:nvSpPr>
          <p:cNvPr id="7" name="Rectangle 1"/>
          <p:cNvSpPr>
            <a:spLocks noChangeArrowheads="1"/>
          </p:cNvSpPr>
          <p:nvPr/>
        </p:nvSpPr>
        <p:spPr bwMode="auto">
          <a:xfrm>
            <a:off x="7439482" y="403046"/>
            <a:ext cx="423468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b="1" i="0" u="none" strike="noStrike" cap="none" normalizeH="0" baseline="0" smtClean="0">
                <a:ln>
                  <a:noFill/>
                </a:ln>
                <a:effectLst/>
                <a:latin typeface="メイリオ" pitchFamily="50" charset="-128"/>
                <a:ea typeface="メイリオ" pitchFamily="50" charset="-128"/>
                <a:cs typeface="Times New Roman" pitchFamily="18" charset="0"/>
              </a:rPr>
              <a:t>javax.persistence </a:t>
            </a:r>
            <a:r>
              <a:rPr kumimoji="1" lang="ja-JP" altLang="en-US" b="1" i="0" u="none" strike="noStrike" cap="none" normalizeH="0" baseline="0" smtClean="0">
                <a:ln>
                  <a:noFill/>
                </a:ln>
                <a:effectLst/>
                <a:latin typeface="メイリオ" pitchFamily="50" charset="-128"/>
                <a:ea typeface="メイリオ" pitchFamily="50" charset="-128"/>
                <a:cs typeface="Times New Roman" pitchFamily="18" charset="0"/>
              </a:rPr>
              <a:t>パッケージ</a:t>
            </a:r>
            <a:endParaRPr kumimoji="1" lang="ja-JP" altLang="en-US" b="0" i="0" u="none" strike="noStrike" cap="none" normalizeH="0" baseline="0" smtClean="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b="1" i="0" u="none" strike="noStrike" cap="none" normalizeH="0" baseline="0" smtClean="0">
                <a:ln>
                  <a:noFill/>
                </a:ln>
                <a:effectLst/>
                <a:latin typeface="メイリオ" pitchFamily="50" charset="-128"/>
                <a:ea typeface="メイリオ" pitchFamily="50" charset="-128"/>
                <a:cs typeface="Times New Roman" pitchFamily="18" charset="0"/>
              </a:rPr>
              <a:t>interface EntityManager</a:t>
            </a:r>
            <a:endParaRPr kumimoji="1" lang="en-US" altLang="ja-JP" b="0" i="0" u="none" strike="noStrike" cap="none" normalizeH="0" baseline="0" smtClean="0">
              <a:ln>
                <a:noFill/>
              </a:ln>
              <a:effectLst/>
            </a:endParaRPr>
          </a:p>
        </p:txBody>
      </p:sp>
      <p:sp>
        <p:nvSpPr>
          <p:cNvPr id="8" name="テキスト ボックス 7"/>
          <p:cNvSpPr txBox="1"/>
          <p:nvPr/>
        </p:nvSpPr>
        <p:spPr>
          <a:xfrm>
            <a:off x="652440" y="5896306"/>
            <a:ext cx="8743809" cy="294290"/>
          </a:xfrm>
          <a:prstGeom prst="rect">
            <a:avLst/>
          </a:prstGeom>
          <a:noFill/>
        </p:spPr>
        <p:txBody>
          <a:bodyPr wrap="none" lIns="0" tIns="0" rIns="0" bIns="0" rtlCol="0">
            <a:noAutofit/>
          </a:bodyPr>
          <a:lstStyle/>
          <a:p>
            <a:pPr lvl="0">
              <a:lnSpc>
                <a:spcPct val="90000"/>
              </a:lnSpc>
            </a:pPr>
            <a:r>
              <a:rPr kumimoji="1" lang="en-US" altLang="ja-JP">
                <a:latin typeface="Verdana" pitchFamily="34" charset="0"/>
                <a:ea typeface="ＭＳ 明朝" pitchFamily="17" charset="-128"/>
                <a:cs typeface="Times New Roman" pitchFamily="18" charset="0"/>
              </a:rPr>
              <a:t>※E</a:t>
            </a:r>
            <a:r>
              <a:rPr kumimoji="1" lang="ja-JP" altLang="en-US">
                <a:latin typeface="Verdana" pitchFamily="34" charset="0"/>
                <a:ea typeface="ＭＳ 明朝" pitchFamily="17" charset="-128"/>
                <a:cs typeface="Times New Roman" pitchFamily="18" charset="0"/>
              </a:rPr>
              <a:t>はエンティティの型を</a:t>
            </a:r>
            <a:r>
              <a:rPr kumimoji="1" lang="ja-JP" altLang="en-US" smtClean="0">
                <a:latin typeface="Verdana" pitchFamily="34" charset="0"/>
                <a:ea typeface="ＭＳ 明朝" pitchFamily="17" charset="-128"/>
                <a:cs typeface="Times New Roman" pitchFamily="18" charset="0"/>
              </a:rPr>
              <a:t>表し、</a:t>
            </a:r>
            <a:r>
              <a:rPr kumimoji="1" lang="en-US" altLang="ja-JP" smtClean="0">
                <a:latin typeface="Verdana" pitchFamily="34" charset="0"/>
                <a:ea typeface="ＭＳ 明朝" pitchFamily="17" charset="-128"/>
                <a:cs typeface="Times New Roman" pitchFamily="18" charset="0"/>
              </a:rPr>
              <a:t>Class&lt;E</a:t>
            </a:r>
            <a:r>
              <a:rPr kumimoji="1" lang="en-US" altLang="ja-JP">
                <a:latin typeface="Verdana" pitchFamily="34" charset="0"/>
                <a:ea typeface="ＭＳ 明朝" pitchFamily="17" charset="-128"/>
                <a:cs typeface="Times New Roman" pitchFamily="18" charset="0"/>
              </a:rPr>
              <a:t>&gt;</a:t>
            </a:r>
            <a:r>
              <a:rPr kumimoji="1" lang="ja-JP" altLang="en-US">
                <a:latin typeface="Verdana" pitchFamily="34" charset="0"/>
                <a:ea typeface="ＭＳ 明朝" pitchFamily="17" charset="-128"/>
                <a:cs typeface="Times New Roman" pitchFamily="18" charset="0"/>
              </a:rPr>
              <a:t>を</a:t>
            </a:r>
            <a:r>
              <a:rPr kumimoji="1" lang="en-US" altLang="ja-JP">
                <a:latin typeface="Verdana" pitchFamily="34" charset="0"/>
                <a:ea typeface="ＭＳ 明朝" pitchFamily="17" charset="-128"/>
                <a:cs typeface="Times New Roman" pitchFamily="18" charset="0"/>
              </a:rPr>
              <a:t>E.class</a:t>
            </a:r>
            <a:r>
              <a:rPr kumimoji="1" lang="ja-JP" altLang="en-US">
                <a:latin typeface="Verdana" pitchFamily="34" charset="0"/>
                <a:ea typeface="ＭＳ 明朝" pitchFamily="17" charset="-128"/>
                <a:cs typeface="Times New Roman" pitchFamily="18" charset="0"/>
              </a:rPr>
              <a:t>と表記しています。</a:t>
            </a:r>
            <a:endParaRPr kumimoji="1" lang="ja-JP" altLang="en-US" sz="4800">
              <a:latin typeface="Arial" pitchFamily="34" charset="0"/>
              <a:ea typeface="ＭＳ Ｐゴシック" pitchFamily="50" charset="-128"/>
              <a:cs typeface="ＭＳ Ｐゴシック" pitchFamily="50" charset="-128"/>
            </a:endParaRPr>
          </a:p>
          <a:p>
            <a:pPr>
              <a:lnSpc>
                <a:spcPct val="90000"/>
              </a:lnSpc>
            </a:pPr>
            <a:endParaRPr kumimoji="1" lang="ja-JP" altLang="en-US" smtClean="0"/>
          </a:p>
        </p:txBody>
      </p:sp>
    </p:spTree>
    <p:extLst>
      <p:ext uri="{BB962C8B-B14F-4D97-AF65-F5344CB8AC3E}">
        <p14:creationId xmlns:p14="http://schemas.microsoft.com/office/powerpoint/2010/main" val="296790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19</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2" name="テキスト ボックス 1"/>
          <p:cNvSpPr txBox="1"/>
          <p:nvPr/>
        </p:nvSpPr>
        <p:spPr>
          <a:xfrm>
            <a:off x="4260643" y="1524892"/>
            <a:ext cx="6188051" cy="4283998"/>
          </a:xfrm>
          <a:prstGeom prst="rect">
            <a:avLst/>
          </a:prstGeom>
          <a:noFill/>
          <a:ln w="19050">
            <a:solidFill>
              <a:schemeClr val="bg1">
                <a:lumMod val="75000"/>
              </a:schemeClr>
            </a:solidFill>
          </a:ln>
        </p:spPr>
        <p:txBody>
          <a:bodyPr wrap="none" lIns="108000" tIns="108000" rIns="108000" bIns="108000" rtlCol="0">
            <a:noAutofit/>
          </a:bodyPr>
          <a:lstStyle/>
          <a:p>
            <a:pPr>
              <a:lnSpc>
                <a:spcPts val="2400"/>
              </a:lnSpc>
            </a:pPr>
            <a:r>
              <a:rPr kumimoji="1" lang="en-US" altLang="ja-JP" sz="2200"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@stateless</a:t>
            </a:r>
          </a:p>
          <a:p>
            <a:pPr>
              <a:lnSpc>
                <a:spcPts val="2400"/>
              </a:lnSpc>
            </a:pP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public class Db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a:t>
            </a:r>
          </a:p>
          <a:p>
            <a:pPr>
              <a:lnSpc>
                <a:spcPts val="2400"/>
              </a:lnSpc>
            </a:pP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b="1"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a:t>
            </a:r>
            <a:r>
              <a:rPr kumimoji="1" lang="en-US" altLang="ja-JP" sz="2200" b="1">
                <a:solidFill>
                  <a:srgbClr val="00B0F0"/>
                </a:solidFill>
                <a:latin typeface="Consolas" panose="020B0609020204030204" pitchFamily="49" charset="0"/>
                <a:ea typeface="メイリオ" panose="020B0604030504040204" pitchFamily="50" charset="-128"/>
                <a:cs typeface="Consolas" panose="020B0609020204030204" pitchFamily="49" charset="0"/>
              </a:rPr>
              <a:t>PersistenceContext</a:t>
            </a:r>
          </a:p>
          <a:p>
            <a:pPr>
              <a:lnSpc>
                <a:spcPts val="2400"/>
              </a:lnSpc>
            </a:pP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private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EntityManager em</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a:t>
            </a:r>
          </a:p>
          <a:p>
            <a:pPr>
              <a:lnSpc>
                <a:spcPts val="2400"/>
              </a:lnSpc>
            </a:pPr>
            <a:endParaRPr kumimoji="1" lang="en-US" altLang="ja-JP" sz="2200">
              <a:latin typeface="Consolas" panose="020B0609020204030204" pitchFamily="49" charset="0"/>
              <a:ea typeface="メイリオ" panose="020B0604030504040204" pitchFamily="50" charset="-128"/>
              <a:cs typeface="Consolas" panose="020B0609020204030204" pitchFamily="49" charset="0"/>
            </a:endParaRPr>
          </a:p>
          <a:p>
            <a:pPr>
              <a:lnSpc>
                <a:spcPts val="2400"/>
              </a:lnSpc>
            </a:pP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public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void </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create(Employee obj){</a:t>
            </a:r>
            <a:endParaRPr kumimoji="1" lang="en-US" altLang="ja-JP" sz="2200">
              <a:latin typeface="Consolas" panose="020B0609020204030204" pitchFamily="49" charset="0"/>
              <a:ea typeface="メイリオ" panose="020B0604030504040204" pitchFamily="50" charset="-128"/>
              <a:cs typeface="Consolas" panose="020B0609020204030204" pitchFamily="49" charset="0"/>
            </a:endParaRPr>
          </a:p>
          <a:p>
            <a:pPr>
              <a:lnSpc>
                <a:spcPts val="2400"/>
              </a:lnSpc>
            </a:pP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em.persist</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(obj);</a:t>
            </a:r>
            <a:r>
              <a:rPr kumimoji="1" lang="ja-JP" altLang="en-US" sz="22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ja-JP" altLang="en-US" sz="2200" smtClean="0">
                <a:latin typeface="Consolas" panose="020B0609020204030204" pitchFamily="49" charset="0"/>
                <a:ea typeface="メイリオ" panose="020B0604030504040204" pitchFamily="50" charset="-128"/>
                <a:cs typeface="Consolas" panose="020B0609020204030204" pitchFamily="49" charset="0"/>
              </a:rPr>
              <a:t>挿入</a:t>
            </a:r>
            <a:endParaRPr kumimoji="1" lang="en-US" altLang="ja-JP" sz="2200">
              <a:latin typeface="Consolas" panose="020B0609020204030204" pitchFamily="49" charset="0"/>
              <a:ea typeface="メイリオ" panose="020B0604030504040204" pitchFamily="50" charset="-128"/>
              <a:cs typeface="Consolas" panose="020B0609020204030204" pitchFamily="49" charset="0"/>
            </a:endParaRPr>
          </a:p>
          <a:p>
            <a:pPr>
              <a:lnSpc>
                <a:spcPts val="2400"/>
              </a:lnSpc>
            </a:pP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p>
          <a:p>
            <a:pPr>
              <a:lnSpc>
                <a:spcPts val="2400"/>
              </a:lnSpc>
            </a:pPr>
            <a:r>
              <a:rPr kumimoji="1" lang="en-US" altLang="ja-JP" sz="22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public void </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update(Employee obj){</a:t>
            </a:r>
            <a:endParaRPr kumimoji="1" lang="en-US" altLang="ja-JP" sz="2200">
              <a:latin typeface="Consolas" panose="020B0609020204030204" pitchFamily="49" charset="0"/>
              <a:ea typeface="メイリオ" panose="020B0604030504040204" pitchFamily="50" charset="-128"/>
              <a:cs typeface="Consolas" panose="020B0609020204030204" pitchFamily="49" charset="0"/>
            </a:endParaRPr>
          </a:p>
          <a:p>
            <a:pPr>
              <a:lnSpc>
                <a:spcPts val="2400"/>
              </a:lnSpc>
            </a:pP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em.merge</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(obj);</a:t>
            </a:r>
            <a:r>
              <a:rPr kumimoji="1" lang="ja-JP" altLang="en-US" sz="2200">
                <a:latin typeface="Consolas" panose="020B0609020204030204" pitchFamily="49" charset="0"/>
                <a:ea typeface="メイリオ" panose="020B0604030504040204" pitchFamily="50" charset="-128"/>
                <a:cs typeface="Consolas" panose="020B0609020204030204" pitchFamily="49" charset="0"/>
              </a:rPr>
              <a:t> </a:t>
            </a:r>
            <a:r>
              <a:rPr kumimoji="1" lang="ja-JP" altLang="en-US" sz="22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ja-JP" altLang="en-US" sz="2200" smtClean="0">
                <a:latin typeface="Consolas" panose="020B0609020204030204" pitchFamily="49" charset="0"/>
                <a:ea typeface="メイリオ" panose="020B0604030504040204" pitchFamily="50" charset="-128"/>
                <a:cs typeface="Consolas" panose="020B0609020204030204" pitchFamily="49" charset="0"/>
              </a:rPr>
              <a:t>更新</a:t>
            </a:r>
            <a:endParaRPr kumimoji="1" lang="en-US" altLang="ja-JP" sz="2200" smtClean="0">
              <a:latin typeface="Consolas" panose="020B0609020204030204" pitchFamily="49" charset="0"/>
              <a:ea typeface="メイリオ" panose="020B0604030504040204" pitchFamily="50" charset="-128"/>
              <a:cs typeface="Consolas" panose="020B0609020204030204" pitchFamily="49" charset="0"/>
            </a:endParaRPr>
          </a:p>
          <a:p>
            <a:pPr>
              <a:lnSpc>
                <a:spcPts val="2400"/>
              </a:lnSpc>
            </a:pPr>
            <a:r>
              <a:rPr kumimoji="1" lang="en-US" altLang="ja-JP" sz="22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p>
          <a:p>
            <a:pPr>
              <a:lnSpc>
                <a:spcPts val="2400"/>
              </a:lnSpc>
            </a:pPr>
            <a:r>
              <a:rPr kumimoji="1" lang="en-US" altLang="ja-JP" sz="22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ja-JP" altLang="en-US" sz="2200" smtClean="0">
                <a:latin typeface="Consolas" panose="020B0609020204030204" pitchFamily="49" charset="0"/>
                <a:ea typeface="メイリオ" panose="020B0604030504040204" pitchFamily="50" charset="-128"/>
                <a:cs typeface="Consolas" panose="020B0609020204030204" pitchFamily="49" charset="0"/>
              </a:rPr>
              <a:t>････････</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sz="2200">
              <a:latin typeface="Consolas" panose="020B0609020204030204" pitchFamily="49" charset="0"/>
              <a:ea typeface="メイリオ" panose="020B0604030504040204" pitchFamily="50" charset="-128"/>
              <a:cs typeface="Consolas" panose="020B0609020204030204" pitchFamily="49" charset="0"/>
            </a:endParaRPr>
          </a:p>
          <a:p>
            <a:pPr>
              <a:lnSpc>
                <a:spcPts val="2400"/>
              </a:lnSpc>
            </a:pP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a:t>
            </a:r>
            <a:endParaRPr kumimoji="1" lang="ja-JP" altLang="en-US" sz="2200" smtClean="0">
              <a:latin typeface="Consolas" panose="020B0609020204030204" pitchFamily="49" charset="0"/>
              <a:ea typeface="メイリオ" panose="020B0604030504040204" pitchFamily="50" charset="-128"/>
              <a:cs typeface="Consolas" panose="020B0609020204030204" pitchFamily="49" charset="0"/>
            </a:endParaRPr>
          </a:p>
        </p:txBody>
      </p:sp>
      <p:cxnSp>
        <p:nvCxnSpPr>
          <p:cNvPr id="8" name="直線コネクタ 7"/>
          <p:cNvCxnSpPr/>
          <p:nvPr/>
        </p:nvCxnSpPr>
        <p:spPr>
          <a:xfrm>
            <a:off x="4316398" y="1929161"/>
            <a:ext cx="1649503" cy="0"/>
          </a:xfrm>
          <a:prstGeom prst="line">
            <a:avLst/>
          </a:prstGeom>
          <a:ln w="28575">
            <a:solidFill>
              <a:schemeClr val="accent6">
                <a:lumMod val="75000"/>
              </a:schemeClr>
            </a:solidFill>
            <a:miter lim="800000"/>
          </a:ln>
        </p:spPr>
        <p:style>
          <a:lnRef idx="1">
            <a:schemeClr val="accent1"/>
          </a:lnRef>
          <a:fillRef idx="0">
            <a:schemeClr val="accent1"/>
          </a:fillRef>
          <a:effectRef idx="0">
            <a:schemeClr val="accent1"/>
          </a:effectRef>
          <a:fontRef idx="minor">
            <a:schemeClr val="tx1"/>
          </a:fontRef>
        </p:style>
      </p:cxnSp>
      <p:grpSp>
        <p:nvGrpSpPr>
          <p:cNvPr id="13" name="グループ化 12"/>
          <p:cNvGrpSpPr/>
          <p:nvPr/>
        </p:nvGrpSpPr>
        <p:grpSpPr>
          <a:xfrm>
            <a:off x="591014" y="1524893"/>
            <a:ext cx="3669629" cy="534810"/>
            <a:chOff x="591014" y="1524893"/>
            <a:chExt cx="3669629" cy="534810"/>
          </a:xfrm>
        </p:grpSpPr>
        <p:sp>
          <p:nvSpPr>
            <p:cNvPr id="6" name="テキスト ボックス 5"/>
            <p:cNvSpPr txBox="1"/>
            <p:nvPr/>
          </p:nvSpPr>
          <p:spPr>
            <a:xfrm>
              <a:off x="591014" y="1524893"/>
              <a:ext cx="2899318" cy="534810"/>
            </a:xfrm>
            <a:prstGeom prst="rect">
              <a:avLst/>
            </a:prstGeom>
            <a:solidFill>
              <a:schemeClr val="accent6">
                <a:lumMod val="20000"/>
                <a:lumOff val="80000"/>
              </a:schemeClr>
            </a:solidFill>
          </p:spPr>
          <p:txBody>
            <a:bodyPr wrap="square" lIns="108000" tIns="108000" rIns="108000" bIns="108000" rtlCol="0">
              <a:noAutofit/>
            </a:bodyPr>
            <a:lstStyle/>
            <a:p>
              <a:pPr algn="ctr">
                <a:lnSpc>
                  <a:spcPts val="2700"/>
                </a:lnSpc>
              </a:pPr>
              <a:r>
                <a:rPr kumimoji="1" lang="en-US" altLang="ja-JP" smtClean="0">
                  <a:latin typeface="Calibri" panose="020F0502020204030204" pitchFamily="34" charset="0"/>
                  <a:ea typeface="メイリオ" panose="020B0604030504040204" pitchFamily="50" charset="-128"/>
                </a:rPr>
                <a:t>EJB</a:t>
              </a:r>
              <a:r>
                <a:rPr kumimoji="1" lang="ja-JP" altLang="en-US" smtClean="0">
                  <a:latin typeface="Calibri" panose="020F0502020204030204" pitchFamily="34" charset="0"/>
                  <a:ea typeface="メイリオ" panose="020B0604030504040204" pitchFamily="50" charset="-128"/>
                </a:rPr>
                <a:t>のクラスで使用する</a:t>
              </a:r>
              <a:endParaRPr kumimoji="1" lang="en-US" altLang="ja-JP" smtClean="0">
                <a:latin typeface="Calibri" panose="020F0502020204030204" pitchFamily="34" charset="0"/>
                <a:ea typeface="メイリオ" panose="020B0604030504040204" pitchFamily="50" charset="-128"/>
              </a:endParaRPr>
            </a:p>
          </p:txBody>
        </p:sp>
        <p:sp>
          <p:nvSpPr>
            <p:cNvPr id="10" name="右矢印 9"/>
            <p:cNvSpPr/>
            <p:nvPr/>
          </p:nvSpPr>
          <p:spPr bwMode="gray">
            <a:xfrm>
              <a:off x="3490332" y="1701478"/>
              <a:ext cx="770311" cy="227683"/>
            </a:xfrm>
            <a:prstGeom prst="rightArrow">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grpSp>
        <p:nvGrpSpPr>
          <p:cNvPr id="18" name="グループ化 17"/>
          <p:cNvGrpSpPr/>
          <p:nvPr/>
        </p:nvGrpSpPr>
        <p:grpSpPr>
          <a:xfrm>
            <a:off x="591014" y="2293878"/>
            <a:ext cx="3642189" cy="3749188"/>
            <a:chOff x="591014" y="2293878"/>
            <a:chExt cx="3642189" cy="3749188"/>
          </a:xfrm>
        </p:grpSpPr>
        <p:sp>
          <p:nvSpPr>
            <p:cNvPr id="11" name="テキスト ボックス 10"/>
            <p:cNvSpPr txBox="1"/>
            <p:nvPr/>
          </p:nvSpPr>
          <p:spPr>
            <a:xfrm>
              <a:off x="591014" y="2293878"/>
              <a:ext cx="2899318" cy="3749188"/>
            </a:xfrm>
            <a:prstGeom prst="rect">
              <a:avLst/>
            </a:prstGeom>
            <a:solidFill>
              <a:schemeClr val="accent3">
                <a:lumMod val="20000"/>
                <a:lumOff val="80000"/>
              </a:schemeClr>
            </a:solidFill>
          </p:spPr>
          <p:txBody>
            <a:bodyPr wrap="square" lIns="108000" tIns="108000" rIns="108000" bIns="108000" rtlCol="0">
              <a:noAutofit/>
            </a:bodyPr>
            <a:lstStyle/>
            <a:p>
              <a:pPr>
                <a:lnSpc>
                  <a:spcPts val="2700"/>
                </a:lnSpc>
              </a:pPr>
              <a:r>
                <a:rPr kumimoji="1" lang="ja-JP" altLang="en-US" smtClean="0">
                  <a:latin typeface="Calibri" panose="020F0502020204030204" pitchFamily="34" charset="0"/>
                  <a:ea typeface="メイリオ" panose="020B0604030504040204" pitchFamily="50" charset="-128"/>
                </a:rPr>
                <a:t>トランザクション管理を</a:t>
              </a:r>
              <a:r>
                <a:rPr kumimoji="1" lang="en-US" altLang="ja-JP" smtClean="0">
                  <a:latin typeface="Calibri" panose="020F0502020204030204" pitchFamily="34" charset="0"/>
                  <a:ea typeface="メイリオ" panose="020B0604030504040204" pitchFamily="50" charset="-128"/>
                </a:rPr>
                <a:t>EJB</a:t>
              </a:r>
              <a:r>
                <a:rPr kumimoji="1" lang="ja-JP" altLang="en-US" smtClean="0">
                  <a:latin typeface="Calibri" panose="020F0502020204030204" pitchFamily="34" charset="0"/>
                  <a:ea typeface="メイリオ" panose="020B0604030504040204" pitchFamily="50" charset="-128"/>
                </a:rPr>
                <a:t>コンテナがやってくれるので、単に</a:t>
              </a:r>
              <a:r>
                <a:rPr kumimoji="1" lang="ja-JP" altLang="en-US" b="1" smtClean="0">
                  <a:latin typeface="Calibri" panose="020F0502020204030204" pitchFamily="34" charset="0"/>
                  <a:ea typeface="メイリオ" panose="020B0604030504040204" pitchFamily="50" charset="-128"/>
                </a:rPr>
                <a:t>永続性コンテキストを相手にして</a:t>
              </a:r>
              <a:r>
                <a:rPr kumimoji="1" lang="ja-JP" altLang="en-US" smtClean="0">
                  <a:latin typeface="Calibri" panose="020F0502020204030204" pitchFamily="34" charset="0"/>
                  <a:ea typeface="メイリオ" panose="020B0604030504040204" pitchFamily="50" charset="-128"/>
                </a:rPr>
                <a:t>、読み書き、検索を行えばよい。</a:t>
              </a:r>
              <a:endParaRPr kumimoji="1" lang="en-US" altLang="ja-JP" smtClean="0">
                <a:latin typeface="Calibri" panose="020F0502020204030204" pitchFamily="34" charset="0"/>
                <a:ea typeface="メイリオ" panose="020B0604030504040204" pitchFamily="50" charset="-128"/>
              </a:endParaRPr>
            </a:p>
            <a:p>
              <a:pPr>
                <a:lnSpc>
                  <a:spcPts val="2700"/>
                </a:lnSpc>
              </a:pPr>
              <a:endParaRPr kumimoji="1" lang="en-US" altLang="ja-JP">
                <a:latin typeface="Calibri" panose="020F0502020204030204" pitchFamily="34" charset="0"/>
                <a:ea typeface="メイリオ" panose="020B0604030504040204" pitchFamily="50" charset="-128"/>
              </a:endParaRPr>
            </a:p>
            <a:p>
              <a:pPr>
                <a:lnSpc>
                  <a:spcPts val="2700"/>
                </a:lnSpc>
              </a:pPr>
              <a:r>
                <a:rPr kumimoji="1" lang="en-US" altLang="ja-JP" smtClean="0">
                  <a:latin typeface="Calibri" panose="020F0502020204030204" pitchFamily="34" charset="0"/>
                  <a:ea typeface="メイリオ" panose="020B0604030504040204" pitchFamily="50" charset="-128"/>
                </a:rPr>
                <a:t>commit</a:t>
              </a:r>
              <a:r>
                <a:rPr kumimoji="1" lang="ja-JP" altLang="en-US" smtClean="0">
                  <a:latin typeface="Calibri" panose="020F0502020204030204" pitchFamily="34" charset="0"/>
                  <a:ea typeface="メイリオ" panose="020B0604030504040204" pitchFamily="50" charset="-128"/>
                </a:rPr>
                <a:t>、</a:t>
              </a:r>
              <a:r>
                <a:rPr kumimoji="1" lang="en-US" altLang="ja-JP" smtClean="0">
                  <a:latin typeface="Calibri" panose="020F0502020204030204" pitchFamily="34" charset="0"/>
                  <a:ea typeface="メイリオ" panose="020B0604030504040204" pitchFamily="50" charset="-128"/>
                </a:rPr>
                <a:t>rollback</a:t>
              </a:r>
              <a:r>
                <a:rPr kumimoji="1" lang="ja-JP" altLang="en-US" smtClean="0">
                  <a:latin typeface="Calibri" panose="020F0502020204030204" pitchFamily="34" charset="0"/>
                  <a:ea typeface="メイリオ" panose="020B0604030504040204" pitchFamily="50" charset="-128"/>
                </a:rPr>
                <a:t>、などは</a:t>
              </a:r>
              <a:r>
                <a:rPr kumimoji="1" lang="en-US" altLang="ja-JP" smtClean="0">
                  <a:latin typeface="Calibri" panose="020F0502020204030204" pitchFamily="34" charset="0"/>
                  <a:ea typeface="メイリオ" panose="020B0604030504040204" pitchFamily="50" charset="-128"/>
                </a:rPr>
                <a:t>EJB</a:t>
              </a:r>
              <a:r>
                <a:rPr kumimoji="1" lang="ja-JP" altLang="en-US" smtClean="0">
                  <a:latin typeface="Calibri" panose="020F0502020204030204" pitchFamily="34" charset="0"/>
                  <a:ea typeface="メイリオ" panose="020B0604030504040204" pitchFamily="50" charset="-128"/>
                </a:rPr>
                <a:t>コンテナが自動的に行う。</a:t>
              </a:r>
            </a:p>
          </p:txBody>
        </p:sp>
        <p:sp>
          <p:nvSpPr>
            <p:cNvPr id="14" name="右矢印 13"/>
            <p:cNvSpPr/>
            <p:nvPr/>
          </p:nvSpPr>
          <p:spPr bwMode="gray">
            <a:xfrm>
              <a:off x="3462892" y="3553049"/>
              <a:ext cx="770311" cy="227683"/>
            </a:xfrm>
            <a:prstGeom prst="rightArrow">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cxnSp>
        <p:nvCxnSpPr>
          <p:cNvPr id="15" name="直線コネクタ 14"/>
          <p:cNvCxnSpPr/>
          <p:nvPr/>
        </p:nvCxnSpPr>
        <p:spPr>
          <a:xfrm>
            <a:off x="5587637" y="3769581"/>
            <a:ext cx="1649503" cy="0"/>
          </a:xfrm>
          <a:prstGeom prst="line">
            <a:avLst/>
          </a:prstGeom>
          <a:ln w="28575">
            <a:solidFill>
              <a:srgbClr val="0070C0"/>
            </a:solidFill>
            <a:miter lim="800000"/>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5587636" y="4706283"/>
            <a:ext cx="1270364" cy="0"/>
          </a:xfrm>
          <a:prstGeom prst="line">
            <a:avLst/>
          </a:prstGeom>
          <a:ln w="28575">
            <a:solidFill>
              <a:srgbClr val="0070C0"/>
            </a:solidFill>
            <a:miter lim="800000"/>
          </a:ln>
        </p:spPr>
        <p:style>
          <a:lnRef idx="1">
            <a:schemeClr val="accent1"/>
          </a:lnRef>
          <a:fillRef idx="0">
            <a:schemeClr val="accent1"/>
          </a:fillRef>
          <a:effectRef idx="0">
            <a:schemeClr val="accent1"/>
          </a:effectRef>
          <a:fontRef idx="minor">
            <a:schemeClr val="tx1"/>
          </a:fontRef>
        </p:style>
      </p:cxnSp>
      <p:sp>
        <p:nvSpPr>
          <p:cNvPr id="19" name="正方形/長方形 18"/>
          <p:cNvSpPr/>
          <p:nvPr/>
        </p:nvSpPr>
        <p:spPr bwMode="gray">
          <a:xfrm>
            <a:off x="4898003" y="2226365"/>
            <a:ext cx="4166484" cy="739472"/>
          </a:xfrm>
          <a:prstGeom prst="rect">
            <a:avLst/>
          </a:prstGeom>
          <a:noFill/>
          <a:ln w="28575">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nvGrpSpPr>
          <p:cNvPr id="26" name="グループ化 25"/>
          <p:cNvGrpSpPr/>
          <p:nvPr/>
        </p:nvGrpSpPr>
        <p:grpSpPr>
          <a:xfrm>
            <a:off x="6713517" y="1166668"/>
            <a:ext cx="4807923" cy="992011"/>
            <a:chOff x="6713517" y="1166668"/>
            <a:chExt cx="4807923" cy="992011"/>
          </a:xfrm>
        </p:grpSpPr>
        <p:sp>
          <p:nvSpPr>
            <p:cNvPr id="22" name="右矢印 21"/>
            <p:cNvSpPr/>
            <p:nvPr/>
          </p:nvSpPr>
          <p:spPr bwMode="gray">
            <a:xfrm rot="5400000">
              <a:off x="7898231" y="1694654"/>
              <a:ext cx="700366" cy="227683"/>
            </a:xfrm>
            <a:prstGeom prst="rightArrow">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21" name="テキスト ボックス 20"/>
            <p:cNvSpPr txBox="1"/>
            <p:nvPr/>
          </p:nvSpPr>
          <p:spPr>
            <a:xfrm>
              <a:off x="6713517" y="1166668"/>
              <a:ext cx="4807923" cy="534810"/>
            </a:xfrm>
            <a:prstGeom prst="rect">
              <a:avLst/>
            </a:prstGeom>
            <a:solidFill>
              <a:schemeClr val="accent3">
                <a:lumMod val="20000"/>
                <a:lumOff val="80000"/>
              </a:schemeClr>
            </a:solidFill>
          </p:spPr>
          <p:txBody>
            <a:bodyPr wrap="square" lIns="108000" tIns="108000" rIns="108000" bIns="108000" rtlCol="0">
              <a:noAutofit/>
            </a:bodyPr>
            <a:lstStyle/>
            <a:p>
              <a:pPr algn="ctr">
                <a:lnSpc>
                  <a:spcPts val="2700"/>
                </a:lnSpc>
              </a:pPr>
              <a:r>
                <a:rPr kumimoji="1" lang="ja-JP" altLang="en-US" smtClean="0">
                  <a:latin typeface="Calibri" panose="020F0502020204030204" pitchFamily="34" charset="0"/>
                  <a:ea typeface="メイリオ" panose="020B0604030504040204" pitchFamily="50" charset="-128"/>
                </a:rPr>
                <a:t>エンティティマネージャーは</a:t>
              </a:r>
              <a:r>
                <a:rPr kumimoji="1" lang="en-US" altLang="ja-JP" smtClean="0">
                  <a:latin typeface="Calibri" panose="020F0502020204030204" pitchFamily="34" charset="0"/>
                  <a:ea typeface="メイリオ" panose="020B0604030504040204" pitchFamily="50" charset="-128"/>
                </a:rPr>
                <a:t>DI</a:t>
              </a:r>
              <a:r>
                <a:rPr kumimoji="1" lang="ja-JP" altLang="en-US" smtClean="0">
                  <a:latin typeface="Calibri" panose="020F0502020204030204" pitchFamily="34" charset="0"/>
                  <a:ea typeface="メイリオ" panose="020B0604030504040204" pitchFamily="50" charset="-128"/>
                </a:rPr>
                <a:t>で取得する</a:t>
              </a:r>
              <a:endParaRPr kumimoji="1" lang="en-US" altLang="ja-JP" smtClean="0">
                <a:latin typeface="Calibri" panose="020F0502020204030204" pitchFamily="34" charset="0"/>
                <a:ea typeface="メイリオ" panose="020B0604030504040204" pitchFamily="50" charset="-128"/>
              </a:endParaRPr>
            </a:p>
          </p:txBody>
        </p:sp>
      </p:grpSp>
      <p:sp>
        <p:nvSpPr>
          <p:cNvPr id="25" name="タイトル 4"/>
          <p:cNvSpPr>
            <a:spLocks noGrp="1"/>
          </p:cNvSpPr>
          <p:nvPr>
            <p:ph type="title"/>
          </p:nvPr>
        </p:nvSpPr>
        <p:spPr>
          <a:xfrm>
            <a:off x="531812" y="378376"/>
            <a:ext cx="11125200" cy="641131"/>
          </a:xfrm>
        </p:spPr>
        <p:txBody>
          <a:bodyPr/>
          <a:lstStyle/>
          <a:p>
            <a:r>
              <a:rPr lang="en-US" altLang="ja-JP" smtClean="0"/>
              <a:t>4. </a:t>
            </a:r>
            <a:r>
              <a:rPr lang="en-US" altLang="ja-JP"/>
              <a:t>EntityManager</a:t>
            </a:r>
            <a:r>
              <a:rPr lang="ja-JP" altLang="en-US"/>
              <a:t>の</a:t>
            </a:r>
            <a:r>
              <a:rPr lang="ja-JP" altLang="en-US" smtClean="0"/>
              <a:t>機能＜使い方＞</a:t>
            </a:r>
            <a:endParaRPr kumimoji="1" lang="ja-JP" altLang="en-US"/>
          </a:p>
        </p:txBody>
      </p:sp>
    </p:spTree>
    <p:extLst>
      <p:ext uri="{BB962C8B-B14F-4D97-AF65-F5344CB8AC3E}">
        <p14:creationId xmlns:p14="http://schemas.microsoft.com/office/powerpoint/2010/main" val="64358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ja-JP" altLang="en-US" smtClean="0"/>
              <a:t>やさしく理解するはじめてのＪＰＡ</a:t>
            </a:r>
            <a:endParaRPr lang="en-US"/>
          </a:p>
        </p:txBody>
      </p:sp>
      <p:sp>
        <p:nvSpPr>
          <p:cNvPr id="5" name="Subtitle 4"/>
          <p:cNvSpPr>
            <a:spLocks noGrp="1"/>
          </p:cNvSpPr>
          <p:nvPr>
            <p:ph type="subTitle" idx="1"/>
          </p:nvPr>
        </p:nvSpPr>
        <p:spPr/>
        <p:txBody>
          <a:bodyPr/>
          <a:lstStyle/>
          <a:p>
            <a:r>
              <a:rPr lang="en-US" altLang="ja-JP" smtClean="0"/>
              <a:t>JPA</a:t>
            </a:r>
            <a:r>
              <a:rPr lang="ja-JP" altLang="en-US"/>
              <a:t>の</a:t>
            </a:r>
            <a:r>
              <a:rPr lang="ja-JP" altLang="en-US" smtClean="0"/>
              <a:t>使い方</a:t>
            </a:r>
            <a:endParaRPr lang="en-US"/>
          </a:p>
        </p:txBody>
      </p:sp>
      <p:sp>
        <p:nvSpPr>
          <p:cNvPr id="6" name="Text Placeholder 5"/>
          <p:cNvSpPr>
            <a:spLocks noGrp="1"/>
          </p:cNvSpPr>
          <p:nvPr>
            <p:ph type="body" sz="quarter" idx="13"/>
          </p:nvPr>
        </p:nvSpPr>
        <p:spPr/>
        <p:txBody>
          <a:bodyPr/>
          <a:lstStyle/>
          <a:p>
            <a:r>
              <a:rPr lang="ja-JP" altLang="en-US" smtClean="0"/>
              <a:t>川場　隆</a:t>
            </a:r>
            <a:endParaRPr lang="en-US" smtClean="0"/>
          </a:p>
          <a:p>
            <a:r>
              <a:rPr lang="ja-JP" altLang="en-US" smtClean="0"/>
              <a:t>活水女子大学</a:t>
            </a:r>
            <a:endParaRPr lang="en-US" smtClean="0"/>
          </a:p>
          <a:p>
            <a:endParaRPr lang="en-US"/>
          </a:p>
        </p:txBody>
      </p:sp>
    </p:spTree>
    <p:extLst>
      <p:ext uri="{BB962C8B-B14F-4D97-AF65-F5344CB8AC3E}">
        <p14:creationId xmlns:p14="http://schemas.microsoft.com/office/powerpoint/2010/main" val="332863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20</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kumimoji="1" lang="en-US" altLang="ja-JP" smtClean="0"/>
              <a:t>6. </a:t>
            </a:r>
            <a:r>
              <a:rPr lang="en-US" altLang="ja-JP" smtClean="0"/>
              <a:t>CRUD</a:t>
            </a:r>
            <a:r>
              <a:rPr lang="ja-JP" altLang="en-US" smtClean="0"/>
              <a:t>のための汎用クラス</a:t>
            </a:r>
            <a:endParaRPr kumimoji="1" lang="ja-JP" altLang="en-US"/>
          </a:p>
        </p:txBody>
      </p:sp>
      <p:sp>
        <p:nvSpPr>
          <p:cNvPr id="2" name="テキスト ボックス 1"/>
          <p:cNvSpPr txBox="1"/>
          <p:nvPr/>
        </p:nvSpPr>
        <p:spPr>
          <a:xfrm>
            <a:off x="5977931" y="1258158"/>
            <a:ext cx="5616306" cy="3926403"/>
          </a:xfrm>
          <a:prstGeom prst="rect">
            <a:avLst/>
          </a:prstGeom>
          <a:noFill/>
          <a:ln w="19050">
            <a:solidFill>
              <a:schemeClr val="bg1">
                <a:lumMod val="75000"/>
              </a:schemeClr>
            </a:solidFill>
          </a:ln>
        </p:spPr>
        <p:txBody>
          <a:bodyPr wrap="none" lIns="108000" tIns="108000" rIns="108000" bIns="108000" rtlCol="0">
            <a:noAutofit/>
          </a:bodyPr>
          <a:lstStyle/>
          <a:p>
            <a:pPr>
              <a:lnSpc>
                <a:spcPts val="24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@stateless</a:t>
            </a:r>
          </a:p>
          <a:p>
            <a:pPr>
              <a:lnSpc>
                <a:spcPts val="24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public class Db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a:t>
            </a:r>
          </a:p>
          <a:p>
            <a:pPr>
              <a:lnSpc>
                <a:spcPts val="24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PersistenceContext</a:t>
            </a:r>
          </a:p>
          <a:p>
            <a:pPr>
              <a:lnSpc>
                <a:spcPts val="24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private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EntityManager em;</a:t>
            </a:r>
          </a:p>
          <a:p>
            <a:pPr>
              <a:lnSpc>
                <a:spcPts val="24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public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void </a:t>
            </a:r>
            <a:r>
              <a:rPr kumimoji="1" lang="en-US" altLang="ja-JP" sz="2000" b="1" smtClean="0">
                <a:latin typeface="Consolas" panose="020B0609020204030204" pitchFamily="49" charset="0"/>
                <a:ea typeface="メイリオ" panose="020B0604030504040204" pitchFamily="50" charset="-128"/>
                <a:cs typeface="Consolas" panose="020B0609020204030204" pitchFamily="49" charset="0"/>
              </a:rPr>
              <a:t>create</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r>
              <a:rPr kumimoji="1" lang="en-US" altLang="ja-JP" sz="2000" b="1"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Employee </a:t>
            </a:r>
            <a:r>
              <a:rPr kumimoji="1" lang="en-US" altLang="ja-JP" sz="2000" b="1" smtClean="0">
                <a:latin typeface="Consolas" panose="020B0609020204030204" pitchFamily="49" charset="0"/>
                <a:ea typeface="メイリオ" panose="020B0604030504040204" pitchFamily="50" charset="-128"/>
                <a:cs typeface="Consolas" panose="020B0609020204030204" pitchFamily="49" charset="0"/>
              </a:rPr>
              <a:t>obj</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000">
              <a:latin typeface="Consolas" panose="020B0609020204030204" pitchFamily="49" charset="0"/>
              <a:ea typeface="メイリオ" panose="020B0604030504040204" pitchFamily="50" charset="-128"/>
              <a:cs typeface="Consolas" panose="020B0609020204030204" pitchFamily="49" charset="0"/>
            </a:endParaRPr>
          </a:p>
          <a:p>
            <a:pPr>
              <a:lnSpc>
                <a:spcPts val="24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em.persist(obj);</a:t>
            </a:r>
            <a:endParaRPr kumimoji="1" lang="en-US" altLang="ja-JP" sz="2000">
              <a:latin typeface="Consolas" panose="020B0609020204030204" pitchFamily="49" charset="0"/>
              <a:ea typeface="メイリオ" panose="020B0604030504040204" pitchFamily="50" charset="-128"/>
              <a:cs typeface="Consolas" panose="020B0609020204030204" pitchFamily="49" charset="0"/>
            </a:endParaRPr>
          </a:p>
          <a:p>
            <a:pPr>
              <a:lnSpc>
                <a:spcPts val="24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p>
          <a:p>
            <a:pPr>
              <a:lnSpc>
                <a:spcPts val="24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public void </a:t>
            </a:r>
            <a:r>
              <a:rPr kumimoji="1" lang="en-US" altLang="ja-JP" sz="2000" b="1" smtClean="0">
                <a:latin typeface="Consolas" panose="020B0609020204030204" pitchFamily="49" charset="0"/>
                <a:ea typeface="メイリオ" panose="020B0604030504040204" pitchFamily="50" charset="-128"/>
                <a:cs typeface="Consolas" panose="020B0609020204030204" pitchFamily="49" charset="0"/>
              </a:rPr>
              <a:t>update</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r>
              <a:rPr kumimoji="1" lang="en-US" altLang="ja-JP" sz="2000" b="1"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Employee </a:t>
            </a:r>
            <a:r>
              <a:rPr kumimoji="1" lang="en-US" altLang="ja-JP" sz="2000" b="1" smtClean="0">
                <a:latin typeface="Consolas" panose="020B0609020204030204" pitchFamily="49" charset="0"/>
                <a:ea typeface="メイリオ" panose="020B0604030504040204" pitchFamily="50" charset="-128"/>
                <a:cs typeface="Consolas" panose="020B0609020204030204" pitchFamily="49" charset="0"/>
              </a:rPr>
              <a:t>obj</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000">
              <a:latin typeface="Consolas" panose="020B0609020204030204" pitchFamily="49" charset="0"/>
              <a:ea typeface="メイリオ" panose="020B0604030504040204" pitchFamily="50" charset="-128"/>
              <a:cs typeface="Consolas" panose="020B0609020204030204" pitchFamily="49" charset="0"/>
            </a:endParaRPr>
          </a:p>
          <a:p>
            <a:pPr>
              <a:lnSpc>
                <a:spcPts val="24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em.merge(obj);</a:t>
            </a:r>
          </a:p>
          <a:p>
            <a:pPr>
              <a:lnSpc>
                <a:spcPts val="24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p>
          <a:p>
            <a:pPr>
              <a:lnSpc>
                <a:spcPts val="24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sz="2000">
              <a:latin typeface="Consolas" panose="020B0609020204030204" pitchFamily="49" charset="0"/>
              <a:ea typeface="メイリオ" panose="020B0604030504040204" pitchFamily="50" charset="-128"/>
              <a:cs typeface="Consolas" panose="020B0609020204030204" pitchFamily="49" charset="0"/>
            </a:endParaRPr>
          </a:p>
          <a:p>
            <a:pPr>
              <a:lnSpc>
                <a:spcPts val="24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endParaRPr kumimoji="1" lang="ja-JP" altLang="en-US" sz="2000" smtClean="0">
              <a:latin typeface="Consolas" panose="020B0609020204030204" pitchFamily="49" charset="0"/>
              <a:ea typeface="メイリオ" panose="020B0604030504040204" pitchFamily="50" charset="-128"/>
              <a:cs typeface="Consolas" panose="020B0609020204030204" pitchFamily="49" charset="0"/>
            </a:endParaRPr>
          </a:p>
        </p:txBody>
      </p:sp>
      <p:sp>
        <p:nvSpPr>
          <p:cNvPr id="9" name="テキスト ボックス 8"/>
          <p:cNvSpPr txBox="1"/>
          <p:nvPr/>
        </p:nvSpPr>
        <p:spPr>
          <a:xfrm>
            <a:off x="559297" y="2155361"/>
            <a:ext cx="4635773" cy="2176942"/>
          </a:xfrm>
          <a:prstGeom prst="rect">
            <a:avLst/>
          </a:prstGeom>
          <a:solidFill>
            <a:schemeClr val="accent2">
              <a:lumMod val="20000"/>
              <a:lumOff val="80000"/>
            </a:schemeClr>
          </a:solidFill>
          <a:ln w="19050">
            <a:noFill/>
          </a:ln>
        </p:spPr>
        <p:txBody>
          <a:bodyPr wrap="square" lIns="108000" tIns="108000" rIns="108000" bIns="108000" rtlCol="0">
            <a:noAutofit/>
          </a:bodyPr>
          <a:lstStyle/>
          <a:p>
            <a:pPr>
              <a:lnSpc>
                <a:spcPct val="130000"/>
              </a:lnSpc>
            </a:pPr>
            <a:r>
              <a:rPr kumimoji="1" lang="ja-JP" altLang="en-US" sz="2400" u="sng" dirty="0" smtClean="0">
                <a:latin typeface="Consolas" panose="020B0609020204030204" pitchFamily="49" charset="0"/>
                <a:ea typeface="メイリオ" panose="020B0604030504040204" pitchFamily="50" charset="-128"/>
                <a:cs typeface="Consolas" panose="020B0609020204030204" pitchFamily="49" charset="0"/>
              </a:rPr>
              <a:t>エンティティごと</a:t>
            </a:r>
            <a:r>
              <a:rPr kumimoji="1" lang="ja-JP" altLang="en-US" sz="2400" dirty="0" smtClean="0">
                <a:latin typeface="Consolas" panose="020B0609020204030204" pitchFamily="49" charset="0"/>
                <a:ea typeface="メイリオ" panose="020B0604030504040204" pitchFamily="50" charset="-128"/>
                <a:cs typeface="Consolas" panose="020B0609020204030204" pitchFamily="49" charset="0"/>
              </a:rPr>
              <a:t>にこの</a:t>
            </a:r>
            <a:r>
              <a:rPr kumimoji="1" lang="ja-JP" altLang="en-US" sz="2400" dirty="0">
                <a:latin typeface="Consolas" panose="020B0609020204030204" pitchFamily="49" charset="0"/>
                <a:ea typeface="メイリオ" panose="020B0604030504040204" pitchFamily="50" charset="-128"/>
                <a:cs typeface="Consolas" panose="020B0609020204030204" pitchFamily="49" charset="0"/>
              </a:rPr>
              <a:t>ような</a:t>
            </a:r>
            <a:r>
              <a:rPr kumimoji="1" lang="en-US" altLang="ja-JP" sz="2400" dirty="0" smtClean="0">
                <a:latin typeface="Consolas" panose="020B0609020204030204" pitchFamily="49" charset="0"/>
                <a:ea typeface="メイリオ" panose="020B0604030504040204" pitchFamily="50" charset="-128"/>
                <a:cs typeface="Consolas" panose="020B0609020204030204" pitchFamily="49" charset="0"/>
              </a:rPr>
              <a:t>EJB</a:t>
            </a:r>
            <a:r>
              <a:rPr kumimoji="1" lang="ja-JP" altLang="en-US" sz="2400" dirty="0" smtClean="0">
                <a:latin typeface="Consolas" panose="020B0609020204030204" pitchFamily="49" charset="0"/>
                <a:ea typeface="メイリオ" panose="020B0604030504040204" pitchFamily="50" charset="-128"/>
                <a:cs typeface="Consolas" panose="020B0609020204030204" pitchFamily="49" charset="0"/>
              </a:rPr>
              <a:t>が必要なので、いくつものエンティティを使う時、とても面倒。</a:t>
            </a:r>
          </a:p>
        </p:txBody>
      </p:sp>
      <p:sp>
        <p:nvSpPr>
          <p:cNvPr id="12" name="右矢印 11"/>
          <p:cNvSpPr/>
          <p:nvPr/>
        </p:nvSpPr>
        <p:spPr bwMode="gray">
          <a:xfrm>
            <a:off x="5335478" y="2615878"/>
            <a:ext cx="523783" cy="677738"/>
          </a:xfrm>
          <a:prstGeom prst="rightArrow">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Tree>
    <p:extLst>
      <p:ext uri="{BB962C8B-B14F-4D97-AF65-F5344CB8AC3E}">
        <p14:creationId xmlns:p14="http://schemas.microsoft.com/office/powerpoint/2010/main" val="1292523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21</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6" name="テキスト ボックス 5"/>
          <p:cNvSpPr txBox="1"/>
          <p:nvPr/>
        </p:nvSpPr>
        <p:spPr>
          <a:xfrm>
            <a:off x="4826643" y="1782501"/>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lang="en-US" altLang="ja-JP" smtClean="0"/>
              <a:t>6</a:t>
            </a:r>
            <a:r>
              <a:rPr kumimoji="1" lang="en-US" altLang="ja-JP" smtClean="0"/>
              <a:t>. </a:t>
            </a:r>
            <a:r>
              <a:rPr lang="en-US" altLang="ja-JP" smtClean="0"/>
              <a:t>CRUD</a:t>
            </a:r>
            <a:r>
              <a:rPr lang="ja-JP" altLang="en-US" smtClean="0"/>
              <a:t>のための汎用クラス</a:t>
            </a:r>
            <a:endParaRPr kumimoji="1" lang="ja-JP" altLang="en-US"/>
          </a:p>
        </p:txBody>
      </p:sp>
      <p:sp>
        <p:nvSpPr>
          <p:cNvPr id="2" name="テキスト ボックス 1"/>
          <p:cNvSpPr txBox="1"/>
          <p:nvPr/>
        </p:nvSpPr>
        <p:spPr>
          <a:xfrm>
            <a:off x="5977931" y="992387"/>
            <a:ext cx="5616306" cy="3552980"/>
          </a:xfrm>
          <a:prstGeom prst="rect">
            <a:avLst/>
          </a:prstGeom>
          <a:noFill/>
          <a:ln w="19050">
            <a:solidFill>
              <a:schemeClr val="bg1">
                <a:lumMod val="75000"/>
              </a:schemeClr>
            </a:solidFill>
          </a:ln>
        </p:spPr>
        <p:txBody>
          <a:bodyPr wrap="none" lIns="108000" tIns="108000" rIns="108000" bIns="108000" rtlCol="0">
            <a:noAutofit/>
          </a:bodyPr>
          <a:lstStyle/>
          <a:p>
            <a:pPr>
              <a:lnSpc>
                <a:spcPts val="24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public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class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Db</a:t>
            </a:r>
            <a:r>
              <a:rPr kumimoji="1" lang="en-US" altLang="ja-JP" sz="2000" b="1">
                <a:solidFill>
                  <a:srgbClr val="00B0F0"/>
                </a:solidFill>
                <a:latin typeface="Consolas" panose="020B0609020204030204" pitchFamily="49" charset="0"/>
                <a:ea typeface="メイリオ" panose="020B0604030504040204" pitchFamily="50" charset="-128"/>
                <a:cs typeface="Consolas" panose="020B0609020204030204" pitchFamily="49" charset="0"/>
              </a:rPr>
              <a:t>&lt;T&gt;</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p>
          <a:p>
            <a:pPr>
              <a:lnSpc>
                <a:spcPts val="24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PersistenceContext</a:t>
            </a:r>
          </a:p>
          <a:p>
            <a:pPr>
              <a:lnSpc>
                <a:spcPts val="24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private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EntityManager em;</a:t>
            </a:r>
          </a:p>
          <a:p>
            <a:pPr>
              <a:lnSpc>
                <a:spcPts val="24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public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void </a:t>
            </a:r>
            <a:r>
              <a:rPr kumimoji="1" lang="en-US" altLang="ja-JP" sz="2000" b="1">
                <a:latin typeface="Consolas" panose="020B0609020204030204" pitchFamily="49" charset="0"/>
                <a:ea typeface="メイリオ" panose="020B0604030504040204" pitchFamily="50" charset="-128"/>
                <a:cs typeface="Consolas" panose="020B0609020204030204" pitchFamily="49" charset="0"/>
              </a:rPr>
              <a:t>create</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a:t>
            </a:r>
            <a:r>
              <a:rPr kumimoji="1" lang="en-US" altLang="ja-JP" sz="2000" b="1">
                <a:solidFill>
                  <a:srgbClr val="00B0F0"/>
                </a:solidFill>
                <a:latin typeface="Consolas" panose="020B0609020204030204" pitchFamily="49" charset="0"/>
                <a:ea typeface="メイリオ" panose="020B0604030504040204" pitchFamily="50" charset="-128"/>
                <a:cs typeface="Consolas" panose="020B0609020204030204" pitchFamily="49" charset="0"/>
              </a:rPr>
              <a:t>T </a:t>
            </a:r>
            <a:r>
              <a:rPr kumimoji="1" lang="en-US" altLang="ja-JP" sz="2000" b="1" smtClean="0">
                <a:latin typeface="Consolas" panose="020B0609020204030204" pitchFamily="49" charset="0"/>
                <a:ea typeface="メイリオ" panose="020B0604030504040204" pitchFamily="50" charset="-128"/>
                <a:cs typeface="Consolas" panose="020B0609020204030204" pitchFamily="49" charset="0"/>
              </a:rPr>
              <a:t>obj</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a:t>
            </a:r>
          </a:p>
          <a:p>
            <a:pPr>
              <a:lnSpc>
                <a:spcPts val="24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em.persist(</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obj</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000">
              <a:latin typeface="Consolas" panose="020B0609020204030204" pitchFamily="49" charset="0"/>
              <a:ea typeface="メイリオ" panose="020B0604030504040204" pitchFamily="50" charset="-128"/>
              <a:cs typeface="Consolas" panose="020B0609020204030204" pitchFamily="49" charset="0"/>
            </a:endParaRPr>
          </a:p>
          <a:p>
            <a:pPr>
              <a:lnSpc>
                <a:spcPts val="24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p>
          <a:p>
            <a:pPr>
              <a:lnSpc>
                <a:spcPts val="24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public void </a:t>
            </a:r>
            <a:r>
              <a:rPr kumimoji="1" lang="en-US" altLang="ja-JP" sz="2000" b="1" smtClean="0">
                <a:latin typeface="Consolas" panose="020B0609020204030204" pitchFamily="49" charset="0"/>
                <a:ea typeface="メイリオ" panose="020B0604030504040204" pitchFamily="50" charset="-128"/>
                <a:cs typeface="Consolas" panose="020B0609020204030204" pitchFamily="49" charset="0"/>
              </a:rPr>
              <a:t>update</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r>
              <a:rPr kumimoji="1" lang="en-US" altLang="ja-JP" sz="2000" b="1"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T </a:t>
            </a:r>
            <a:r>
              <a:rPr kumimoji="1" lang="en-US" altLang="ja-JP" sz="2000" b="1" smtClean="0">
                <a:latin typeface="Consolas" panose="020B0609020204030204" pitchFamily="49" charset="0"/>
                <a:ea typeface="メイリオ" panose="020B0604030504040204" pitchFamily="50" charset="-128"/>
                <a:cs typeface="Consolas" panose="020B0609020204030204" pitchFamily="49" charset="0"/>
              </a:rPr>
              <a:t>obj</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a:t>
            </a:r>
          </a:p>
          <a:p>
            <a:pPr>
              <a:lnSpc>
                <a:spcPts val="24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em.merge(</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obj</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p>
          <a:p>
            <a:pPr>
              <a:lnSpc>
                <a:spcPts val="24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p>
          <a:p>
            <a:pPr>
              <a:lnSpc>
                <a:spcPts val="24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sz="2000">
              <a:latin typeface="Consolas" panose="020B0609020204030204" pitchFamily="49" charset="0"/>
              <a:ea typeface="メイリオ" panose="020B0604030504040204" pitchFamily="50" charset="-128"/>
              <a:cs typeface="Consolas" panose="020B0609020204030204" pitchFamily="49" charset="0"/>
            </a:endParaRPr>
          </a:p>
          <a:p>
            <a:pPr>
              <a:lnSpc>
                <a:spcPts val="24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endParaRPr kumimoji="1" lang="ja-JP" altLang="en-US" sz="2000" smtClean="0">
              <a:latin typeface="Consolas" panose="020B0609020204030204" pitchFamily="49" charset="0"/>
              <a:ea typeface="メイリオ" panose="020B0604030504040204" pitchFamily="50" charset="-128"/>
              <a:cs typeface="Consolas" panose="020B0609020204030204" pitchFamily="49" charset="0"/>
            </a:endParaRPr>
          </a:p>
        </p:txBody>
      </p:sp>
      <p:grpSp>
        <p:nvGrpSpPr>
          <p:cNvPr id="17" name="グループ化 16"/>
          <p:cNvGrpSpPr/>
          <p:nvPr/>
        </p:nvGrpSpPr>
        <p:grpSpPr>
          <a:xfrm>
            <a:off x="751793" y="1967038"/>
            <a:ext cx="5142980" cy="1726091"/>
            <a:chOff x="751793" y="1967038"/>
            <a:chExt cx="5142980" cy="1726091"/>
          </a:xfrm>
        </p:grpSpPr>
        <p:sp>
          <p:nvSpPr>
            <p:cNvPr id="9" name="テキスト ボックス 8"/>
            <p:cNvSpPr txBox="1"/>
            <p:nvPr/>
          </p:nvSpPr>
          <p:spPr>
            <a:xfrm>
              <a:off x="751793" y="1967038"/>
              <a:ext cx="4532050" cy="1726091"/>
            </a:xfrm>
            <a:prstGeom prst="rect">
              <a:avLst/>
            </a:prstGeom>
            <a:solidFill>
              <a:schemeClr val="accent2">
                <a:lumMod val="20000"/>
                <a:lumOff val="80000"/>
              </a:schemeClr>
            </a:solidFill>
            <a:ln w="19050">
              <a:noFill/>
            </a:ln>
          </p:spPr>
          <p:txBody>
            <a:bodyPr wrap="square" lIns="108000" tIns="108000" rIns="108000" bIns="108000" rtlCol="0">
              <a:noAutofit/>
            </a:bodyPr>
            <a:lstStyle/>
            <a:p>
              <a:pPr>
                <a:lnSpc>
                  <a:spcPct val="130000"/>
                </a:lnSpc>
              </a:pPr>
              <a:r>
                <a:rPr kumimoji="1" lang="ja-JP" altLang="en-US" sz="2400" smtClean="0">
                  <a:latin typeface="Consolas" panose="020B0609020204030204" pitchFamily="49" charset="0"/>
                  <a:ea typeface="メイリオ" panose="020B0604030504040204" pitchFamily="50" charset="-128"/>
                  <a:cs typeface="Consolas" panose="020B0609020204030204" pitchFamily="49" charset="0"/>
                </a:rPr>
                <a:t>どんな型のエンティティでも処理できるように、</a:t>
              </a:r>
              <a:r>
                <a:rPr kumimoji="1" lang="ja-JP" altLang="en-US" sz="2400" b="1" smtClean="0">
                  <a:latin typeface="Consolas" panose="020B0609020204030204" pitchFamily="49" charset="0"/>
                  <a:ea typeface="メイリオ" panose="020B0604030504040204" pitchFamily="50" charset="-128"/>
                  <a:cs typeface="Consolas" panose="020B0609020204030204" pitchFamily="49" charset="0"/>
                </a:rPr>
                <a:t>総称型</a:t>
              </a:r>
              <a:r>
                <a:rPr kumimoji="1" lang="ja-JP" altLang="en-US" sz="2400" smtClean="0">
                  <a:latin typeface="Consolas" panose="020B0609020204030204" pitchFamily="49" charset="0"/>
                  <a:ea typeface="メイリオ" panose="020B0604030504040204" pitchFamily="50" charset="-128"/>
                  <a:cs typeface="Consolas" panose="020B0609020204030204" pitchFamily="49" charset="0"/>
                </a:rPr>
                <a:t>のスーパークラスを使っておく。</a:t>
              </a:r>
            </a:p>
          </p:txBody>
        </p:sp>
        <p:sp>
          <p:nvSpPr>
            <p:cNvPr id="12" name="右矢印 11"/>
            <p:cNvSpPr/>
            <p:nvPr/>
          </p:nvSpPr>
          <p:spPr bwMode="gray">
            <a:xfrm>
              <a:off x="5370990" y="2615878"/>
              <a:ext cx="523783" cy="677738"/>
            </a:xfrm>
            <a:prstGeom prst="rightArrow">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grpSp>
        <p:nvGrpSpPr>
          <p:cNvPr id="19" name="グループ化 18"/>
          <p:cNvGrpSpPr/>
          <p:nvPr/>
        </p:nvGrpSpPr>
        <p:grpSpPr>
          <a:xfrm>
            <a:off x="751793" y="4758432"/>
            <a:ext cx="11017166" cy="1171852"/>
            <a:chOff x="751793" y="4758432"/>
            <a:chExt cx="10842444" cy="1171852"/>
          </a:xfrm>
        </p:grpSpPr>
        <p:sp>
          <p:nvSpPr>
            <p:cNvPr id="10" name="テキスト ボックス 9"/>
            <p:cNvSpPr txBox="1"/>
            <p:nvPr/>
          </p:nvSpPr>
          <p:spPr>
            <a:xfrm>
              <a:off x="5131294" y="4758432"/>
              <a:ext cx="6462943" cy="1171852"/>
            </a:xfrm>
            <a:prstGeom prst="rect">
              <a:avLst/>
            </a:prstGeom>
            <a:noFill/>
            <a:ln w="19050">
              <a:solidFill>
                <a:schemeClr val="bg1">
                  <a:lumMod val="75000"/>
                </a:schemeClr>
              </a:solidFill>
            </a:ln>
          </p:spPr>
          <p:txBody>
            <a:bodyPr wrap="none" lIns="108000" tIns="108000" rIns="108000" bIns="108000" rtlCol="0">
              <a:noAutofit/>
            </a:bodyPr>
            <a:lstStyle/>
            <a:p>
              <a:pPr>
                <a:lnSpc>
                  <a:spcPts val="24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@stateless</a:t>
              </a:r>
            </a:p>
            <a:p>
              <a:pPr>
                <a:lnSpc>
                  <a:spcPts val="24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public class EmployeeDb extends Db</a:t>
              </a:r>
              <a:r>
                <a:rPr kumimoji="1" lang="en-US" altLang="ja-JP" sz="2000" b="1"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&lt;Employee&gt;</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p>
            <a:p>
              <a:pPr>
                <a:lnSpc>
                  <a:spcPts val="24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endParaRPr kumimoji="1" lang="ja-JP" altLang="en-US" sz="2000" smtClean="0">
                <a:latin typeface="Consolas" panose="020B0609020204030204" pitchFamily="49" charset="0"/>
                <a:ea typeface="メイリオ" panose="020B0604030504040204" pitchFamily="50" charset="-128"/>
                <a:cs typeface="Consolas" panose="020B0609020204030204" pitchFamily="49" charset="0"/>
              </a:endParaRPr>
            </a:p>
          </p:txBody>
        </p:sp>
        <p:grpSp>
          <p:nvGrpSpPr>
            <p:cNvPr id="18" name="グループ化 17"/>
            <p:cNvGrpSpPr/>
            <p:nvPr/>
          </p:nvGrpSpPr>
          <p:grpSpPr>
            <a:xfrm>
              <a:off x="751793" y="4758432"/>
              <a:ext cx="4379501" cy="1171852"/>
              <a:chOff x="751793" y="4758432"/>
              <a:chExt cx="4379501" cy="1171852"/>
            </a:xfrm>
          </p:grpSpPr>
          <p:sp>
            <p:nvSpPr>
              <p:cNvPr id="11" name="テキスト ボックス 10"/>
              <p:cNvSpPr txBox="1"/>
              <p:nvPr/>
            </p:nvSpPr>
            <p:spPr>
              <a:xfrm>
                <a:off x="751793" y="4758432"/>
                <a:ext cx="3855718" cy="1171852"/>
              </a:xfrm>
              <a:prstGeom prst="rect">
                <a:avLst/>
              </a:prstGeom>
              <a:solidFill>
                <a:schemeClr val="accent2">
                  <a:lumMod val="20000"/>
                  <a:lumOff val="80000"/>
                </a:schemeClr>
              </a:solidFill>
              <a:ln w="19050">
                <a:noFill/>
              </a:ln>
            </p:spPr>
            <p:txBody>
              <a:bodyPr wrap="square" lIns="108000" tIns="108000" rIns="108000" bIns="108000" rtlCol="0">
                <a:noAutofit/>
              </a:bodyPr>
              <a:lstStyle/>
              <a:p>
                <a:pPr>
                  <a:lnSpc>
                    <a:spcPct val="130000"/>
                  </a:lnSpc>
                </a:pPr>
                <a:r>
                  <a:rPr kumimoji="1" lang="ja-JP" altLang="en-US" sz="2400" smtClean="0">
                    <a:latin typeface="Consolas" panose="020B0609020204030204" pitchFamily="49" charset="0"/>
                    <a:ea typeface="メイリオ" panose="020B0604030504040204" pitchFamily="50" charset="-128"/>
                    <a:cs typeface="Consolas" panose="020B0609020204030204" pitchFamily="49" charset="0"/>
                  </a:rPr>
                  <a:t>エンティティごとにこれだけ書けばよい。</a:t>
                </a:r>
              </a:p>
            </p:txBody>
          </p:sp>
          <p:sp>
            <p:nvSpPr>
              <p:cNvPr id="13" name="右矢印 12"/>
              <p:cNvSpPr/>
              <p:nvPr/>
            </p:nvSpPr>
            <p:spPr bwMode="gray">
              <a:xfrm>
                <a:off x="4678532" y="5005490"/>
                <a:ext cx="452762" cy="677738"/>
              </a:xfrm>
              <a:prstGeom prst="rightArrow">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grpSp>
      <p:cxnSp>
        <p:nvCxnSpPr>
          <p:cNvPr id="14" name="直線コネクタ 13"/>
          <p:cNvCxnSpPr/>
          <p:nvPr/>
        </p:nvCxnSpPr>
        <p:spPr>
          <a:xfrm>
            <a:off x="7882759" y="1379483"/>
            <a:ext cx="677917" cy="0"/>
          </a:xfrm>
          <a:prstGeom prst="line">
            <a:avLst/>
          </a:prstGeom>
          <a:ln w="28575">
            <a:solidFill>
              <a:schemeClr val="accent6">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9254359" y="2325414"/>
            <a:ext cx="677917" cy="0"/>
          </a:xfrm>
          <a:prstGeom prst="line">
            <a:avLst/>
          </a:prstGeom>
          <a:ln w="28575">
            <a:solidFill>
              <a:schemeClr val="accent6">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9325304" y="3231931"/>
            <a:ext cx="677917" cy="0"/>
          </a:xfrm>
          <a:prstGeom prst="line">
            <a:avLst/>
          </a:prstGeom>
          <a:ln w="28575">
            <a:solidFill>
              <a:schemeClr val="accent6">
                <a:lumMod val="75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217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22</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6" name="テキスト ボックス 5"/>
          <p:cNvSpPr txBox="1"/>
          <p:nvPr/>
        </p:nvSpPr>
        <p:spPr>
          <a:xfrm>
            <a:off x="4826643" y="1782501"/>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lang="en-US" altLang="ja-JP" smtClean="0"/>
              <a:t>6</a:t>
            </a:r>
            <a:r>
              <a:rPr kumimoji="1" lang="en-US" altLang="ja-JP" smtClean="0"/>
              <a:t>. </a:t>
            </a:r>
            <a:r>
              <a:rPr lang="en-US" altLang="ja-JP" smtClean="0"/>
              <a:t>CRUD</a:t>
            </a:r>
            <a:r>
              <a:rPr lang="ja-JP" altLang="en-US" smtClean="0"/>
              <a:t>のための汎用クラス</a:t>
            </a:r>
            <a:endParaRPr kumimoji="1" lang="ja-JP" altLang="en-US"/>
          </a:p>
        </p:txBody>
      </p:sp>
      <p:sp>
        <p:nvSpPr>
          <p:cNvPr id="2" name="テキスト ボックス 1"/>
          <p:cNvSpPr txBox="1"/>
          <p:nvPr/>
        </p:nvSpPr>
        <p:spPr>
          <a:xfrm>
            <a:off x="5977931" y="1198485"/>
            <a:ext cx="5616306" cy="4935984"/>
          </a:xfrm>
          <a:prstGeom prst="rect">
            <a:avLst/>
          </a:prstGeom>
          <a:noFill/>
          <a:ln w="19050">
            <a:solidFill>
              <a:schemeClr val="bg1">
                <a:lumMod val="75000"/>
              </a:schemeClr>
            </a:solidFill>
          </a:ln>
        </p:spPr>
        <p:txBody>
          <a:bodyPr wrap="none" lIns="108000" tIns="108000" rIns="108000" bIns="108000" rtlCol="0">
            <a:noAutofit/>
          </a:bodyPr>
          <a:lstStyle/>
          <a:p>
            <a:pPr>
              <a:lnSpc>
                <a:spcPts val="24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public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class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Db</a:t>
            </a:r>
            <a:r>
              <a:rPr kumimoji="1" lang="en-US" altLang="ja-JP" sz="2000" b="1">
                <a:latin typeface="Consolas" panose="020B0609020204030204" pitchFamily="49" charset="0"/>
                <a:ea typeface="メイリオ" panose="020B0604030504040204" pitchFamily="50" charset="-128"/>
                <a:cs typeface="Consolas" panose="020B0609020204030204" pitchFamily="49" charset="0"/>
              </a:rPr>
              <a:t>&lt;T&gt;</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p>
          <a:p>
            <a:pPr>
              <a:lnSpc>
                <a:spcPts val="24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private  Class&lt;T&gt; </a:t>
            </a:r>
            <a:r>
              <a:rPr kumimoji="1" lang="en-US" altLang="ja-JP" sz="2000" b="1"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cl</a:t>
            </a:r>
            <a:r>
              <a:rPr kumimoji="1" lang="en-US" altLang="ja-JP" sz="2000"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mtClean="0">
                <a:latin typeface="Consolas" panose="020B0609020204030204" pitchFamily="49" charset="0"/>
                <a:ea typeface="メイリオ" panose="020B0604030504040204" pitchFamily="50" charset="-128"/>
                <a:cs typeface="Consolas" panose="020B0609020204030204" pitchFamily="49" charset="0"/>
              </a:rPr>
              <a:t>//</a:t>
            </a:r>
            <a:r>
              <a:rPr kumimoji="1" lang="ja-JP" altLang="en-US" smtClean="0">
                <a:latin typeface="Consolas" panose="020B0609020204030204" pitchFamily="49" charset="0"/>
                <a:ea typeface="メイリオ" panose="020B0604030504040204" pitchFamily="50" charset="-128"/>
                <a:cs typeface="Consolas" panose="020B0609020204030204" pitchFamily="49" charset="0"/>
              </a:rPr>
              <a:t>型情報</a:t>
            </a:r>
            <a:endParaRPr kumimoji="1" lang="en-US" altLang="ja-JP" smtClean="0">
              <a:latin typeface="Consolas" panose="020B0609020204030204" pitchFamily="49" charset="0"/>
              <a:ea typeface="メイリオ" panose="020B0604030504040204" pitchFamily="50" charset="-128"/>
              <a:cs typeface="Consolas" panose="020B0609020204030204" pitchFamily="49" charset="0"/>
            </a:endParaRPr>
          </a:p>
          <a:p>
            <a:pPr>
              <a:lnSpc>
                <a:spcPts val="24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PersistenceContext</a:t>
            </a:r>
          </a:p>
          <a:p>
            <a:pPr>
              <a:lnSpc>
                <a:spcPts val="24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private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EntityManager em</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p>
          <a:p>
            <a:pPr>
              <a:lnSpc>
                <a:spcPts val="24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public Db(Class&lt;T&gt; cl){</a:t>
            </a:r>
          </a:p>
          <a:p>
            <a:pPr>
              <a:lnSpc>
                <a:spcPts val="2400"/>
              </a:lnSpc>
            </a:pPr>
            <a:r>
              <a:rPr kumimoji="1" lang="en-US" altLang="ja-JP" sz="2000">
                <a:solidFill>
                  <a:srgbClr val="00B0F0"/>
                </a:solidFill>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       this.cl = cl;</a:t>
            </a:r>
          </a:p>
          <a:p>
            <a:pPr>
              <a:lnSpc>
                <a:spcPts val="2400"/>
              </a:lnSpc>
            </a:pPr>
            <a:r>
              <a:rPr kumimoji="1" lang="en-US" altLang="ja-JP" sz="2000">
                <a:solidFill>
                  <a:srgbClr val="00B0F0"/>
                </a:solidFill>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sz="2000">
              <a:solidFill>
                <a:srgbClr val="00B0F0"/>
              </a:solidFill>
              <a:latin typeface="Consolas" panose="020B0609020204030204" pitchFamily="49" charset="0"/>
              <a:ea typeface="メイリオ" panose="020B0604030504040204" pitchFamily="50" charset="-128"/>
              <a:cs typeface="Consolas" panose="020B0609020204030204" pitchFamily="49" charset="0"/>
            </a:endParaRPr>
          </a:p>
          <a:p>
            <a:pPr>
              <a:lnSpc>
                <a:spcPts val="24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public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void </a:t>
            </a:r>
            <a:r>
              <a:rPr kumimoji="1" lang="en-US" altLang="ja-JP" sz="2000" b="1">
                <a:latin typeface="Consolas" panose="020B0609020204030204" pitchFamily="49" charset="0"/>
                <a:ea typeface="メイリオ" panose="020B0604030504040204" pitchFamily="50" charset="-128"/>
                <a:cs typeface="Consolas" panose="020B0609020204030204" pitchFamily="49" charset="0"/>
              </a:rPr>
              <a:t>create</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a:t>
            </a:r>
            <a:r>
              <a:rPr kumimoji="1" lang="en-US" altLang="ja-JP" sz="2000" b="1">
                <a:solidFill>
                  <a:srgbClr val="00B0F0"/>
                </a:solidFill>
                <a:latin typeface="Consolas" panose="020B0609020204030204" pitchFamily="49" charset="0"/>
                <a:ea typeface="メイリオ" panose="020B0604030504040204" pitchFamily="50" charset="-128"/>
                <a:cs typeface="Consolas" panose="020B0609020204030204" pitchFamily="49" charset="0"/>
              </a:rPr>
              <a:t>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obj)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a:t>
            </a:r>
          </a:p>
          <a:p>
            <a:pPr>
              <a:lnSpc>
                <a:spcPts val="24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em.persist(obj);</a:t>
            </a:r>
            <a:endParaRPr kumimoji="1" lang="en-US" altLang="ja-JP" sz="2000">
              <a:latin typeface="Consolas" panose="020B0609020204030204" pitchFamily="49" charset="0"/>
              <a:ea typeface="メイリオ" panose="020B0604030504040204" pitchFamily="50" charset="-128"/>
              <a:cs typeface="Consolas" panose="020B0609020204030204" pitchFamily="49" charset="0"/>
            </a:endParaRPr>
          </a:p>
          <a:p>
            <a:pPr>
              <a:lnSpc>
                <a:spcPts val="24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p>
          <a:p>
            <a:pPr>
              <a:lnSpc>
                <a:spcPts val="24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public </a:t>
            </a:r>
            <a:r>
              <a:rPr kumimoji="1" lang="en-US" altLang="ja-JP" sz="2000" b="1"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T</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b="1" smtClean="0">
                <a:latin typeface="Consolas" panose="020B0609020204030204" pitchFamily="49" charset="0"/>
                <a:ea typeface="メイリオ" panose="020B0604030504040204" pitchFamily="50" charset="-128"/>
                <a:cs typeface="Consolas" panose="020B0609020204030204" pitchFamily="49" charset="0"/>
              </a:rPr>
              <a:t>find</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(Object id)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a:t>
            </a:r>
          </a:p>
          <a:p>
            <a:pPr>
              <a:lnSpc>
                <a:spcPts val="24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        return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em.find(</a:t>
            </a:r>
            <a:r>
              <a:rPr kumimoji="1" lang="en-US" altLang="ja-JP" sz="2000" b="1"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cl</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id</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p>
          <a:p>
            <a:pPr>
              <a:lnSpc>
                <a:spcPts val="24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p>
          <a:p>
            <a:pPr>
              <a:lnSpc>
                <a:spcPts val="24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sz="2000">
              <a:latin typeface="Consolas" panose="020B0609020204030204" pitchFamily="49" charset="0"/>
              <a:ea typeface="メイリオ" panose="020B0604030504040204" pitchFamily="50" charset="-128"/>
              <a:cs typeface="Consolas" panose="020B0609020204030204" pitchFamily="49" charset="0"/>
            </a:endParaRPr>
          </a:p>
          <a:p>
            <a:pPr>
              <a:lnSpc>
                <a:spcPts val="24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endParaRPr kumimoji="1" lang="ja-JP" altLang="en-US" sz="2000" smtClean="0">
              <a:latin typeface="Consolas" panose="020B0609020204030204" pitchFamily="49" charset="0"/>
              <a:ea typeface="メイリオ" panose="020B0604030504040204" pitchFamily="50" charset="-128"/>
              <a:cs typeface="Consolas" panose="020B0609020204030204" pitchFamily="49" charset="0"/>
            </a:endParaRPr>
          </a:p>
        </p:txBody>
      </p:sp>
      <p:sp>
        <p:nvSpPr>
          <p:cNvPr id="9" name="テキスト ボックス 8"/>
          <p:cNvSpPr txBox="1"/>
          <p:nvPr/>
        </p:nvSpPr>
        <p:spPr>
          <a:xfrm>
            <a:off x="751793" y="1967038"/>
            <a:ext cx="4532050" cy="2232100"/>
          </a:xfrm>
          <a:prstGeom prst="rect">
            <a:avLst/>
          </a:prstGeom>
          <a:solidFill>
            <a:schemeClr val="accent2">
              <a:lumMod val="20000"/>
              <a:lumOff val="80000"/>
            </a:schemeClr>
          </a:solidFill>
          <a:ln w="19050">
            <a:noFill/>
          </a:ln>
        </p:spPr>
        <p:txBody>
          <a:bodyPr wrap="square" lIns="108000" tIns="108000" rIns="108000" bIns="108000" rtlCol="0">
            <a:noAutofit/>
          </a:bodyPr>
          <a:lstStyle/>
          <a:p>
            <a:pPr>
              <a:lnSpc>
                <a:spcPct val="130000"/>
              </a:lnSpc>
            </a:pPr>
            <a:r>
              <a:rPr kumimoji="1" lang="ja-JP" altLang="en-US" sz="2400" smtClean="0">
                <a:latin typeface="Consolas" panose="020B0609020204030204" pitchFamily="49" charset="0"/>
                <a:ea typeface="メイリオ" panose="020B0604030504040204" pitchFamily="50" charset="-128"/>
                <a:cs typeface="Consolas" panose="020B0609020204030204" pitchFamily="49" charset="0"/>
              </a:rPr>
              <a:t>検索系のメソッドでは、エンティティの</a:t>
            </a:r>
            <a:r>
              <a:rPr kumimoji="1" lang="ja-JP" altLang="en-US" sz="2400">
                <a:latin typeface="Consolas" panose="020B0609020204030204" pitchFamily="49" charset="0"/>
                <a:ea typeface="メイリオ" panose="020B0604030504040204" pitchFamily="50" charset="-128"/>
                <a:cs typeface="Consolas" panose="020B0609020204030204" pitchFamily="49" charset="0"/>
              </a:rPr>
              <a:t>型</a:t>
            </a:r>
            <a:r>
              <a:rPr kumimoji="1" lang="ja-JP" altLang="en-US" sz="2400" smtClean="0">
                <a:latin typeface="Consolas" panose="020B0609020204030204" pitchFamily="49" charset="0"/>
                <a:ea typeface="メイリオ" panose="020B0604030504040204" pitchFamily="50" charset="-128"/>
                <a:cs typeface="Consolas" panose="020B0609020204030204" pitchFamily="49" charset="0"/>
              </a:rPr>
              <a:t>情報</a:t>
            </a:r>
            <a:r>
              <a:rPr kumimoji="1" lang="ja-JP" altLang="en-US" sz="2400">
                <a:latin typeface="Consolas" panose="020B0609020204030204" pitchFamily="49" charset="0"/>
                <a:ea typeface="メイリオ" panose="020B0604030504040204" pitchFamily="50" charset="-128"/>
                <a:cs typeface="Consolas" panose="020B0609020204030204" pitchFamily="49" charset="0"/>
              </a:rPr>
              <a:t>も</a:t>
            </a:r>
            <a:r>
              <a:rPr kumimoji="1" lang="ja-JP" altLang="en-US" sz="2400" smtClean="0">
                <a:latin typeface="Consolas" panose="020B0609020204030204" pitchFamily="49" charset="0"/>
                <a:ea typeface="メイリオ" panose="020B0604030504040204" pitchFamily="50" charset="-128"/>
                <a:cs typeface="Consolas" panose="020B0609020204030204" pitchFamily="49" charset="0"/>
              </a:rPr>
              <a:t>必要なので、コンストラクタで受け取るように修正。</a:t>
            </a:r>
          </a:p>
        </p:txBody>
      </p:sp>
      <p:sp>
        <p:nvSpPr>
          <p:cNvPr id="12" name="右矢印 11"/>
          <p:cNvSpPr/>
          <p:nvPr/>
        </p:nvSpPr>
        <p:spPr bwMode="gray">
          <a:xfrm>
            <a:off x="5370990" y="2615878"/>
            <a:ext cx="523783" cy="677738"/>
          </a:xfrm>
          <a:prstGeom prst="rightArrow">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cxnSp>
        <p:nvCxnSpPr>
          <p:cNvPr id="14" name="直線コネクタ 13"/>
          <p:cNvCxnSpPr/>
          <p:nvPr/>
        </p:nvCxnSpPr>
        <p:spPr>
          <a:xfrm>
            <a:off x="9197268" y="4989250"/>
            <a:ext cx="612559" cy="0"/>
          </a:xfrm>
          <a:prstGeom prst="line">
            <a:avLst/>
          </a:prstGeom>
          <a:ln w="28575">
            <a:solidFill>
              <a:schemeClr val="accent6">
                <a:lumMod val="75000"/>
              </a:schemeClr>
            </a:solidFill>
            <a:miter lim="800000"/>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8904457" y="5068078"/>
            <a:ext cx="1198179" cy="394673"/>
          </a:xfrm>
          <a:prstGeom prst="rect">
            <a:avLst/>
          </a:prstGeom>
          <a:solidFill>
            <a:schemeClr val="accent2">
              <a:lumMod val="20000"/>
              <a:lumOff val="80000"/>
            </a:schemeClr>
          </a:solidFill>
        </p:spPr>
        <p:txBody>
          <a:bodyPr wrap="square" lIns="108000" tIns="108000" rIns="108000" bIns="108000" rtlCol="0">
            <a:noAutofit/>
          </a:bodyPr>
          <a:lstStyle/>
          <a:p>
            <a:r>
              <a:rPr kumimoji="1" lang="ja-JP" altLang="en-US" smtClean="0">
                <a:latin typeface="Calibri" panose="020F0502020204030204" pitchFamily="34" charset="0"/>
                <a:ea typeface="メイリオ" panose="020B0604030504040204" pitchFamily="50" charset="-128"/>
              </a:rPr>
              <a:t>クラス型</a:t>
            </a:r>
          </a:p>
        </p:txBody>
      </p:sp>
      <p:cxnSp>
        <p:nvCxnSpPr>
          <p:cNvPr id="13" name="直線コネクタ 12"/>
          <p:cNvCxnSpPr/>
          <p:nvPr/>
        </p:nvCxnSpPr>
        <p:spPr>
          <a:xfrm>
            <a:off x="7865082" y="1899208"/>
            <a:ext cx="1720352" cy="0"/>
          </a:xfrm>
          <a:prstGeom prst="line">
            <a:avLst/>
          </a:prstGeom>
          <a:ln w="28575">
            <a:solidFill>
              <a:schemeClr val="accent6">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7989295" y="2837256"/>
            <a:ext cx="1720352" cy="0"/>
          </a:xfrm>
          <a:prstGeom prst="line">
            <a:avLst/>
          </a:prstGeom>
          <a:ln w="28575">
            <a:solidFill>
              <a:schemeClr val="accent6">
                <a:lumMod val="75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8136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par>
                          <p:cTn id="8" fill="hold">
                            <p:stCondLst>
                              <p:cond delay="1750"/>
                            </p:stCondLst>
                            <p:childTnLst>
                              <p:par>
                                <p:cTn id="9" presetID="10" presetClass="entr" presetSubtype="0" fill="hold" nodeType="afterEffect">
                                  <p:stCondLst>
                                    <p:cond delay="75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3000"/>
                            </p:stCondLst>
                            <p:childTnLst>
                              <p:par>
                                <p:cTn id="13" presetID="10" presetClass="entr" presetSubtype="0" fill="hold" nodeType="afterEffect">
                                  <p:stCondLst>
                                    <p:cond delay="75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23</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6" name="テキスト ボックス 5"/>
          <p:cNvSpPr txBox="1"/>
          <p:nvPr/>
        </p:nvSpPr>
        <p:spPr>
          <a:xfrm>
            <a:off x="5104658" y="1317543"/>
            <a:ext cx="6409680" cy="376177"/>
          </a:xfrm>
          <a:prstGeom prst="rect">
            <a:avLst/>
          </a:prstGeom>
          <a:noFill/>
        </p:spPr>
        <p:txBody>
          <a:bodyPr wrap="none" lIns="0" tIns="0" rIns="0" bIns="0" rtlCol="0" anchor="ctr" anchorCtr="0">
            <a:noAutofit/>
          </a:bodyPr>
          <a:lstStyle/>
          <a:p>
            <a:pPr>
              <a:lnSpc>
                <a:spcPct val="90000"/>
              </a:lnSpc>
            </a:pPr>
            <a:r>
              <a:rPr kumimoji="1" lang="ja-JP" altLang="en-US" smtClean="0"/>
              <a:t>例えば、</a:t>
            </a:r>
            <a:r>
              <a:rPr kumimoji="1" lang="en-US" altLang="ja-JP" sz="2400" smtClean="0"/>
              <a:t>EmployeeDb</a:t>
            </a:r>
            <a:r>
              <a:rPr kumimoji="1" lang="en-US" altLang="ja-JP" smtClean="0"/>
              <a:t>  </a:t>
            </a:r>
            <a:r>
              <a:rPr kumimoji="1" lang="ja-JP" altLang="en-US" smtClean="0"/>
              <a:t>←　</a:t>
            </a:r>
            <a:r>
              <a:rPr kumimoji="1" lang="en-US" altLang="ja-JP" smtClean="0"/>
              <a:t>Employee</a:t>
            </a:r>
            <a:r>
              <a:rPr kumimoji="1" lang="ja-JP" altLang="en-US" smtClean="0"/>
              <a:t>エンティティの処理クラス</a:t>
            </a:r>
          </a:p>
        </p:txBody>
      </p:sp>
      <p:sp>
        <p:nvSpPr>
          <p:cNvPr id="5" name="タイトル 4"/>
          <p:cNvSpPr>
            <a:spLocks noGrp="1"/>
          </p:cNvSpPr>
          <p:nvPr>
            <p:ph type="title"/>
          </p:nvPr>
        </p:nvSpPr>
        <p:spPr>
          <a:xfrm>
            <a:off x="531812" y="378376"/>
            <a:ext cx="11125200" cy="641131"/>
          </a:xfrm>
        </p:spPr>
        <p:txBody>
          <a:bodyPr/>
          <a:lstStyle/>
          <a:p>
            <a:r>
              <a:rPr lang="en-US" altLang="ja-JP"/>
              <a:t>6</a:t>
            </a:r>
            <a:r>
              <a:rPr lang="en-US" altLang="ja-JP" smtClean="0"/>
              <a:t>. </a:t>
            </a:r>
            <a:r>
              <a:rPr lang="en-US" altLang="ja-JP"/>
              <a:t>CRUD</a:t>
            </a:r>
            <a:r>
              <a:rPr lang="ja-JP" altLang="en-US"/>
              <a:t>のための汎用クラス</a:t>
            </a:r>
            <a:endParaRPr kumimoji="1" lang="ja-JP" altLang="en-US"/>
          </a:p>
        </p:txBody>
      </p:sp>
      <p:sp>
        <p:nvSpPr>
          <p:cNvPr id="7" name="テキスト ボックス 6"/>
          <p:cNvSpPr txBox="1"/>
          <p:nvPr/>
        </p:nvSpPr>
        <p:spPr>
          <a:xfrm>
            <a:off x="5104661" y="1790258"/>
            <a:ext cx="5852374" cy="2059618"/>
          </a:xfrm>
          <a:prstGeom prst="rect">
            <a:avLst/>
          </a:prstGeom>
          <a:noFill/>
          <a:ln w="19050">
            <a:solidFill>
              <a:schemeClr val="bg1">
                <a:lumMod val="75000"/>
              </a:schemeClr>
            </a:solidFill>
          </a:ln>
        </p:spPr>
        <p:txBody>
          <a:bodyPr wrap="none" lIns="108000" tIns="108000" rIns="108000" bIns="108000" rtlCol="0">
            <a:noAutofit/>
          </a:bodyPr>
          <a:lstStyle/>
          <a:p>
            <a:pPr>
              <a:lnSpc>
                <a:spcPts val="2400"/>
              </a:lnSpc>
            </a:pPr>
            <a:r>
              <a:rPr kumimoji="1" lang="en-US" altLang="ja-JP" sz="2000" dirty="0" smtClean="0">
                <a:latin typeface="Consolas" panose="020B0609020204030204" pitchFamily="49" charset="0"/>
                <a:ea typeface="メイリオ" panose="020B0604030504040204" pitchFamily="50" charset="-128"/>
                <a:cs typeface="Consolas" panose="020B0609020204030204" pitchFamily="49" charset="0"/>
              </a:rPr>
              <a:t>@stateless</a:t>
            </a:r>
          </a:p>
          <a:p>
            <a:pPr>
              <a:lnSpc>
                <a:spcPts val="2400"/>
              </a:lnSpc>
            </a:pPr>
            <a:r>
              <a:rPr kumimoji="1" lang="en-US" altLang="ja-JP" sz="2000" dirty="0" smtClean="0">
                <a:latin typeface="Consolas" panose="020B0609020204030204" pitchFamily="49" charset="0"/>
                <a:ea typeface="メイリオ" panose="020B0604030504040204" pitchFamily="50" charset="-128"/>
                <a:cs typeface="Consolas" panose="020B0609020204030204" pitchFamily="49" charset="0"/>
              </a:rPr>
              <a:t>public class </a:t>
            </a:r>
            <a:r>
              <a:rPr kumimoji="1" lang="en-US" altLang="ja-JP" sz="2000" dirty="0" err="1" smtClean="0">
                <a:latin typeface="Consolas" panose="020B0609020204030204" pitchFamily="49" charset="0"/>
                <a:ea typeface="メイリオ" panose="020B0604030504040204" pitchFamily="50" charset="-128"/>
                <a:cs typeface="Consolas" panose="020B0609020204030204" pitchFamily="49" charset="0"/>
              </a:rPr>
              <a:t>EmployeeDb</a:t>
            </a:r>
            <a:r>
              <a:rPr kumimoji="1" lang="en-US" altLang="ja-JP" sz="2000" dirty="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extends Db{</a:t>
            </a:r>
            <a:endParaRPr kumimoji="1" lang="en-US" altLang="ja-JP" sz="2000" dirty="0" smtClean="0">
              <a:latin typeface="Consolas" panose="020B0609020204030204" pitchFamily="49" charset="0"/>
              <a:ea typeface="メイリオ" panose="020B0604030504040204" pitchFamily="50" charset="-128"/>
              <a:cs typeface="Consolas" panose="020B0609020204030204" pitchFamily="49" charset="0"/>
            </a:endParaRPr>
          </a:p>
          <a:p>
            <a:pPr>
              <a:lnSpc>
                <a:spcPts val="2400"/>
              </a:lnSpc>
            </a:pPr>
            <a:r>
              <a:rPr kumimoji="1" lang="en-US" altLang="ja-JP" sz="2000" dirty="0" smtClean="0">
                <a:latin typeface="Consolas" panose="020B0609020204030204" pitchFamily="49" charset="0"/>
                <a:ea typeface="メイリオ" panose="020B0604030504040204" pitchFamily="50" charset="-128"/>
                <a:cs typeface="Consolas" panose="020B0609020204030204" pitchFamily="49" charset="0"/>
              </a:rPr>
              <a:t>    public </a:t>
            </a:r>
            <a:r>
              <a:rPr kumimoji="1" lang="en-US" altLang="ja-JP" sz="2000" dirty="0" err="1">
                <a:latin typeface="Consolas" panose="020B0609020204030204" pitchFamily="49" charset="0"/>
                <a:ea typeface="メイリオ" panose="020B0604030504040204" pitchFamily="50" charset="-128"/>
                <a:cs typeface="Consolas" panose="020B0609020204030204" pitchFamily="49" charset="0"/>
              </a:rPr>
              <a:t>EmployeeDb</a:t>
            </a:r>
            <a:r>
              <a:rPr kumimoji="1" lang="en-US" altLang="ja-JP" sz="2000" dirty="0" smtClean="0">
                <a:latin typeface="Consolas" panose="020B0609020204030204" pitchFamily="49" charset="0"/>
                <a:ea typeface="メイリオ" panose="020B0604030504040204" pitchFamily="50" charset="-128"/>
                <a:cs typeface="Consolas" panose="020B0609020204030204" pitchFamily="49" charset="0"/>
              </a:rPr>
              <a:t>(){</a:t>
            </a:r>
          </a:p>
          <a:p>
            <a:pPr>
              <a:lnSpc>
                <a:spcPts val="2400"/>
              </a:lnSpc>
            </a:pPr>
            <a:r>
              <a:rPr kumimoji="1" lang="en-US" altLang="ja-JP" sz="2000" dirty="0" smtClean="0">
                <a:latin typeface="Consolas" panose="020B0609020204030204" pitchFamily="49" charset="0"/>
                <a:ea typeface="メイリオ" panose="020B0604030504040204" pitchFamily="50" charset="-128"/>
                <a:cs typeface="Consolas" panose="020B0609020204030204" pitchFamily="49" charset="0"/>
              </a:rPr>
              <a:t>        super(</a:t>
            </a:r>
            <a:r>
              <a:rPr kumimoji="1" lang="en-US" altLang="ja-JP" sz="2000" b="1" dirty="0" err="1"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Employee.class</a:t>
            </a:r>
            <a:r>
              <a:rPr kumimoji="1" lang="en-US" altLang="ja-JP" sz="2000" dirty="0" smtClean="0">
                <a:latin typeface="Consolas" panose="020B0609020204030204" pitchFamily="49" charset="0"/>
                <a:ea typeface="メイリオ" panose="020B0604030504040204" pitchFamily="50" charset="-128"/>
                <a:cs typeface="Consolas" panose="020B0609020204030204" pitchFamily="49" charset="0"/>
              </a:rPr>
              <a:t>);</a:t>
            </a:r>
          </a:p>
          <a:p>
            <a:pPr>
              <a:lnSpc>
                <a:spcPts val="2400"/>
              </a:lnSpc>
            </a:pPr>
            <a:r>
              <a:rPr kumimoji="1" lang="en-US" altLang="ja-JP" sz="2000" dirty="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dirty="0" smtClean="0">
                <a:latin typeface="Consolas" panose="020B0609020204030204" pitchFamily="49" charset="0"/>
                <a:ea typeface="メイリオ" panose="020B0604030504040204" pitchFamily="50" charset="-128"/>
                <a:cs typeface="Consolas" panose="020B0609020204030204" pitchFamily="49" charset="0"/>
              </a:rPr>
              <a:t>   }</a:t>
            </a:r>
          </a:p>
          <a:p>
            <a:pPr>
              <a:lnSpc>
                <a:spcPts val="2400"/>
              </a:lnSpc>
            </a:pPr>
            <a:r>
              <a:rPr kumimoji="1" lang="en-US" altLang="ja-JP" sz="2000" dirty="0" smtClean="0">
                <a:latin typeface="Consolas" panose="020B0609020204030204" pitchFamily="49" charset="0"/>
                <a:ea typeface="メイリオ" panose="020B0604030504040204" pitchFamily="50" charset="-128"/>
                <a:cs typeface="Consolas" panose="020B0609020204030204" pitchFamily="49" charset="0"/>
              </a:rPr>
              <a:t>}</a:t>
            </a:r>
            <a:endParaRPr kumimoji="1" lang="ja-JP" altLang="en-US" sz="2000" dirty="0" smtClean="0">
              <a:latin typeface="Consolas" panose="020B0609020204030204" pitchFamily="49" charset="0"/>
              <a:ea typeface="メイリオ" panose="020B0604030504040204" pitchFamily="50" charset="-128"/>
              <a:cs typeface="Consolas" panose="020B0609020204030204" pitchFamily="49" charset="0"/>
            </a:endParaRPr>
          </a:p>
        </p:txBody>
      </p:sp>
      <p:sp>
        <p:nvSpPr>
          <p:cNvPr id="8" name="テキスト ボックス 7"/>
          <p:cNvSpPr txBox="1"/>
          <p:nvPr/>
        </p:nvSpPr>
        <p:spPr>
          <a:xfrm>
            <a:off x="694481" y="2118755"/>
            <a:ext cx="3637822" cy="1171852"/>
          </a:xfrm>
          <a:prstGeom prst="rect">
            <a:avLst/>
          </a:prstGeom>
          <a:solidFill>
            <a:schemeClr val="accent2">
              <a:lumMod val="20000"/>
              <a:lumOff val="80000"/>
            </a:schemeClr>
          </a:solidFill>
          <a:ln w="19050">
            <a:noFill/>
          </a:ln>
        </p:spPr>
        <p:txBody>
          <a:bodyPr wrap="square" lIns="108000" tIns="108000" rIns="108000" bIns="108000" rtlCol="0">
            <a:noAutofit/>
          </a:bodyPr>
          <a:lstStyle/>
          <a:p>
            <a:pPr>
              <a:lnSpc>
                <a:spcPct val="130000"/>
              </a:lnSpc>
            </a:pPr>
            <a:r>
              <a:rPr kumimoji="1" lang="ja-JP" altLang="en-US" sz="2400" smtClean="0">
                <a:latin typeface="Consolas" panose="020B0609020204030204" pitchFamily="49" charset="0"/>
                <a:ea typeface="メイリオ" panose="020B0604030504040204" pitchFamily="50" charset="-128"/>
                <a:cs typeface="Consolas" panose="020B0609020204030204" pitchFamily="49" charset="0"/>
              </a:rPr>
              <a:t>結局</a:t>
            </a:r>
            <a:r>
              <a:rPr kumimoji="1" lang="ja-JP" altLang="en-US" sz="2400">
                <a:latin typeface="Consolas" panose="020B0609020204030204" pitchFamily="49" charset="0"/>
                <a:ea typeface="メイリオ" panose="020B0604030504040204" pitchFamily="50" charset="-128"/>
                <a:cs typeface="Consolas" panose="020B0609020204030204" pitchFamily="49" charset="0"/>
              </a:rPr>
              <a:t>、</a:t>
            </a:r>
            <a:r>
              <a:rPr kumimoji="1" lang="ja-JP" altLang="en-US" sz="2400" smtClean="0">
                <a:latin typeface="Consolas" panose="020B0609020204030204" pitchFamily="49" charset="0"/>
                <a:ea typeface="メイリオ" panose="020B0604030504040204" pitchFamily="50" charset="-128"/>
                <a:cs typeface="Consolas" panose="020B0609020204030204" pitchFamily="49" charset="0"/>
              </a:rPr>
              <a:t>エンティティごとにこれだけ書けばよい。</a:t>
            </a:r>
          </a:p>
        </p:txBody>
      </p:sp>
      <p:sp>
        <p:nvSpPr>
          <p:cNvPr id="9" name="右矢印 8"/>
          <p:cNvSpPr/>
          <p:nvPr/>
        </p:nvSpPr>
        <p:spPr bwMode="gray">
          <a:xfrm>
            <a:off x="4430797" y="2418685"/>
            <a:ext cx="523783" cy="677738"/>
          </a:xfrm>
          <a:prstGeom prst="rightArrow">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10" name="テキスト ボックス 9"/>
          <p:cNvSpPr txBox="1"/>
          <p:nvPr/>
        </p:nvSpPr>
        <p:spPr>
          <a:xfrm>
            <a:off x="694481" y="4048499"/>
            <a:ext cx="4969472" cy="2151579"/>
          </a:xfrm>
          <a:prstGeom prst="rect">
            <a:avLst/>
          </a:prstGeom>
          <a:solidFill>
            <a:schemeClr val="accent2">
              <a:lumMod val="20000"/>
              <a:lumOff val="80000"/>
            </a:schemeClr>
          </a:solidFill>
          <a:ln w="19050">
            <a:noFill/>
          </a:ln>
        </p:spPr>
        <p:txBody>
          <a:bodyPr wrap="none" lIns="108000" tIns="108000" rIns="108000" bIns="108000" rtlCol="0">
            <a:noAutofit/>
          </a:bodyPr>
          <a:lstStyle/>
          <a:p>
            <a:pPr>
              <a:lnSpc>
                <a:spcPts val="2400"/>
              </a:lnSpc>
            </a:pPr>
            <a:r>
              <a:rPr kumimoji="1" lang="en-US" altLang="ja-JP" sz="2000" b="1"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@EJB</a:t>
            </a:r>
          </a:p>
          <a:p>
            <a:pPr>
              <a:lnSpc>
                <a:spcPts val="2400"/>
              </a:lnSpc>
            </a:pPr>
            <a:r>
              <a:rPr kumimoji="1" lang="en-US" altLang="ja-JP" sz="2000" b="1" smtClean="0">
                <a:latin typeface="Consolas" panose="020B0609020204030204" pitchFamily="49" charset="0"/>
                <a:ea typeface="メイリオ" panose="020B0604030504040204" pitchFamily="50" charset="-128"/>
                <a:cs typeface="Consolas" panose="020B0609020204030204" pitchFamily="49" charset="0"/>
              </a:rPr>
              <a:t>EmployeeDb db;</a:t>
            </a:r>
          </a:p>
          <a:p>
            <a:pPr>
              <a:lnSpc>
                <a:spcPts val="2400"/>
              </a:lnSpc>
            </a:pPr>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000" smtClean="0">
              <a:latin typeface="Consolas" panose="020B0609020204030204" pitchFamily="49" charset="0"/>
              <a:ea typeface="メイリオ" panose="020B0604030504040204" pitchFamily="50" charset="-128"/>
              <a:cs typeface="Consolas" panose="020B0609020204030204" pitchFamily="49" charset="0"/>
            </a:endParaRPr>
          </a:p>
          <a:p>
            <a:pPr>
              <a:lnSpc>
                <a:spcPts val="2400"/>
              </a:lnSpc>
            </a:pPr>
            <a:r>
              <a:rPr kumimoji="1" lang="ja-JP" altLang="en-US" sz="2000" b="1" smtClean="0">
                <a:latin typeface="Consolas" panose="020B0609020204030204" pitchFamily="49" charset="0"/>
                <a:ea typeface="メイリオ" panose="020B0604030504040204" pitchFamily="50" charset="-128"/>
                <a:cs typeface="Consolas" panose="020B0609020204030204" pitchFamily="49" charset="0"/>
              </a:rPr>
              <a:t>メソッドの中で</a:t>
            </a:r>
            <a:endParaRPr kumimoji="1" lang="en-US" altLang="ja-JP" sz="2000" b="1" smtClean="0">
              <a:latin typeface="Consolas" panose="020B0609020204030204" pitchFamily="49" charset="0"/>
              <a:ea typeface="メイリオ" panose="020B0604030504040204" pitchFamily="50" charset="-128"/>
              <a:cs typeface="Consolas" panose="020B0609020204030204" pitchFamily="49" charset="0"/>
            </a:endParaRPr>
          </a:p>
          <a:p>
            <a:pPr>
              <a:lnSpc>
                <a:spcPts val="2400"/>
              </a:lnSpc>
            </a:pPr>
            <a:r>
              <a:rPr kumimoji="1" lang="en-US" altLang="ja-JP" sz="2000" b="1" smtClean="0">
                <a:latin typeface="Consolas" panose="020B0609020204030204" pitchFamily="49" charset="0"/>
                <a:ea typeface="メイリオ" panose="020B0604030504040204" pitchFamily="50" charset="-128"/>
                <a:cs typeface="Consolas" panose="020B0609020204030204" pitchFamily="49" charset="0"/>
              </a:rPr>
              <a:t>   Employee e =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new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Employee(</a:t>
            </a:r>
            <a:r>
              <a:rPr kumimoji="1" lang="ja-JP" altLang="en-US" sz="2000">
                <a:latin typeface="Consolas" panose="020B0609020204030204" pitchFamily="49" charset="0"/>
                <a:ea typeface="メイリオ" panose="020B0604030504040204" pitchFamily="50" charset="-128"/>
                <a:cs typeface="Consolas" panose="020B0609020204030204" pitchFamily="49" charset="0"/>
              </a:rPr>
              <a:t>･</a:t>
            </a:r>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000" b="1" smtClean="0">
              <a:latin typeface="Consolas" panose="020B0609020204030204" pitchFamily="49" charset="0"/>
              <a:ea typeface="メイリオ" panose="020B0604030504040204" pitchFamily="50" charset="-128"/>
              <a:cs typeface="Consolas" panose="020B0609020204030204" pitchFamily="49" charset="0"/>
            </a:endParaRPr>
          </a:p>
          <a:p>
            <a:pPr>
              <a:lnSpc>
                <a:spcPts val="2400"/>
              </a:lnSpc>
            </a:pPr>
            <a:r>
              <a:rPr kumimoji="1" lang="en-US" altLang="ja-JP" sz="2000"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   db.create</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(e);</a:t>
            </a:r>
          </a:p>
          <a:p>
            <a:pPr>
              <a:lnSpc>
                <a:spcPts val="2400"/>
              </a:lnSpc>
            </a:pPr>
            <a:endParaRPr kumimoji="1" lang="ja-JP" altLang="en-US" sz="2000" smtClean="0">
              <a:latin typeface="Consolas" panose="020B0609020204030204" pitchFamily="49" charset="0"/>
              <a:ea typeface="メイリオ" panose="020B0604030504040204" pitchFamily="50" charset="-128"/>
              <a:cs typeface="Consolas" panose="020B0609020204030204" pitchFamily="49" charset="0"/>
            </a:endParaRPr>
          </a:p>
        </p:txBody>
      </p:sp>
      <p:sp>
        <p:nvSpPr>
          <p:cNvPr id="11" name="右矢印 10"/>
          <p:cNvSpPr/>
          <p:nvPr/>
        </p:nvSpPr>
        <p:spPr bwMode="gray">
          <a:xfrm rot="5400000">
            <a:off x="1346989" y="3439618"/>
            <a:ext cx="523783" cy="677738"/>
          </a:xfrm>
          <a:prstGeom prst="rightArrow">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12" name="テキスト ボックス 11"/>
          <p:cNvSpPr txBox="1"/>
          <p:nvPr/>
        </p:nvSpPr>
        <p:spPr>
          <a:xfrm>
            <a:off x="2104006" y="3590397"/>
            <a:ext cx="1802169" cy="376177"/>
          </a:xfrm>
          <a:prstGeom prst="rect">
            <a:avLst/>
          </a:prstGeom>
          <a:noFill/>
        </p:spPr>
        <p:txBody>
          <a:bodyPr wrap="none" lIns="0" tIns="0" rIns="0" bIns="0" rtlCol="0" anchor="ctr" anchorCtr="0">
            <a:noAutofit/>
          </a:bodyPr>
          <a:lstStyle/>
          <a:p>
            <a:pPr>
              <a:lnSpc>
                <a:spcPct val="90000"/>
              </a:lnSpc>
            </a:pPr>
            <a:r>
              <a:rPr kumimoji="1" lang="ja-JP" altLang="en-US"/>
              <a:t>このよう</a:t>
            </a:r>
            <a:r>
              <a:rPr kumimoji="1" lang="ja-JP" altLang="en-US" smtClean="0"/>
              <a:t>に使う</a:t>
            </a:r>
          </a:p>
        </p:txBody>
      </p:sp>
    </p:spTree>
    <p:extLst>
      <p:ext uri="{BB962C8B-B14F-4D97-AF65-F5344CB8AC3E}">
        <p14:creationId xmlns:p14="http://schemas.microsoft.com/office/powerpoint/2010/main" val="12870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24</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6" name="テキスト ボックス 5"/>
          <p:cNvSpPr txBox="1"/>
          <p:nvPr/>
        </p:nvSpPr>
        <p:spPr>
          <a:xfrm>
            <a:off x="4826643" y="1782501"/>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lang="en-US" altLang="ja-JP" smtClean="0"/>
              <a:t>6. CRUD</a:t>
            </a:r>
            <a:r>
              <a:rPr lang="ja-JP" altLang="en-US"/>
              <a:t>のための汎用</a:t>
            </a:r>
            <a:r>
              <a:rPr lang="ja-JP" altLang="en-US" smtClean="0"/>
              <a:t>クラス</a:t>
            </a:r>
            <a:endParaRPr kumimoji="1" lang="ja-JP" altLang="en-US"/>
          </a:p>
        </p:txBody>
      </p:sp>
      <p:graphicFrame>
        <p:nvGraphicFramePr>
          <p:cNvPr id="2" name="表 1"/>
          <p:cNvGraphicFramePr>
            <a:graphicFrameLocks noGrp="1"/>
          </p:cNvGraphicFramePr>
          <p:nvPr>
            <p:extLst>
              <p:ext uri="{D42A27DB-BD31-4B8C-83A1-F6EECF244321}">
                <p14:modId xmlns:p14="http://schemas.microsoft.com/office/powerpoint/2010/main" val="4125807613"/>
              </p:ext>
            </p:extLst>
          </p:nvPr>
        </p:nvGraphicFramePr>
        <p:xfrm>
          <a:off x="783257" y="1225121"/>
          <a:ext cx="10535772" cy="4540477"/>
        </p:xfrm>
        <a:graphic>
          <a:graphicData uri="http://schemas.openxmlformats.org/drawingml/2006/table">
            <a:tbl>
              <a:tblPr firstRow="1" bandRow="1">
                <a:tableStyleId>{8799B23B-EC83-4686-B30A-512413B5E67A}</a:tableStyleId>
              </a:tblPr>
              <a:tblGrid>
                <a:gridCol w="6656230"/>
                <a:gridCol w="3879542"/>
              </a:tblGrid>
              <a:tr h="415408">
                <a:tc>
                  <a:txBody>
                    <a:bodyPr/>
                    <a:lstStyle/>
                    <a:p>
                      <a:pPr algn="ctr"/>
                      <a:r>
                        <a:rPr kumimoji="1" lang="ja-JP" altLang="en-US" sz="2400" smtClean="0"/>
                        <a:t>メソッド名</a:t>
                      </a:r>
                      <a:endParaRPr kumimoji="1" lang="ja-JP" altLang="en-US" sz="2400"/>
                    </a:p>
                  </a:txBody>
                  <a:tcPr/>
                </a:tc>
                <a:tc>
                  <a:txBody>
                    <a:bodyPr/>
                    <a:lstStyle/>
                    <a:p>
                      <a:pPr algn="ctr"/>
                      <a:r>
                        <a:rPr kumimoji="1" lang="ja-JP" altLang="en-US" sz="2400" smtClean="0"/>
                        <a:t>機　能</a:t>
                      </a:r>
                      <a:endParaRPr kumimoji="1" lang="ja-JP" altLang="en-US" sz="2400"/>
                    </a:p>
                  </a:txBody>
                  <a:tcPr/>
                </a:tc>
              </a:tr>
              <a:tr h="571687">
                <a:tc>
                  <a:txBody>
                    <a:bodyPr/>
                    <a:lstStyle/>
                    <a:p>
                      <a:r>
                        <a:rPr kumimoji="1" lang="en-US" altLang="ja-JP" sz="2400" smtClean="0">
                          <a:latin typeface="Consolas" panose="020B0609020204030204" pitchFamily="49" charset="0"/>
                          <a:cs typeface="Consolas" panose="020B0609020204030204" pitchFamily="49" charset="0"/>
                        </a:rPr>
                        <a:t>public</a:t>
                      </a:r>
                      <a:r>
                        <a:rPr kumimoji="1" lang="en-US" altLang="ja-JP" sz="2400" baseline="0" smtClean="0">
                          <a:latin typeface="Consolas" panose="020B0609020204030204" pitchFamily="49" charset="0"/>
                          <a:cs typeface="Consolas" panose="020B0609020204030204" pitchFamily="49" charset="0"/>
                        </a:rPr>
                        <a:t> void </a:t>
                      </a:r>
                      <a:r>
                        <a:rPr kumimoji="1" lang="en-US" altLang="ja-JP" sz="2400" b="1" smtClean="0">
                          <a:latin typeface="Consolas" panose="020B0609020204030204" pitchFamily="49" charset="0"/>
                          <a:cs typeface="Consolas" panose="020B0609020204030204" pitchFamily="49" charset="0"/>
                        </a:rPr>
                        <a:t>create</a:t>
                      </a:r>
                      <a:r>
                        <a:rPr kumimoji="1" lang="en-US" altLang="ja-JP" sz="2400" smtClean="0">
                          <a:latin typeface="Consolas" panose="020B0609020204030204" pitchFamily="49" charset="0"/>
                          <a:cs typeface="Consolas" panose="020B0609020204030204" pitchFamily="49" charset="0"/>
                        </a:rPr>
                        <a:t>(T entity)</a:t>
                      </a:r>
                      <a:endParaRPr kumimoji="1" lang="ja-JP" altLang="en-US" sz="2400">
                        <a:latin typeface="Consolas" panose="020B0609020204030204" pitchFamily="49" charset="0"/>
                        <a:cs typeface="Consolas" panose="020B0609020204030204" pitchFamily="49" charset="0"/>
                      </a:endParaRPr>
                    </a:p>
                  </a:txBody>
                  <a:tcPr anchor="ctr"/>
                </a:tc>
                <a:tc>
                  <a:txBody>
                    <a:bodyPr/>
                    <a:lstStyle/>
                    <a:p>
                      <a:r>
                        <a:rPr kumimoji="1" lang="ja-JP" altLang="en-US" smtClean="0"/>
                        <a:t>新規登録する</a:t>
                      </a:r>
                      <a:endParaRPr kumimoji="1" lang="ja-JP" altLang="en-US"/>
                    </a:p>
                  </a:txBody>
                  <a:tcPr anchor="ctr"/>
                </a:tc>
              </a:tr>
              <a:tr h="571687">
                <a:tc>
                  <a:txBody>
                    <a:bodyPr/>
                    <a:lstStyle/>
                    <a:p>
                      <a:r>
                        <a:rPr kumimoji="1" lang="en-US" altLang="ja-JP" sz="2400" smtClean="0">
                          <a:latin typeface="Consolas" panose="020B0609020204030204" pitchFamily="49" charset="0"/>
                          <a:cs typeface="Consolas" panose="020B0609020204030204" pitchFamily="49" charset="0"/>
                        </a:rPr>
                        <a:t>public</a:t>
                      </a:r>
                      <a:r>
                        <a:rPr kumimoji="1" lang="en-US" altLang="ja-JP" sz="2400" baseline="0" smtClean="0">
                          <a:latin typeface="Consolas" panose="020B0609020204030204" pitchFamily="49" charset="0"/>
                          <a:cs typeface="Consolas" panose="020B0609020204030204" pitchFamily="49" charset="0"/>
                        </a:rPr>
                        <a:t> void </a:t>
                      </a:r>
                      <a:r>
                        <a:rPr kumimoji="1" lang="en-US" altLang="ja-JP" sz="2400" b="1" smtClean="0">
                          <a:latin typeface="Consolas" panose="020B0609020204030204" pitchFamily="49" charset="0"/>
                          <a:cs typeface="Consolas" panose="020B0609020204030204" pitchFamily="49" charset="0"/>
                        </a:rPr>
                        <a:t>edit</a:t>
                      </a:r>
                      <a:r>
                        <a:rPr kumimoji="1" lang="en-US" altLang="ja-JP" sz="2400" smtClean="0">
                          <a:latin typeface="Consolas" panose="020B0609020204030204" pitchFamily="49" charset="0"/>
                          <a:cs typeface="Consolas" panose="020B0609020204030204" pitchFamily="49" charset="0"/>
                        </a:rPr>
                        <a:t>(T entity)</a:t>
                      </a:r>
                      <a:endParaRPr kumimoji="1" lang="ja-JP" altLang="en-US" sz="2400">
                        <a:latin typeface="Consolas" panose="020B0609020204030204" pitchFamily="49" charset="0"/>
                        <a:cs typeface="Consolas" panose="020B0609020204030204" pitchFamily="49" charset="0"/>
                      </a:endParaRPr>
                    </a:p>
                  </a:txBody>
                  <a:tcPr anchor="ctr"/>
                </a:tc>
                <a:tc>
                  <a:txBody>
                    <a:bodyPr/>
                    <a:lstStyle/>
                    <a:p>
                      <a:r>
                        <a:rPr kumimoji="1" lang="ja-JP" altLang="en-US" smtClean="0"/>
                        <a:t>更新する</a:t>
                      </a:r>
                      <a:endParaRPr kumimoji="1" lang="ja-JP" altLang="en-US"/>
                    </a:p>
                  </a:txBody>
                  <a:tcPr anchor="ctr"/>
                </a:tc>
              </a:tr>
              <a:tr h="571687">
                <a:tc>
                  <a:txBody>
                    <a:bodyPr/>
                    <a:lstStyle/>
                    <a:p>
                      <a:r>
                        <a:rPr kumimoji="1" lang="en-US" altLang="ja-JP" sz="2400" smtClean="0">
                          <a:latin typeface="Consolas" panose="020B0609020204030204" pitchFamily="49" charset="0"/>
                          <a:cs typeface="Consolas" panose="020B0609020204030204" pitchFamily="49" charset="0"/>
                        </a:rPr>
                        <a:t>public</a:t>
                      </a:r>
                      <a:r>
                        <a:rPr kumimoji="1" lang="en-US" altLang="ja-JP" sz="2400" baseline="0" smtClean="0">
                          <a:latin typeface="Consolas" panose="020B0609020204030204" pitchFamily="49" charset="0"/>
                          <a:cs typeface="Consolas" panose="020B0609020204030204" pitchFamily="49" charset="0"/>
                        </a:rPr>
                        <a:t> void </a:t>
                      </a:r>
                      <a:r>
                        <a:rPr kumimoji="1" lang="en-US" altLang="ja-JP" sz="2400" b="1" smtClean="0">
                          <a:latin typeface="Consolas" panose="020B0609020204030204" pitchFamily="49" charset="0"/>
                          <a:cs typeface="Consolas" panose="020B0609020204030204" pitchFamily="49" charset="0"/>
                        </a:rPr>
                        <a:t>delete</a:t>
                      </a:r>
                      <a:r>
                        <a:rPr kumimoji="1" lang="en-US" altLang="ja-JP" sz="2400" smtClean="0">
                          <a:latin typeface="Consolas" panose="020B0609020204030204" pitchFamily="49" charset="0"/>
                          <a:cs typeface="Consolas" panose="020B0609020204030204" pitchFamily="49" charset="0"/>
                        </a:rPr>
                        <a:t>(T entity)</a:t>
                      </a:r>
                      <a:endParaRPr kumimoji="1" lang="ja-JP" altLang="en-US" sz="2400">
                        <a:latin typeface="Consolas" panose="020B0609020204030204" pitchFamily="49" charset="0"/>
                        <a:cs typeface="Consolas" panose="020B0609020204030204" pitchFamily="49" charset="0"/>
                      </a:endParaRPr>
                    </a:p>
                  </a:txBody>
                  <a:tcPr anchor="ctr"/>
                </a:tc>
                <a:tc>
                  <a:txBody>
                    <a:bodyPr/>
                    <a:lstStyle/>
                    <a:p>
                      <a:r>
                        <a:rPr kumimoji="1" lang="ja-JP" altLang="en-US" smtClean="0"/>
                        <a:t>削除する</a:t>
                      </a:r>
                      <a:endParaRPr kumimoji="1" lang="ja-JP" altLang="en-US"/>
                    </a:p>
                  </a:txBody>
                  <a:tcPr anchor="ctr"/>
                </a:tc>
              </a:tr>
              <a:tr h="571687">
                <a:tc>
                  <a:txBody>
                    <a:bodyPr/>
                    <a:lstStyle/>
                    <a:p>
                      <a:r>
                        <a:rPr kumimoji="1" lang="en-US" altLang="ja-JP" sz="2400" smtClean="0">
                          <a:latin typeface="Consolas" panose="020B0609020204030204" pitchFamily="49" charset="0"/>
                          <a:cs typeface="Consolas" panose="020B0609020204030204" pitchFamily="49" charset="0"/>
                        </a:rPr>
                        <a:t>public</a:t>
                      </a:r>
                      <a:r>
                        <a:rPr kumimoji="1" lang="en-US" altLang="ja-JP" sz="2400" baseline="0" smtClean="0">
                          <a:latin typeface="Consolas" panose="020B0609020204030204" pitchFamily="49" charset="0"/>
                          <a:cs typeface="Consolas" panose="020B0609020204030204" pitchFamily="49" charset="0"/>
                        </a:rPr>
                        <a:t> T </a:t>
                      </a:r>
                      <a:r>
                        <a:rPr kumimoji="1" lang="en-US" altLang="ja-JP" sz="2400" b="1" smtClean="0">
                          <a:latin typeface="Consolas" panose="020B0609020204030204" pitchFamily="49" charset="0"/>
                          <a:cs typeface="Consolas" panose="020B0609020204030204" pitchFamily="49" charset="0"/>
                        </a:rPr>
                        <a:t>find</a:t>
                      </a:r>
                      <a:r>
                        <a:rPr kumimoji="1" lang="en-US" altLang="ja-JP" sz="2400" smtClean="0">
                          <a:latin typeface="Consolas" panose="020B0609020204030204" pitchFamily="49" charset="0"/>
                          <a:cs typeface="Consolas" panose="020B0609020204030204" pitchFamily="49" charset="0"/>
                        </a:rPr>
                        <a:t>(Object id)</a:t>
                      </a:r>
                      <a:endParaRPr kumimoji="1" lang="ja-JP" altLang="en-US" sz="2400">
                        <a:latin typeface="Consolas" panose="020B0609020204030204" pitchFamily="49" charset="0"/>
                        <a:cs typeface="Consolas" panose="020B0609020204030204" pitchFamily="49" charset="0"/>
                      </a:endParaRPr>
                    </a:p>
                  </a:txBody>
                  <a:tcPr anchor="ctr"/>
                </a:tc>
                <a:tc>
                  <a:txBody>
                    <a:bodyPr/>
                    <a:lstStyle/>
                    <a:p>
                      <a:r>
                        <a:rPr kumimoji="1" lang="ja-JP" altLang="en-US" smtClean="0"/>
                        <a:t>キーによる検索</a:t>
                      </a:r>
                      <a:endParaRPr kumimoji="1" lang="ja-JP" altLang="en-US"/>
                    </a:p>
                  </a:txBody>
                  <a:tcPr anchor="ctr"/>
                </a:tc>
              </a:tr>
              <a:tr h="571687">
                <a:tc>
                  <a:txBody>
                    <a:bodyPr/>
                    <a:lstStyle/>
                    <a:p>
                      <a:r>
                        <a:rPr kumimoji="1" lang="en-US" altLang="ja-JP" sz="2400" smtClean="0">
                          <a:latin typeface="Consolas" panose="020B0609020204030204" pitchFamily="49" charset="0"/>
                          <a:cs typeface="Consolas" panose="020B0609020204030204" pitchFamily="49" charset="0"/>
                        </a:rPr>
                        <a:t>public List&lt;T&gt;</a:t>
                      </a:r>
                      <a:r>
                        <a:rPr kumimoji="1" lang="en-US" altLang="ja-JP" sz="2400" baseline="0" smtClean="0">
                          <a:latin typeface="Consolas" panose="020B0609020204030204" pitchFamily="49" charset="0"/>
                          <a:cs typeface="Consolas" panose="020B0609020204030204" pitchFamily="49" charset="0"/>
                        </a:rPr>
                        <a:t> </a:t>
                      </a:r>
                      <a:r>
                        <a:rPr kumimoji="1" lang="en-US" altLang="ja-JP" sz="2400" b="1" smtClean="0">
                          <a:latin typeface="Consolas" panose="020B0609020204030204" pitchFamily="49" charset="0"/>
                          <a:cs typeface="Consolas" panose="020B0609020204030204" pitchFamily="49" charset="0"/>
                        </a:rPr>
                        <a:t>findAll</a:t>
                      </a:r>
                      <a:r>
                        <a:rPr kumimoji="1" lang="en-US" altLang="ja-JP" sz="2400" smtClean="0">
                          <a:latin typeface="Consolas" panose="020B0609020204030204" pitchFamily="49" charset="0"/>
                          <a:cs typeface="Consolas" panose="020B0609020204030204" pitchFamily="49" charset="0"/>
                        </a:rPr>
                        <a:t>()</a:t>
                      </a:r>
                      <a:endParaRPr kumimoji="1" lang="ja-JP" altLang="en-US" sz="2400">
                        <a:latin typeface="Consolas" panose="020B0609020204030204" pitchFamily="49" charset="0"/>
                        <a:cs typeface="Consolas" panose="020B0609020204030204" pitchFamily="49" charset="0"/>
                      </a:endParaRPr>
                    </a:p>
                  </a:txBody>
                  <a:tcPr anchor="ctr"/>
                </a:tc>
                <a:tc>
                  <a:txBody>
                    <a:bodyPr/>
                    <a:lstStyle/>
                    <a:p>
                      <a:r>
                        <a:rPr kumimoji="1" lang="ja-JP" altLang="en-US" smtClean="0"/>
                        <a:t>全件を取得する</a:t>
                      </a:r>
                      <a:endParaRPr kumimoji="1" lang="ja-JP" altLang="en-US"/>
                    </a:p>
                  </a:txBody>
                  <a:tcPr anchor="ctr"/>
                </a:tc>
              </a:tr>
              <a:tr h="653155">
                <a:tc>
                  <a:txBody>
                    <a:bodyPr/>
                    <a:lstStyle/>
                    <a:p>
                      <a:r>
                        <a:rPr kumimoji="1" lang="en-US" altLang="ja-JP" sz="2400" smtClean="0">
                          <a:latin typeface="Consolas" panose="020B0609020204030204" pitchFamily="49" charset="0"/>
                          <a:cs typeface="Consolas" panose="020B0609020204030204" pitchFamily="49" charset="0"/>
                        </a:rPr>
                        <a:t>public List&lt;T&gt;</a:t>
                      </a:r>
                      <a:r>
                        <a:rPr kumimoji="1" lang="en-US" altLang="ja-JP" sz="2400" baseline="0" smtClean="0">
                          <a:latin typeface="Consolas" panose="020B0609020204030204" pitchFamily="49" charset="0"/>
                          <a:cs typeface="Consolas" panose="020B0609020204030204" pitchFamily="49" charset="0"/>
                        </a:rPr>
                        <a:t> </a:t>
                      </a:r>
                      <a:r>
                        <a:rPr kumimoji="1" lang="en-US" altLang="ja-JP" sz="2400" b="1" smtClean="0">
                          <a:latin typeface="Consolas" panose="020B0609020204030204" pitchFamily="49" charset="0"/>
                          <a:cs typeface="Consolas" panose="020B0609020204030204" pitchFamily="49" charset="0"/>
                        </a:rPr>
                        <a:t>findRange</a:t>
                      </a:r>
                      <a:r>
                        <a:rPr kumimoji="1" lang="en-US" altLang="ja-JP" sz="2400" smtClean="0">
                          <a:latin typeface="Consolas" panose="020B0609020204030204" pitchFamily="49" charset="0"/>
                          <a:cs typeface="Consolas" panose="020B0609020204030204" pitchFamily="49" charset="0"/>
                        </a:rPr>
                        <a:t>(int[] range)</a:t>
                      </a:r>
                      <a:endParaRPr kumimoji="1" lang="ja-JP" altLang="en-US" sz="2400">
                        <a:latin typeface="Consolas" panose="020B0609020204030204" pitchFamily="49" charset="0"/>
                        <a:cs typeface="Consolas" panose="020B0609020204030204" pitchFamily="49" charset="0"/>
                      </a:endParaRPr>
                    </a:p>
                  </a:txBody>
                  <a:tcPr anchor="ctr"/>
                </a:tc>
                <a:tc>
                  <a:txBody>
                    <a:bodyPr/>
                    <a:lstStyle/>
                    <a:p>
                      <a:r>
                        <a:rPr kumimoji="1" lang="en-US" altLang="ja-JP" smtClean="0"/>
                        <a:t>range[0]</a:t>
                      </a:r>
                      <a:r>
                        <a:rPr kumimoji="1" lang="ja-JP" altLang="en-US" smtClean="0"/>
                        <a:t>から</a:t>
                      </a:r>
                      <a:r>
                        <a:rPr kumimoji="1" lang="en-US" altLang="ja-JP" smtClean="0"/>
                        <a:t>range[1]</a:t>
                      </a:r>
                      <a:r>
                        <a:rPr kumimoji="1" lang="ja-JP" altLang="en-US" smtClean="0"/>
                        <a:t>の範囲のエンティティを取得</a:t>
                      </a:r>
                      <a:endParaRPr kumimoji="1" lang="ja-JP" altLang="en-US"/>
                    </a:p>
                  </a:txBody>
                  <a:tcPr anchor="ctr"/>
                </a:tc>
              </a:tr>
              <a:tr h="571687">
                <a:tc>
                  <a:txBody>
                    <a:bodyPr/>
                    <a:lstStyle/>
                    <a:p>
                      <a:r>
                        <a:rPr kumimoji="1" lang="en-US" altLang="ja-JP" sz="2400" smtClean="0">
                          <a:latin typeface="Consolas" panose="020B0609020204030204" pitchFamily="49" charset="0"/>
                          <a:cs typeface="Consolas" panose="020B0609020204030204" pitchFamily="49" charset="0"/>
                        </a:rPr>
                        <a:t>public int </a:t>
                      </a:r>
                      <a:r>
                        <a:rPr kumimoji="1" lang="en-US" altLang="ja-JP" sz="2400" b="1" smtClean="0">
                          <a:latin typeface="Consolas" panose="020B0609020204030204" pitchFamily="49" charset="0"/>
                          <a:cs typeface="Consolas" panose="020B0609020204030204" pitchFamily="49" charset="0"/>
                        </a:rPr>
                        <a:t>count</a:t>
                      </a:r>
                      <a:r>
                        <a:rPr kumimoji="1" lang="en-US" altLang="ja-JP" sz="2400" smtClean="0">
                          <a:latin typeface="Consolas" panose="020B0609020204030204" pitchFamily="49" charset="0"/>
                          <a:cs typeface="Consolas" panose="020B0609020204030204" pitchFamily="49" charset="0"/>
                        </a:rPr>
                        <a:t>()</a:t>
                      </a:r>
                      <a:endParaRPr kumimoji="1" lang="ja-JP" altLang="en-US" sz="2400">
                        <a:latin typeface="Consolas" panose="020B0609020204030204" pitchFamily="49" charset="0"/>
                        <a:cs typeface="Consolas" panose="020B0609020204030204" pitchFamily="49" charset="0"/>
                      </a:endParaRPr>
                    </a:p>
                  </a:txBody>
                  <a:tcPr anchor="ctr"/>
                </a:tc>
                <a:tc>
                  <a:txBody>
                    <a:bodyPr/>
                    <a:lstStyle/>
                    <a:p>
                      <a:r>
                        <a:rPr kumimoji="1" lang="ja-JP" altLang="en-US" smtClean="0"/>
                        <a:t>全件数を返す</a:t>
                      </a:r>
                      <a:endParaRPr kumimoji="1" lang="ja-JP" altLang="en-US"/>
                    </a:p>
                  </a:txBody>
                  <a:tcPr anchor="ctr"/>
                </a:tc>
              </a:tr>
            </a:tbl>
          </a:graphicData>
        </a:graphic>
      </p:graphicFrame>
      <p:sp>
        <p:nvSpPr>
          <p:cNvPr id="7" name="テキスト ボックス 6"/>
          <p:cNvSpPr txBox="1"/>
          <p:nvPr/>
        </p:nvSpPr>
        <p:spPr>
          <a:xfrm>
            <a:off x="5132923" y="5925840"/>
            <a:ext cx="6159474" cy="368423"/>
          </a:xfrm>
          <a:prstGeom prst="rect">
            <a:avLst/>
          </a:prstGeom>
          <a:noFill/>
        </p:spPr>
        <p:txBody>
          <a:bodyPr wrap="none" lIns="0" tIns="0" rIns="0" bIns="0" rtlCol="0">
            <a:noAutofit/>
          </a:bodyPr>
          <a:lstStyle/>
          <a:p>
            <a:pPr>
              <a:lnSpc>
                <a:spcPts val="2700"/>
              </a:lnSpc>
            </a:pPr>
            <a:r>
              <a:rPr kumimoji="1" lang="en-US" altLang="ja-JP" smtClean="0">
                <a:latin typeface="Calibri" panose="020F0502020204030204" pitchFamily="34" charset="0"/>
                <a:ea typeface="メイリオ" panose="020B0604030504040204" pitchFamily="50" charset="-128"/>
              </a:rPr>
              <a:t>※</a:t>
            </a:r>
            <a:r>
              <a:rPr kumimoji="1" lang="ja-JP" altLang="en-US" smtClean="0">
                <a:latin typeface="Calibri" panose="020F0502020204030204" pitchFamily="34" charset="0"/>
                <a:ea typeface="メイリオ" panose="020B0604030504040204" pitchFamily="50" charset="-128"/>
              </a:rPr>
              <a:t> </a:t>
            </a:r>
            <a:r>
              <a:rPr kumimoji="1" lang="en-US" altLang="ja-JP" smtClean="0">
                <a:latin typeface="Calibri" panose="020F0502020204030204" pitchFamily="34" charset="0"/>
                <a:ea typeface="メイリオ" panose="020B0604030504040204" pitchFamily="50" charset="-128"/>
              </a:rPr>
              <a:t>http</a:t>
            </a:r>
            <a:r>
              <a:rPr kumimoji="1" lang="en-US" altLang="ja-JP">
                <a:latin typeface="Calibri" panose="020F0502020204030204" pitchFamily="34" charset="0"/>
                <a:ea typeface="メイリオ" panose="020B0604030504040204" pitchFamily="50" charset="-128"/>
              </a:rPr>
              <a:t>://k-webs.jp/JavaEE</a:t>
            </a:r>
            <a:r>
              <a:rPr kumimoji="1" lang="en-US" altLang="ja-JP" smtClean="0">
                <a:latin typeface="Calibri" panose="020F0502020204030204" pitchFamily="34" charset="0"/>
                <a:ea typeface="メイリオ" panose="020B0604030504040204" pitchFamily="50" charset="-128"/>
              </a:rPr>
              <a:t>/</a:t>
            </a:r>
            <a:r>
              <a:rPr kumimoji="1" lang="ja-JP" altLang="en-US" smtClean="0">
                <a:latin typeface="Calibri" panose="020F0502020204030204" pitchFamily="34" charset="0"/>
                <a:ea typeface="メイリオ" panose="020B0604030504040204" pitchFamily="50" charset="-128"/>
              </a:rPr>
              <a:t> 　からダウンロードできます</a:t>
            </a:r>
          </a:p>
        </p:txBody>
      </p:sp>
    </p:spTree>
    <p:extLst>
      <p:ext uri="{BB962C8B-B14F-4D97-AF65-F5344CB8AC3E}">
        <p14:creationId xmlns:p14="http://schemas.microsoft.com/office/powerpoint/2010/main" val="422254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25</a:t>
            </a:fld>
            <a:endParaRPr lang="en-US"/>
          </a:p>
        </p:txBody>
      </p:sp>
      <p:sp>
        <p:nvSpPr>
          <p:cNvPr id="6" name="テキスト ボックス 5"/>
          <p:cNvSpPr txBox="1"/>
          <p:nvPr/>
        </p:nvSpPr>
        <p:spPr>
          <a:xfrm>
            <a:off x="4826643" y="1782501"/>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lang="en-US" altLang="ja-JP" smtClean="0"/>
              <a:t>7. </a:t>
            </a:r>
            <a:r>
              <a:rPr lang="ja-JP" altLang="en-US" smtClean="0"/>
              <a:t>エンティティのライフサイクル </a:t>
            </a:r>
            <a:endParaRPr kumimoji="1" lang="ja-JP" altLang="en-US"/>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157" y="2239701"/>
            <a:ext cx="9942365" cy="4006773"/>
          </a:xfrm>
          <a:prstGeom prst="rect">
            <a:avLst/>
          </a:prstGeom>
        </p:spPr>
      </p:pic>
      <p:sp>
        <p:nvSpPr>
          <p:cNvPr id="3" name="テキスト ボックス 2"/>
          <p:cNvSpPr txBox="1"/>
          <p:nvPr/>
        </p:nvSpPr>
        <p:spPr>
          <a:xfrm>
            <a:off x="1278362" y="1622983"/>
            <a:ext cx="8131967" cy="457200"/>
          </a:xfrm>
          <a:prstGeom prst="rect">
            <a:avLst/>
          </a:prstGeom>
          <a:noFill/>
        </p:spPr>
        <p:txBody>
          <a:bodyPr wrap="none" lIns="0" tIns="0" rIns="0" bIns="0" rtlCol="0">
            <a:noAutofit/>
          </a:bodyPr>
          <a:lstStyle/>
          <a:p>
            <a:pPr>
              <a:lnSpc>
                <a:spcPct val="90000"/>
              </a:lnSpc>
            </a:pPr>
            <a:r>
              <a:rPr kumimoji="1" lang="ja-JP" altLang="en-US" sz="2400" smtClean="0"/>
              <a:t>エンティティマネージャーを使ってデータベース処理を実行する</a:t>
            </a:r>
          </a:p>
        </p:txBody>
      </p:sp>
      <p:sp>
        <p:nvSpPr>
          <p:cNvPr id="7" name="正方形/長方形 6"/>
          <p:cNvSpPr/>
          <p:nvPr/>
        </p:nvSpPr>
        <p:spPr bwMode="gray">
          <a:xfrm>
            <a:off x="4067503" y="5717628"/>
            <a:ext cx="6127531" cy="430923"/>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2" name="正方形/長方形 1"/>
          <p:cNvSpPr/>
          <p:nvPr/>
        </p:nvSpPr>
        <p:spPr bwMode="gray">
          <a:xfrm>
            <a:off x="5093514" y="2080182"/>
            <a:ext cx="3615588" cy="3637445"/>
          </a:xfrm>
          <a:prstGeom prst="rect">
            <a:avLst/>
          </a:prstGeom>
          <a:noFill/>
          <a:ln w="28575">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Tree>
    <p:extLst>
      <p:ext uri="{BB962C8B-B14F-4D97-AF65-F5344CB8AC3E}">
        <p14:creationId xmlns:p14="http://schemas.microsoft.com/office/powerpoint/2010/main" val="403936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26</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lang="en-US" altLang="ja-JP" smtClean="0"/>
              <a:t>7</a:t>
            </a:r>
            <a:r>
              <a:rPr kumimoji="1" lang="en-US" altLang="ja-JP" smtClean="0"/>
              <a:t>. </a:t>
            </a:r>
            <a:r>
              <a:rPr kumimoji="1" lang="ja-JP" altLang="en-US" smtClean="0"/>
              <a:t>エンティティのライフサイクル</a:t>
            </a:r>
            <a:endParaRPr kumimoji="1" lang="ja-JP" altLang="en-US"/>
          </a:p>
        </p:txBody>
      </p:sp>
      <p:sp>
        <p:nvSpPr>
          <p:cNvPr id="2" name="角丸四角形 1"/>
          <p:cNvSpPr/>
          <p:nvPr/>
        </p:nvSpPr>
        <p:spPr bwMode="gray">
          <a:xfrm>
            <a:off x="2776219" y="2483334"/>
            <a:ext cx="4170556" cy="2765502"/>
          </a:xfrm>
          <a:prstGeom prst="roundRect">
            <a:avLst/>
          </a:prstGeom>
          <a:solidFill>
            <a:schemeClr val="bg1"/>
          </a:solidFill>
          <a:ln w="19050">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kumimoji="1" lang="ja-JP" altLang="en-US" smtClean="0">
                <a:solidFill>
                  <a:schemeClr val="tx1"/>
                </a:solidFill>
                <a:latin typeface="メイリオ" panose="020B0604030504040204" pitchFamily="50" charset="-128"/>
                <a:ea typeface="メイリオ" panose="020B0604030504040204" pitchFamily="50" charset="-128"/>
              </a:rPr>
              <a:t>永続性コンテキスト</a:t>
            </a:r>
            <a:endParaRPr kumimoji="1" lang="ja-JP" altLang="en-US" dirty="0" err="1" smtClean="0">
              <a:solidFill>
                <a:schemeClr val="tx1"/>
              </a:solidFill>
              <a:latin typeface="メイリオ" panose="020B0604030504040204" pitchFamily="50" charset="-128"/>
              <a:ea typeface="メイリオ" panose="020B0604030504040204" pitchFamily="50" charset="-128"/>
            </a:endParaRPr>
          </a:p>
        </p:txBody>
      </p:sp>
      <p:sp>
        <p:nvSpPr>
          <p:cNvPr id="7" name="角丸四角形 6"/>
          <p:cNvSpPr/>
          <p:nvPr/>
        </p:nvSpPr>
        <p:spPr bwMode="gray">
          <a:xfrm>
            <a:off x="3147879" y="2847089"/>
            <a:ext cx="1213648" cy="538223"/>
          </a:xfrm>
          <a:prstGeom prst="roundRect">
            <a:avLst/>
          </a:prstGeom>
          <a:noFill/>
          <a:ln w="19050">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kumimoji="1" lang="ja-JP" altLang="en-US" smtClean="0">
                <a:solidFill>
                  <a:schemeClr val="tx1"/>
                </a:solidFill>
                <a:latin typeface="メイリオ" panose="020B0604030504040204" pitchFamily="50" charset="-128"/>
                <a:ea typeface="メイリオ" panose="020B0604030504040204" pitchFamily="50" charset="-128"/>
              </a:rPr>
              <a:t>管理状態</a:t>
            </a:r>
            <a:endParaRPr kumimoji="1" lang="ja-JP" altLang="en-US" dirty="0" err="1" smtClean="0">
              <a:solidFill>
                <a:schemeClr val="tx1"/>
              </a:solidFill>
              <a:latin typeface="メイリオ" panose="020B0604030504040204" pitchFamily="50" charset="-128"/>
              <a:ea typeface="メイリオ" panose="020B0604030504040204" pitchFamily="50" charset="-128"/>
            </a:endParaRPr>
          </a:p>
        </p:txBody>
      </p:sp>
      <p:sp>
        <p:nvSpPr>
          <p:cNvPr id="8" name="角丸四角形 7"/>
          <p:cNvSpPr/>
          <p:nvPr/>
        </p:nvSpPr>
        <p:spPr bwMode="gray">
          <a:xfrm>
            <a:off x="5233157" y="2847089"/>
            <a:ext cx="1213648" cy="538223"/>
          </a:xfrm>
          <a:prstGeom prst="roundRect">
            <a:avLst/>
          </a:prstGeom>
          <a:noFill/>
          <a:ln w="19050">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kumimoji="1" lang="ja-JP" altLang="en-US" smtClean="0">
                <a:solidFill>
                  <a:schemeClr val="tx1"/>
                </a:solidFill>
                <a:latin typeface="メイリオ" panose="020B0604030504040204" pitchFamily="50" charset="-128"/>
                <a:ea typeface="メイリオ" panose="020B0604030504040204" pitchFamily="50" charset="-128"/>
              </a:rPr>
              <a:t>管理状態</a:t>
            </a:r>
            <a:endParaRPr kumimoji="1" lang="ja-JP" altLang="en-US" dirty="0" err="1" smtClean="0">
              <a:solidFill>
                <a:schemeClr val="tx1"/>
              </a:solidFill>
              <a:latin typeface="メイリオ" panose="020B0604030504040204" pitchFamily="50" charset="-128"/>
              <a:ea typeface="メイリオ" panose="020B0604030504040204" pitchFamily="50" charset="-128"/>
            </a:endParaRPr>
          </a:p>
        </p:txBody>
      </p:sp>
      <p:sp>
        <p:nvSpPr>
          <p:cNvPr id="9" name="角丸四角形 8"/>
          <p:cNvSpPr/>
          <p:nvPr/>
        </p:nvSpPr>
        <p:spPr bwMode="gray">
          <a:xfrm>
            <a:off x="3147879" y="4377770"/>
            <a:ext cx="1213648" cy="538223"/>
          </a:xfrm>
          <a:prstGeom prst="roundRect">
            <a:avLst/>
          </a:prstGeom>
          <a:solidFill>
            <a:schemeClr val="bg1">
              <a:lumMod val="85000"/>
            </a:schemeClr>
          </a:solidFill>
          <a:ln w="19050">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kumimoji="1" lang="ja-JP" altLang="en-US" smtClean="0">
                <a:solidFill>
                  <a:schemeClr val="tx1"/>
                </a:solidFill>
                <a:latin typeface="メイリオ" panose="020B0604030504040204" pitchFamily="50" charset="-128"/>
                <a:ea typeface="メイリオ" panose="020B0604030504040204" pitchFamily="50" charset="-128"/>
              </a:rPr>
              <a:t>管理状態</a:t>
            </a:r>
            <a:endParaRPr kumimoji="1" lang="ja-JP" altLang="en-US" dirty="0" err="1" smtClean="0">
              <a:solidFill>
                <a:schemeClr val="tx1"/>
              </a:solidFill>
              <a:latin typeface="メイリオ" panose="020B0604030504040204" pitchFamily="50" charset="-128"/>
              <a:ea typeface="メイリオ" panose="020B0604030504040204" pitchFamily="50" charset="-128"/>
            </a:endParaRPr>
          </a:p>
        </p:txBody>
      </p:sp>
      <p:sp>
        <p:nvSpPr>
          <p:cNvPr id="10" name="角丸四角形 9"/>
          <p:cNvSpPr/>
          <p:nvPr/>
        </p:nvSpPr>
        <p:spPr bwMode="gray">
          <a:xfrm>
            <a:off x="5233157" y="4377769"/>
            <a:ext cx="1213648" cy="538223"/>
          </a:xfrm>
          <a:prstGeom prst="roundRect">
            <a:avLst/>
          </a:prstGeom>
          <a:noFill/>
          <a:ln w="19050">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kumimoji="1" lang="ja-JP" altLang="en-US" smtClean="0">
                <a:solidFill>
                  <a:schemeClr val="tx1"/>
                </a:solidFill>
                <a:latin typeface="メイリオ" panose="020B0604030504040204" pitchFamily="50" charset="-128"/>
                <a:ea typeface="メイリオ" panose="020B0604030504040204" pitchFamily="50" charset="-128"/>
              </a:rPr>
              <a:t>管理状態</a:t>
            </a:r>
            <a:endParaRPr kumimoji="1" lang="ja-JP" altLang="en-US" dirty="0" err="1" smtClean="0">
              <a:solidFill>
                <a:schemeClr val="tx1"/>
              </a:solidFill>
              <a:latin typeface="メイリオ" panose="020B0604030504040204" pitchFamily="50" charset="-128"/>
              <a:ea typeface="メイリオ" panose="020B0604030504040204" pitchFamily="50" charset="-128"/>
            </a:endParaRPr>
          </a:p>
        </p:txBody>
      </p:sp>
      <p:sp>
        <p:nvSpPr>
          <p:cNvPr id="11" name="円/楕円 10"/>
          <p:cNvSpPr/>
          <p:nvPr/>
        </p:nvSpPr>
        <p:spPr bwMode="gray">
          <a:xfrm>
            <a:off x="3361163" y="1271239"/>
            <a:ext cx="430239" cy="430239"/>
          </a:xfrm>
          <a:prstGeom prst="ellipse">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12" name="下矢印 11"/>
          <p:cNvSpPr/>
          <p:nvPr/>
        </p:nvSpPr>
        <p:spPr bwMode="gray">
          <a:xfrm>
            <a:off x="3491728" y="1734931"/>
            <a:ext cx="178421" cy="1018289"/>
          </a:xfrm>
          <a:prstGeom prst="downArrow">
            <a:avLst/>
          </a:prstGeom>
          <a:solidFill>
            <a:schemeClr val="accent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13" name="円/楕円 12"/>
          <p:cNvSpPr/>
          <p:nvPr/>
        </p:nvSpPr>
        <p:spPr bwMode="gray">
          <a:xfrm>
            <a:off x="5624861" y="1271239"/>
            <a:ext cx="430239" cy="430239"/>
          </a:xfrm>
          <a:prstGeom prst="ellipse">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14" name="下矢印 13"/>
          <p:cNvSpPr/>
          <p:nvPr/>
        </p:nvSpPr>
        <p:spPr bwMode="gray">
          <a:xfrm>
            <a:off x="5755426" y="1734931"/>
            <a:ext cx="178421" cy="1018289"/>
          </a:xfrm>
          <a:prstGeom prst="downArrow">
            <a:avLst/>
          </a:prstGeom>
          <a:solidFill>
            <a:schemeClr val="accent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15" name="フローチャート : 磁気ディスク 14"/>
          <p:cNvSpPr/>
          <p:nvPr/>
        </p:nvSpPr>
        <p:spPr bwMode="gray">
          <a:xfrm>
            <a:off x="8243986" y="3300761"/>
            <a:ext cx="1527718" cy="992459"/>
          </a:xfrm>
          <a:prstGeom prst="flowChartMagneticDisk">
            <a:avLst/>
          </a:prstGeom>
          <a:solidFill>
            <a:schemeClr val="accent3">
              <a:lumMod val="60000"/>
              <a:lumOff val="40000"/>
            </a:schemeClr>
          </a:solidFill>
          <a:ln w="19050">
            <a:solidFill>
              <a:schemeClr val="accent2">
                <a:lumMod val="20000"/>
                <a:lumOff val="8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kumimoji="1" lang="en-US" altLang="ja-JP" sz="2400" smtClean="0"/>
              <a:t>RDB</a:t>
            </a:r>
            <a:endParaRPr kumimoji="1" lang="ja-JP" altLang="en-US" sz="2400" dirty="0" err="1" smtClean="0"/>
          </a:p>
        </p:txBody>
      </p:sp>
      <p:sp>
        <p:nvSpPr>
          <p:cNvPr id="16" name="下矢印 15"/>
          <p:cNvSpPr/>
          <p:nvPr/>
        </p:nvSpPr>
        <p:spPr bwMode="gray">
          <a:xfrm rot="4258857">
            <a:off x="7270089" y="3583218"/>
            <a:ext cx="209322" cy="1669530"/>
          </a:xfrm>
          <a:prstGeom prst="downArrow">
            <a:avLst/>
          </a:prstGeom>
          <a:solidFill>
            <a:schemeClr val="accent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17" name="下矢印 16"/>
          <p:cNvSpPr/>
          <p:nvPr/>
        </p:nvSpPr>
        <p:spPr bwMode="gray">
          <a:xfrm>
            <a:off x="3665013" y="4955749"/>
            <a:ext cx="178421" cy="697628"/>
          </a:xfrm>
          <a:prstGeom prst="downArrow">
            <a:avLst/>
          </a:prstGeom>
          <a:solidFill>
            <a:schemeClr val="accent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18" name="角丸四角形 17"/>
          <p:cNvSpPr/>
          <p:nvPr/>
        </p:nvSpPr>
        <p:spPr bwMode="gray">
          <a:xfrm>
            <a:off x="3147879" y="5679317"/>
            <a:ext cx="1213648" cy="538223"/>
          </a:xfrm>
          <a:prstGeom prst="roundRect">
            <a:avLst/>
          </a:prstGeom>
          <a:noFill/>
          <a:ln w="19050">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kumimoji="1" lang="ja-JP" altLang="en-US" smtClean="0">
                <a:solidFill>
                  <a:schemeClr val="tx1"/>
                </a:solidFill>
                <a:latin typeface="メイリオ" panose="020B0604030504040204" pitchFamily="50" charset="-128"/>
                <a:ea typeface="メイリオ" panose="020B0604030504040204" pitchFamily="50" charset="-128"/>
              </a:rPr>
              <a:t>削除状態</a:t>
            </a:r>
            <a:endParaRPr kumimoji="1" lang="ja-JP" altLang="en-US" dirty="0" err="1" smtClean="0">
              <a:solidFill>
                <a:schemeClr val="tx1"/>
              </a:solidFill>
              <a:latin typeface="メイリオ" panose="020B0604030504040204" pitchFamily="50" charset="-128"/>
              <a:ea typeface="メイリオ" panose="020B0604030504040204" pitchFamily="50" charset="-128"/>
            </a:endParaRPr>
          </a:p>
        </p:txBody>
      </p:sp>
      <p:sp>
        <p:nvSpPr>
          <p:cNvPr id="19" name="角丸四角形 18"/>
          <p:cNvSpPr/>
          <p:nvPr/>
        </p:nvSpPr>
        <p:spPr bwMode="gray">
          <a:xfrm>
            <a:off x="565749" y="3527878"/>
            <a:ext cx="1213648" cy="538223"/>
          </a:xfrm>
          <a:prstGeom prst="roundRect">
            <a:avLst/>
          </a:prstGeom>
          <a:noFill/>
          <a:ln w="19050">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kumimoji="1" lang="ja-JP" altLang="en-US" smtClean="0">
                <a:solidFill>
                  <a:schemeClr val="tx1"/>
                </a:solidFill>
                <a:latin typeface="メイリオ" panose="020B0604030504040204" pitchFamily="50" charset="-128"/>
                <a:ea typeface="メイリオ" panose="020B0604030504040204" pitchFamily="50" charset="-128"/>
              </a:rPr>
              <a:t>分離状態</a:t>
            </a:r>
            <a:endParaRPr kumimoji="1" lang="ja-JP" altLang="en-US" dirty="0" err="1" smtClean="0">
              <a:solidFill>
                <a:schemeClr val="tx1"/>
              </a:solidFill>
              <a:latin typeface="メイリオ" panose="020B0604030504040204" pitchFamily="50" charset="-128"/>
              <a:ea typeface="メイリオ" panose="020B0604030504040204" pitchFamily="50" charset="-128"/>
            </a:endParaRPr>
          </a:p>
        </p:txBody>
      </p:sp>
      <p:sp>
        <p:nvSpPr>
          <p:cNvPr id="20" name="下矢印 19"/>
          <p:cNvSpPr/>
          <p:nvPr/>
        </p:nvSpPr>
        <p:spPr bwMode="gray">
          <a:xfrm rot="5400000">
            <a:off x="2509764" y="3034802"/>
            <a:ext cx="178422" cy="1524376"/>
          </a:xfrm>
          <a:prstGeom prst="downArrow">
            <a:avLst/>
          </a:prstGeom>
          <a:solidFill>
            <a:schemeClr val="accent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21" name="テキスト ボックス 20"/>
          <p:cNvSpPr txBox="1"/>
          <p:nvPr/>
        </p:nvSpPr>
        <p:spPr>
          <a:xfrm>
            <a:off x="2591587" y="1879153"/>
            <a:ext cx="1073426" cy="366730"/>
          </a:xfrm>
          <a:prstGeom prst="rect">
            <a:avLst/>
          </a:prstGeom>
          <a:noFill/>
        </p:spPr>
        <p:txBody>
          <a:bodyPr wrap="square" lIns="0" tIns="0" rIns="0" bIns="0" rtlCol="0">
            <a:noAutofit/>
          </a:bodyPr>
          <a:lstStyle/>
          <a:p>
            <a:pPr>
              <a:lnSpc>
                <a:spcPts val="2700"/>
              </a:lnSpc>
            </a:pPr>
            <a:r>
              <a:rPr kumimoji="1" lang="en-US" altLang="ja-JP" sz="2000" b="1" smtClean="0">
                <a:latin typeface="+mj-lt"/>
                <a:ea typeface="メイリオ" panose="020B0604030504040204" pitchFamily="50" charset="-128"/>
              </a:rPr>
              <a:t>persist()</a:t>
            </a:r>
            <a:endParaRPr kumimoji="1" lang="ja-JP" altLang="en-US" sz="2000" b="1" smtClean="0">
              <a:latin typeface="+mj-lt"/>
              <a:ea typeface="メイリオ" panose="020B0604030504040204" pitchFamily="50" charset="-128"/>
            </a:endParaRPr>
          </a:p>
        </p:txBody>
      </p:sp>
      <p:sp>
        <p:nvSpPr>
          <p:cNvPr id="22" name="テキスト ボックス 21"/>
          <p:cNvSpPr txBox="1"/>
          <p:nvPr/>
        </p:nvSpPr>
        <p:spPr>
          <a:xfrm>
            <a:off x="5981553" y="1861443"/>
            <a:ext cx="1073426" cy="366730"/>
          </a:xfrm>
          <a:prstGeom prst="rect">
            <a:avLst/>
          </a:prstGeom>
          <a:noFill/>
        </p:spPr>
        <p:txBody>
          <a:bodyPr wrap="square" lIns="0" tIns="0" rIns="0" bIns="0" rtlCol="0">
            <a:noAutofit/>
          </a:bodyPr>
          <a:lstStyle/>
          <a:p>
            <a:pPr>
              <a:lnSpc>
                <a:spcPts val="2700"/>
              </a:lnSpc>
            </a:pPr>
            <a:r>
              <a:rPr kumimoji="1" lang="en-US" altLang="ja-JP" sz="2000" b="1" smtClean="0">
                <a:latin typeface="+mj-lt"/>
                <a:ea typeface="メイリオ" panose="020B0604030504040204" pitchFamily="50" charset="-128"/>
              </a:rPr>
              <a:t>merge()</a:t>
            </a:r>
            <a:endParaRPr kumimoji="1" lang="ja-JP" altLang="en-US" sz="2000" b="1" smtClean="0">
              <a:latin typeface="+mj-lt"/>
              <a:ea typeface="メイリオ" panose="020B0604030504040204" pitchFamily="50" charset="-128"/>
            </a:endParaRPr>
          </a:p>
        </p:txBody>
      </p:sp>
      <p:sp>
        <p:nvSpPr>
          <p:cNvPr id="23" name="テキスト ボックス 22"/>
          <p:cNvSpPr txBox="1"/>
          <p:nvPr/>
        </p:nvSpPr>
        <p:spPr>
          <a:xfrm>
            <a:off x="7306711" y="4513122"/>
            <a:ext cx="1073426" cy="366730"/>
          </a:xfrm>
          <a:prstGeom prst="rect">
            <a:avLst/>
          </a:prstGeom>
          <a:noFill/>
        </p:spPr>
        <p:txBody>
          <a:bodyPr wrap="square" lIns="0" tIns="0" rIns="0" bIns="0" rtlCol="0">
            <a:noAutofit/>
          </a:bodyPr>
          <a:lstStyle/>
          <a:p>
            <a:pPr>
              <a:lnSpc>
                <a:spcPts val="2700"/>
              </a:lnSpc>
            </a:pPr>
            <a:r>
              <a:rPr kumimoji="1" lang="en-US" altLang="ja-JP" sz="2000" b="1" smtClean="0">
                <a:latin typeface="+mj-lt"/>
                <a:ea typeface="メイリオ" panose="020B0604030504040204" pitchFamily="50" charset="-128"/>
              </a:rPr>
              <a:t>find()</a:t>
            </a:r>
            <a:endParaRPr kumimoji="1" lang="ja-JP" altLang="en-US" sz="2000" b="1" smtClean="0">
              <a:latin typeface="+mj-lt"/>
              <a:ea typeface="メイリオ" panose="020B0604030504040204" pitchFamily="50" charset="-128"/>
            </a:endParaRPr>
          </a:p>
        </p:txBody>
      </p:sp>
      <p:sp>
        <p:nvSpPr>
          <p:cNvPr id="24" name="テキスト ボックス 23"/>
          <p:cNvSpPr txBox="1"/>
          <p:nvPr/>
        </p:nvSpPr>
        <p:spPr>
          <a:xfrm>
            <a:off x="3938846" y="5286647"/>
            <a:ext cx="1073426" cy="366730"/>
          </a:xfrm>
          <a:prstGeom prst="rect">
            <a:avLst/>
          </a:prstGeom>
          <a:noFill/>
        </p:spPr>
        <p:txBody>
          <a:bodyPr wrap="square" lIns="0" tIns="0" rIns="0" bIns="0" rtlCol="0">
            <a:noAutofit/>
          </a:bodyPr>
          <a:lstStyle/>
          <a:p>
            <a:pPr>
              <a:lnSpc>
                <a:spcPts val="2700"/>
              </a:lnSpc>
            </a:pPr>
            <a:r>
              <a:rPr kumimoji="1" lang="en-US" altLang="ja-JP" sz="2000" b="1" smtClean="0">
                <a:latin typeface="+mj-lt"/>
                <a:ea typeface="メイリオ" panose="020B0604030504040204" pitchFamily="50" charset="-128"/>
              </a:rPr>
              <a:t>remove()</a:t>
            </a:r>
            <a:endParaRPr kumimoji="1" lang="ja-JP" altLang="en-US" sz="2000" b="1" smtClean="0">
              <a:latin typeface="+mj-lt"/>
              <a:ea typeface="メイリオ" panose="020B0604030504040204" pitchFamily="50" charset="-128"/>
            </a:endParaRPr>
          </a:p>
        </p:txBody>
      </p:sp>
      <p:sp>
        <p:nvSpPr>
          <p:cNvPr id="25" name="テキスト ボックス 24"/>
          <p:cNvSpPr txBox="1"/>
          <p:nvPr/>
        </p:nvSpPr>
        <p:spPr>
          <a:xfrm>
            <a:off x="1903791" y="3926490"/>
            <a:ext cx="1073426" cy="862476"/>
          </a:xfrm>
          <a:prstGeom prst="rect">
            <a:avLst/>
          </a:prstGeom>
          <a:noFill/>
        </p:spPr>
        <p:txBody>
          <a:bodyPr wrap="square" lIns="0" tIns="0" rIns="0" bIns="0" rtlCol="0">
            <a:noAutofit/>
          </a:bodyPr>
          <a:lstStyle/>
          <a:p>
            <a:pPr>
              <a:lnSpc>
                <a:spcPts val="2700"/>
              </a:lnSpc>
            </a:pPr>
            <a:r>
              <a:rPr kumimoji="1" lang="en-US" altLang="ja-JP" sz="2000" b="1" smtClean="0">
                <a:latin typeface="+mj-lt"/>
                <a:ea typeface="メイリオ" panose="020B0604030504040204" pitchFamily="50" charset="-128"/>
              </a:rPr>
              <a:t>detach()</a:t>
            </a:r>
          </a:p>
          <a:p>
            <a:pPr>
              <a:lnSpc>
                <a:spcPts val="2700"/>
              </a:lnSpc>
            </a:pPr>
            <a:r>
              <a:rPr kumimoji="1" lang="en-US" altLang="ja-JP" sz="2000" b="1" smtClean="0">
                <a:latin typeface="+mj-lt"/>
                <a:ea typeface="メイリオ" panose="020B0604030504040204" pitchFamily="50" charset="-128"/>
              </a:rPr>
              <a:t>clear()</a:t>
            </a:r>
          </a:p>
          <a:p>
            <a:pPr>
              <a:lnSpc>
                <a:spcPts val="2700"/>
              </a:lnSpc>
            </a:pPr>
            <a:endParaRPr kumimoji="1" lang="ja-JP" altLang="en-US" sz="2000" b="1" smtClean="0">
              <a:latin typeface="+mj-lt"/>
              <a:ea typeface="メイリオ" panose="020B0604030504040204" pitchFamily="50" charset="-128"/>
            </a:endParaRPr>
          </a:p>
        </p:txBody>
      </p:sp>
      <p:sp>
        <p:nvSpPr>
          <p:cNvPr id="26" name="フリーフォーム 25"/>
          <p:cNvSpPr/>
          <p:nvPr/>
        </p:nvSpPr>
        <p:spPr bwMode="gray">
          <a:xfrm>
            <a:off x="5699872" y="3395207"/>
            <a:ext cx="2490007" cy="333955"/>
          </a:xfrm>
          <a:custGeom>
            <a:avLst/>
            <a:gdLst>
              <a:gd name="connsiteX0" fmla="*/ 128469 w 2490007"/>
              <a:gd name="connsiteY0" fmla="*/ 0 h 333955"/>
              <a:gd name="connsiteX1" fmla="*/ 263642 w 2490007"/>
              <a:gd name="connsiteY1" fmla="*/ 159026 h 333955"/>
              <a:gd name="connsiteX2" fmla="*/ 2490007 w 2490007"/>
              <a:gd name="connsiteY2" fmla="*/ 333955 h 333955"/>
            </a:gdLst>
            <a:ahLst/>
            <a:cxnLst>
              <a:cxn ang="0">
                <a:pos x="connsiteX0" y="connsiteY0"/>
              </a:cxn>
              <a:cxn ang="0">
                <a:pos x="connsiteX1" y="connsiteY1"/>
              </a:cxn>
              <a:cxn ang="0">
                <a:pos x="connsiteX2" y="connsiteY2"/>
              </a:cxn>
            </a:cxnLst>
            <a:rect l="l" t="t" r="r" b="b"/>
            <a:pathLst>
              <a:path w="2490007" h="333955">
                <a:moveTo>
                  <a:pt x="128469" y="0"/>
                </a:moveTo>
                <a:cubicBezTo>
                  <a:pt x="-740" y="51683"/>
                  <a:pt x="-129948" y="103367"/>
                  <a:pt x="263642" y="159026"/>
                </a:cubicBezTo>
                <a:cubicBezTo>
                  <a:pt x="657232" y="214685"/>
                  <a:pt x="1573619" y="274320"/>
                  <a:pt x="2490007" y="333955"/>
                </a:cubicBezTo>
              </a:path>
            </a:pathLst>
          </a:custGeom>
          <a:noFill/>
          <a:ln w="19050">
            <a:solidFill>
              <a:schemeClr val="tx1"/>
            </a:solidFill>
            <a:miter lim="8000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フリーフォーム 26"/>
          <p:cNvSpPr/>
          <p:nvPr/>
        </p:nvSpPr>
        <p:spPr bwMode="gray">
          <a:xfrm flipV="1">
            <a:off x="5708046" y="3829810"/>
            <a:ext cx="2490007" cy="547958"/>
          </a:xfrm>
          <a:custGeom>
            <a:avLst/>
            <a:gdLst>
              <a:gd name="connsiteX0" fmla="*/ 128469 w 2490007"/>
              <a:gd name="connsiteY0" fmla="*/ 0 h 333955"/>
              <a:gd name="connsiteX1" fmla="*/ 263642 w 2490007"/>
              <a:gd name="connsiteY1" fmla="*/ 159026 h 333955"/>
              <a:gd name="connsiteX2" fmla="*/ 2490007 w 2490007"/>
              <a:gd name="connsiteY2" fmla="*/ 333955 h 333955"/>
            </a:gdLst>
            <a:ahLst/>
            <a:cxnLst>
              <a:cxn ang="0">
                <a:pos x="connsiteX0" y="connsiteY0"/>
              </a:cxn>
              <a:cxn ang="0">
                <a:pos x="connsiteX1" y="connsiteY1"/>
              </a:cxn>
              <a:cxn ang="0">
                <a:pos x="connsiteX2" y="connsiteY2"/>
              </a:cxn>
            </a:cxnLst>
            <a:rect l="l" t="t" r="r" b="b"/>
            <a:pathLst>
              <a:path w="2490007" h="333955">
                <a:moveTo>
                  <a:pt x="128469" y="0"/>
                </a:moveTo>
                <a:cubicBezTo>
                  <a:pt x="-740" y="51683"/>
                  <a:pt x="-129948" y="103367"/>
                  <a:pt x="263642" y="159026"/>
                </a:cubicBezTo>
                <a:cubicBezTo>
                  <a:pt x="657232" y="214685"/>
                  <a:pt x="1573619" y="274320"/>
                  <a:pt x="2490007" y="333955"/>
                </a:cubicBezTo>
              </a:path>
            </a:pathLst>
          </a:custGeom>
          <a:noFill/>
          <a:ln w="19050">
            <a:solidFill>
              <a:schemeClr val="tx1"/>
            </a:solidFill>
            <a:miter lim="8000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リーフォーム 27"/>
          <p:cNvSpPr/>
          <p:nvPr/>
        </p:nvSpPr>
        <p:spPr bwMode="gray">
          <a:xfrm>
            <a:off x="3938845" y="3385312"/>
            <a:ext cx="4251033" cy="411677"/>
          </a:xfrm>
          <a:custGeom>
            <a:avLst/>
            <a:gdLst>
              <a:gd name="connsiteX0" fmla="*/ 128469 w 2490007"/>
              <a:gd name="connsiteY0" fmla="*/ 0 h 333955"/>
              <a:gd name="connsiteX1" fmla="*/ 263642 w 2490007"/>
              <a:gd name="connsiteY1" fmla="*/ 159026 h 333955"/>
              <a:gd name="connsiteX2" fmla="*/ 2490007 w 2490007"/>
              <a:gd name="connsiteY2" fmla="*/ 333955 h 333955"/>
            </a:gdLst>
            <a:ahLst/>
            <a:cxnLst>
              <a:cxn ang="0">
                <a:pos x="connsiteX0" y="connsiteY0"/>
              </a:cxn>
              <a:cxn ang="0">
                <a:pos x="connsiteX1" y="connsiteY1"/>
              </a:cxn>
              <a:cxn ang="0">
                <a:pos x="connsiteX2" y="connsiteY2"/>
              </a:cxn>
            </a:cxnLst>
            <a:rect l="l" t="t" r="r" b="b"/>
            <a:pathLst>
              <a:path w="2490007" h="333955">
                <a:moveTo>
                  <a:pt x="128469" y="0"/>
                </a:moveTo>
                <a:cubicBezTo>
                  <a:pt x="-740" y="51683"/>
                  <a:pt x="-129948" y="103367"/>
                  <a:pt x="263642" y="159026"/>
                </a:cubicBezTo>
                <a:cubicBezTo>
                  <a:pt x="657232" y="214685"/>
                  <a:pt x="1573619" y="274320"/>
                  <a:pt x="2490007" y="333955"/>
                </a:cubicBezTo>
              </a:path>
            </a:pathLst>
          </a:custGeom>
          <a:noFill/>
          <a:ln w="19050">
            <a:solidFill>
              <a:schemeClr val="tx1"/>
            </a:solidFill>
            <a:miter lim="8000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a:off x="7843424" y="1122327"/>
            <a:ext cx="3061253" cy="1993873"/>
          </a:xfrm>
          <a:prstGeom prst="rect">
            <a:avLst/>
          </a:prstGeom>
          <a:solidFill>
            <a:schemeClr val="accent6">
              <a:lumMod val="20000"/>
              <a:lumOff val="80000"/>
            </a:schemeClr>
          </a:solidFill>
        </p:spPr>
        <p:txBody>
          <a:bodyPr wrap="square" lIns="108000" tIns="108000" rIns="108000" bIns="108000" rtlCol="0">
            <a:noAutofit/>
          </a:bodyPr>
          <a:lstStyle/>
          <a:p>
            <a:pPr>
              <a:lnSpc>
                <a:spcPts val="2700"/>
              </a:lnSpc>
            </a:pPr>
            <a:r>
              <a:rPr kumimoji="1" lang="en-US" altLang="ja-JP" smtClean="0">
                <a:latin typeface="Calibri" panose="020F0502020204030204" pitchFamily="34" charset="0"/>
                <a:ea typeface="メイリオ" panose="020B0604030504040204" pitchFamily="50" charset="-128"/>
              </a:rPr>
              <a:t>RDB</a:t>
            </a:r>
            <a:r>
              <a:rPr kumimoji="1" lang="ja-JP" altLang="en-US" smtClean="0">
                <a:latin typeface="Calibri" panose="020F0502020204030204" pitchFamily="34" charset="0"/>
                <a:ea typeface="メイリオ" panose="020B0604030504040204" pitchFamily="50" charset="-128"/>
              </a:rPr>
              <a:t>との同期</a:t>
            </a:r>
            <a:endParaRPr kumimoji="1" lang="en-US" altLang="ja-JP" smtClean="0">
              <a:latin typeface="Calibri" panose="020F0502020204030204" pitchFamily="34" charset="0"/>
              <a:ea typeface="メイリオ" panose="020B0604030504040204" pitchFamily="50" charset="-128"/>
            </a:endParaRPr>
          </a:p>
          <a:p>
            <a:pPr>
              <a:lnSpc>
                <a:spcPts val="2700"/>
              </a:lnSpc>
            </a:pPr>
            <a:r>
              <a:rPr kumimoji="1" lang="ja-JP" altLang="en-US" smtClean="0">
                <a:latin typeface="Calibri" panose="020F0502020204030204" pitchFamily="34" charset="0"/>
                <a:ea typeface="メイリオ" panose="020B0604030504040204" pitchFamily="50" charset="-128"/>
              </a:rPr>
              <a:t>・トランザクション終了時</a:t>
            </a:r>
            <a:endParaRPr kumimoji="1" lang="en-US" altLang="ja-JP" smtClean="0">
              <a:latin typeface="Calibri" panose="020F0502020204030204" pitchFamily="34" charset="0"/>
              <a:ea typeface="メイリオ" panose="020B0604030504040204" pitchFamily="50" charset="-128"/>
            </a:endParaRPr>
          </a:p>
          <a:p>
            <a:pPr>
              <a:lnSpc>
                <a:spcPts val="2700"/>
              </a:lnSpc>
            </a:pPr>
            <a:r>
              <a:rPr kumimoji="1" lang="ja-JP" altLang="en-US" smtClean="0">
                <a:latin typeface="Calibri" panose="020F0502020204030204" pitchFamily="34" charset="0"/>
                <a:ea typeface="メイリオ" panose="020B0604030504040204" pitchFamily="50" charset="-128"/>
              </a:rPr>
              <a:t>・クエリ発行時</a:t>
            </a:r>
            <a:endParaRPr kumimoji="1" lang="en-US" altLang="ja-JP" smtClean="0">
              <a:latin typeface="Calibri" panose="020F0502020204030204" pitchFamily="34" charset="0"/>
              <a:ea typeface="メイリオ" panose="020B0604030504040204" pitchFamily="50" charset="-128"/>
            </a:endParaRPr>
          </a:p>
          <a:p>
            <a:pPr>
              <a:lnSpc>
                <a:spcPts val="2700"/>
              </a:lnSpc>
            </a:pPr>
            <a:r>
              <a:rPr kumimoji="1" lang="ja-JP" altLang="en-US" smtClean="0">
                <a:latin typeface="Calibri" panose="020F0502020204030204" pitchFamily="34" charset="0"/>
                <a:ea typeface="メイリオ" panose="020B0604030504040204" pitchFamily="50" charset="-128"/>
              </a:rPr>
              <a:t>・</a:t>
            </a:r>
            <a:r>
              <a:rPr kumimoji="1" lang="en-US" altLang="ja-JP" smtClean="0">
                <a:latin typeface="Calibri" panose="020F0502020204030204" pitchFamily="34" charset="0"/>
                <a:ea typeface="メイリオ" panose="020B0604030504040204" pitchFamily="50" charset="-128"/>
              </a:rPr>
              <a:t>flash()</a:t>
            </a:r>
            <a:r>
              <a:rPr kumimoji="1" lang="ja-JP" altLang="en-US" smtClean="0">
                <a:latin typeface="Calibri" panose="020F0502020204030204" pitchFamily="34" charset="0"/>
                <a:ea typeface="メイリオ" panose="020B0604030504040204" pitchFamily="50" charset="-128"/>
              </a:rPr>
              <a:t>メソッド実行時</a:t>
            </a:r>
            <a:endParaRPr kumimoji="1" lang="en-US" altLang="ja-JP" smtClean="0">
              <a:latin typeface="Calibri" panose="020F0502020204030204" pitchFamily="34" charset="0"/>
              <a:ea typeface="メイリオ" panose="020B0604030504040204" pitchFamily="50" charset="-128"/>
            </a:endParaRPr>
          </a:p>
          <a:p>
            <a:pPr>
              <a:lnSpc>
                <a:spcPts val="2700"/>
              </a:lnSpc>
            </a:pPr>
            <a:r>
              <a:rPr kumimoji="1" lang="ja-JP" altLang="en-US" smtClean="0">
                <a:latin typeface="Calibri" panose="020F0502020204030204" pitchFamily="34" charset="0"/>
                <a:ea typeface="メイリオ" panose="020B0604030504040204" pitchFamily="50" charset="-128"/>
              </a:rPr>
              <a:t>・</a:t>
            </a:r>
            <a:r>
              <a:rPr kumimoji="1" lang="en-US" altLang="ja-JP" smtClean="0">
                <a:latin typeface="Calibri" panose="020F0502020204030204" pitchFamily="34" charset="0"/>
                <a:ea typeface="メイリオ" panose="020B0604030504040204" pitchFamily="50" charset="-128"/>
              </a:rPr>
              <a:t>reload()</a:t>
            </a:r>
            <a:r>
              <a:rPr kumimoji="1" lang="ja-JP" altLang="en-US" smtClean="0">
                <a:latin typeface="Calibri" panose="020F0502020204030204" pitchFamily="34" charset="0"/>
                <a:ea typeface="メイリオ" panose="020B0604030504040204" pitchFamily="50" charset="-128"/>
              </a:rPr>
              <a:t>メソッド実行時</a:t>
            </a:r>
            <a:endParaRPr kumimoji="1" lang="en-US" altLang="ja-JP" smtClean="0">
              <a:latin typeface="Calibri" panose="020F0502020204030204" pitchFamily="34" charset="0"/>
              <a:ea typeface="メイリオ" panose="020B0604030504040204" pitchFamily="50" charset="-128"/>
            </a:endParaRPr>
          </a:p>
          <a:p>
            <a:pPr>
              <a:lnSpc>
                <a:spcPts val="2700"/>
              </a:lnSpc>
            </a:pPr>
            <a:endParaRPr kumimoji="1" lang="ja-JP" altLang="en-US" smtClean="0">
              <a:latin typeface="Calibri" panose="020F0502020204030204" pitchFamily="34" charset="0"/>
              <a:ea typeface="メイリオ" panose="020B0604030504040204" pitchFamily="50" charset="-128"/>
            </a:endParaRPr>
          </a:p>
        </p:txBody>
      </p:sp>
      <p:sp>
        <p:nvSpPr>
          <p:cNvPr id="35" name="テキスト ボックス 34"/>
          <p:cNvSpPr txBox="1"/>
          <p:nvPr/>
        </p:nvSpPr>
        <p:spPr>
          <a:xfrm>
            <a:off x="5414248" y="5304563"/>
            <a:ext cx="3061253" cy="912977"/>
          </a:xfrm>
          <a:prstGeom prst="rect">
            <a:avLst/>
          </a:prstGeom>
          <a:solidFill>
            <a:schemeClr val="accent6">
              <a:lumMod val="20000"/>
              <a:lumOff val="80000"/>
            </a:schemeClr>
          </a:solidFill>
        </p:spPr>
        <p:txBody>
          <a:bodyPr wrap="square" lIns="108000" tIns="108000" rIns="108000" bIns="108000" rtlCol="0">
            <a:noAutofit/>
          </a:bodyPr>
          <a:lstStyle/>
          <a:p>
            <a:pPr>
              <a:lnSpc>
                <a:spcPts val="2700"/>
              </a:lnSpc>
            </a:pPr>
            <a:r>
              <a:rPr kumimoji="1" lang="ja-JP" altLang="en-US" smtClean="0">
                <a:latin typeface="Calibri" panose="020F0502020204030204" pitchFamily="34" charset="0"/>
                <a:ea typeface="メイリオ" panose="020B0604030504040204" pitchFamily="50" charset="-128"/>
              </a:rPr>
              <a:t>デフォルトでエンティティをキャッシュする。</a:t>
            </a:r>
          </a:p>
        </p:txBody>
      </p:sp>
    </p:spTree>
    <p:extLst>
      <p:ext uri="{BB962C8B-B14F-4D97-AF65-F5344CB8AC3E}">
        <p14:creationId xmlns:p14="http://schemas.microsoft.com/office/powerpoint/2010/main" val="18212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10" presetClass="entr" presetSubtype="0" fill="hold" grpId="0" nodeType="afterEffect">
                                  <p:stCondLst>
                                    <p:cond delay="50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000"/>
                                        <p:tgtEl>
                                          <p:spTgt spid="34"/>
                                        </p:tgtEl>
                                      </p:cBhvr>
                                    </p:animEffect>
                                  </p:childTnLst>
                                </p:cTn>
                              </p:par>
                            </p:childTnLst>
                          </p:cTn>
                        </p:par>
                        <p:par>
                          <p:cTn id="37" fill="hold">
                            <p:stCondLst>
                              <p:cond delay="2000"/>
                            </p:stCondLst>
                            <p:childTnLst>
                              <p:par>
                                <p:cTn id="38" presetID="10" presetClass="entr" presetSubtype="0" fill="hold" grpId="0" nodeType="afterEffect">
                                  <p:stCondLst>
                                    <p:cond delay="50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34" grpId="0" animBg="1"/>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C51EAA63-D034-42AE-91FA-B13B9518C7BE}" type="slidenum">
              <a:rPr lang="en-US" altLang="ja-JP" smtClean="0"/>
              <a:pPr/>
              <a:t>27</a:t>
            </a:fld>
            <a:endParaRPr lang="en-US" altLang="ja-JP"/>
          </a:p>
        </p:txBody>
      </p:sp>
      <p:graphicFrame>
        <p:nvGraphicFramePr>
          <p:cNvPr id="3" name="表 2"/>
          <p:cNvGraphicFramePr>
            <a:graphicFrameLocks noGrp="1"/>
          </p:cNvGraphicFramePr>
          <p:nvPr>
            <p:extLst>
              <p:ext uri="{D42A27DB-BD31-4B8C-83A1-F6EECF244321}">
                <p14:modId xmlns:p14="http://schemas.microsoft.com/office/powerpoint/2010/main" val="2655873412"/>
              </p:ext>
            </p:extLst>
          </p:nvPr>
        </p:nvGraphicFramePr>
        <p:xfrm>
          <a:off x="1269678" y="1436536"/>
          <a:ext cx="8788721" cy="3614096"/>
        </p:xfrm>
        <a:graphic>
          <a:graphicData uri="http://schemas.openxmlformats.org/drawingml/2006/table">
            <a:tbl>
              <a:tblPr/>
              <a:tblGrid>
                <a:gridCol w="1099810"/>
                <a:gridCol w="7688911"/>
              </a:tblGrid>
              <a:tr h="333092">
                <a:tc>
                  <a:txBody>
                    <a:bodyPr/>
                    <a:lstStyle/>
                    <a:p>
                      <a:pPr algn="ctr"/>
                      <a:r>
                        <a:rPr lang="ja-JP" altLang="en-US" sz="1700" smtClean="0">
                          <a:effectLst/>
                        </a:rPr>
                        <a:t>メソッド</a:t>
                      </a:r>
                      <a:endParaRPr lang="ja-JP" altLang="en-US" sz="1700">
                        <a:effectLst/>
                      </a:endParaRPr>
                    </a:p>
                  </a:txBody>
                  <a:tcPr marL="91465" marR="91465" marT="45733" marB="45733"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tc>
                  <a:txBody>
                    <a:bodyPr/>
                    <a:lstStyle/>
                    <a:p>
                      <a:pPr algn="ctr"/>
                      <a:r>
                        <a:rPr lang="ja-JP" altLang="en-US" sz="1700" smtClean="0">
                          <a:effectLst/>
                        </a:rPr>
                        <a:t>本来の意味</a:t>
                      </a:r>
                      <a:endParaRPr lang="ja-JP" altLang="en-US" sz="1700">
                        <a:effectLst/>
                      </a:endParaRPr>
                    </a:p>
                  </a:txBody>
                  <a:tcPr marL="91465" marR="91465" marT="45733" marB="45733"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tr>
              <a:tr h="543925">
                <a:tc>
                  <a:txBody>
                    <a:bodyPr/>
                    <a:lstStyle/>
                    <a:p>
                      <a:r>
                        <a:rPr lang="en-US" sz="2000">
                          <a:effectLst/>
                        </a:rPr>
                        <a:t>persist</a:t>
                      </a:r>
                    </a:p>
                  </a:txBody>
                  <a:tcPr marL="91465" marR="91465" marT="45733" marB="45733"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rgbClr val="FFFFFF"/>
                    </a:solidFill>
                  </a:tcPr>
                </a:tc>
                <a:tc>
                  <a:txBody>
                    <a:bodyPr/>
                    <a:lstStyle/>
                    <a:p>
                      <a:r>
                        <a:rPr lang="ja-JP" altLang="en-US" sz="2000">
                          <a:effectLst/>
                        </a:rPr>
                        <a:t>新しくエンティティを</a:t>
                      </a:r>
                      <a:r>
                        <a:rPr lang="ja-JP" altLang="en-US" sz="2000" b="1">
                          <a:solidFill>
                            <a:srgbClr val="00B0F0"/>
                          </a:solidFill>
                          <a:effectLst/>
                        </a:rPr>
                        <a:t>管理対象にする</a:t>
                      </a:r>
                    </a:p>
                  </a:txBody>
                  <a:tcPr marL="91465" marR="91465" marT="45733" marB="45733"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rgbClr val="FFFFFF"/>
                    </a:solidFill>
                  </a:tcPr>
                </a:tc>
              </a:tr>
              <a:tr h="543925">
                <a:tc>
                  <a:txBody>
                    <a:bodyPr/>
                    <a:lstStyle/>
                    <a:p>
                      <a:r>
                        <a:rPr lang="en-US" sz="2000">
                          <a:effectLst/>
                        </a:rPr>
                        <a:t>merge</a:t>
                      </a:r>
                    </a:p>
                  </a:txBody>
                  <a:tcPr marL="91465" marR="91465" marT="45733" marB="45733"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rgbClr val="FFFFFF"/>
                    </a:solidFill>
                  </a:tcPr>
                </a:tc>
                <a:tc>
                  <a:txBody>
                    <a:bodyPr/>
                    <a:lstStyle/>
                    <a:p>
                      <a:r>
                        <a:rPr lang="en-US" altLang="ja-JP" sz="2000">
                          <a:effectLst/>
                        </a:rPr>
                        <a:t>detach</a:t>
                      </a:r>
                      <a:r>
                        <a:rPr lang="ja-JP" altLang="en-US" sz="2000">
                          <a:effectLst/>
                        </a:rPr>
                        <a:t>したエンティティなど対象外のエンティティを</a:t>
                      </a:r>
                      <a:r>
                        <a:rPr lang="ja-JP" altLang="en-US" sz="2000" b="1">
                          <a:solidFill>
                            <a:srgbClr val="00B0F0"/>
                          </a:solidFill>
                          <a:effectLst/>
                        </a:rPr>
                        <a:t>再度管理対象とする</a:t>
                      </a:r>
                    </a:p>
                  </a:txBody>
                  <a:tcPr marL="91465" marR="91465" marT="45733" marB="45733"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rgbClr val="FFFFFF"/>
                    </a:solidFill>
                  </a:tcPr>
                </a:tc>
              </a:tr>
              <a:tr h="543925">
                <a:tc>
                  <a:txBody>
                    <a:bodyPr/>
                    <a:lstStyle/>
                    <a:p>
                      <a:r>
                        <a:rPr lang="en-US" sz="2000">
                          <a:effectLst/>
                        </a:rPr>
                        <a:t>remove</a:t>
                      </a:r>
                    </a:p>
                  </a:txBody>
                  <a:tcPr marL="91465" marR="91465" marT="45733" marB="45733"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rgbClr val="FFFFFF"/>
                    </a:solidFill>
                  </a:tcPr>
                </a:tc>
                <a:tc>
                  <a:txBody>
                    <a:bodyPr/>
                    <a:lstStyle/>
                    <a:p>
                      <a:r>
                        <a:rPr lang="ja-JP" altLang="en-US" sz="2000">
                          <a:effectLst/>
                        </a:rPr>
                        <a:t>エンティティを</a:t>
                      </a:r>
                      <a:r>
                        <a:rPr lang="ja-JP" altLang="en-US" sz="2000" b="1">
                          <a:solidFill>
                            <a:srgbClr val="00B0F0"/>
                          </a:solidFill>
                          <a:effectLst/>
                        </a:rPr>
                        <a:t>削除対象にする</a:t>
                      </a:r>
                    </a:p>
                  </a:txBody>
                  <a:tcPr marL="91465" marR="91465" marT="45733" marB="45733"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rgbClr val="FFFFFF"/>
                    </a:solidFill>
                  </a:tcPr>
                </a:tc>
              </a:tr>
              <a:tr h="543925">
                <a:tc>
                  <a:txBody>
                    <a:bodyPr/>
                    <a:lstStyle/>
                    <a:p>
                      <a:r>
                        <a:rPr lang="en-US" sz="2000">
                          <a:effectLst/>
                        </a:rPr>
                        <a:t>find</a:t>
                      </a:r>
                    </a:p>
                  </a:txBody>
                  <a:tcPr marL="91465" marR="91465" marT="45733" marB="45733"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rgbClr val="FFFFFF"/>
                    </a:solidFill>
                  </a:tcPr>
                </a:tc>
                <a:tc>
                  <a:txBody>
                    <a:bodyPr/>
                    <a:lstStyle/>
                    <a:p>
                      <a:r>
                        <a:rPr lang="en-US" altLang="ja-JP" sz="2000">
                          <a:effectLst/>
                        </a:rPr>
                        <a:t>ID</a:t>
                      </a:r>
                      <a:r>
                        <a:rPr lang="ja-JP" altLang="en-US" sz="2000">
                          <a:effectLst/>
                        </a:rPr>
                        <a:t>によってエンティティを</a:t>
                      </a:r>
                      <a:r>
                        <a:rPr lang="ja-JP" altLang="en-US" sz="2000" smtClean="0">
                          <a:effectLst/>
                        </a:rPr>
                        <a:t>検索し</a:t>
                      </a:r>
                      <a:r>
                        <a:rPr lang="ja-JP" altLang="en-US" sz="2000" b="1" smtClean="0">
                          <a:solidFill>
                            <a:srgbClr val="00B0F0"/>
                          </a:solidFill>
                          <a:effectLst/>
                        </a:rPr>
                        <a:t>管理対象にする</a:t>
                      </a:r>
                      <a:endParaRPr lang="ja-JP" altLang="en-US" sz="2000" b="1">
                        <a:solidFill>
                          <a:srgbClr val="00B0F0"/>
                        </a:solidFill>
                        <a:effectLst/>
                      </a:endParaRPr>
                    </a:p>
                  </a:txBody>
                  <a:tcPr marL="91465" marR="91465" marT="45733" marB="45733"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rgbClr val="FFFFFF"/>
                    </a:solidFill>
                  </a:tcPr>
                </a:tc>
              </a:tr>
              <a:tr h="543925">
                <a:tc>
                  <a:txBody>
                    <a:bodyPr/>
                    <a:lstStyle/>
                    <a:p>
                      <a:r>
                        <a:rPr lang="en-US" sz="2000">
                          <a:effectLst/>
                        </a:rPr>
                        <a:t>detach</a:t>
                      </a:r>
                    </a:p>
                  </a:txBody>
                  <a:tcPr marL="91465" marR="91465" marT="45733" marB="45733"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rgbClr val="FFFFFF"/>
                    </a:solidFill>
                  </a:tcPr>
                </a:tc>
                <a:tc>
                  <a:txBody>
                    <a:bodyPr/>
                    <a:lstStyle/>
                    <a:p>
                      <a:r>
                        <a:rPr lang="ja-JP" altLang="en-US" sz="2000">
                          <a:effectLst/>
                        </a:rPr>
                        <a:t>引数で指定されたエンティティを</a:t>
                      </a:r>
                      <a:r>
                        <a:rPr lang="ja-JP" altLang="en-US" sz="2000" b="1">
                          <a:solidFill>
                            <a:srgbClr val="00B0F0"/>
                          </a:solidFill>
                          <a:effectLst/>
                        </a:rPr>
                        <a:t>管理対象外</a:t>
                      </a:r>
                      <a:r>
                        <a:rPr lang="en-US" altLang="ja-JP" sz="2000" b="1">
                          <a:solidFill>
                            <a:srgbClr val="00B0F0"/>
                          </a:solidFill>
                          <a:effectLst/>
                        </a:rPr>
                        <a:t>(</a:t>
                      </a:r>
                      <a:r>
                        <a:rPr lang="ja-JP" altLang="en-US" sz="2000" b="1">
                          <a:solidFill>
                            <a:srgbClr val="00B0F0"/>
                          </a:solidFill>
                          <a:effectLst/>
                        </a:rPr>
                        <a:t>分離</a:t>
                      </a:r>
                      <a:r>
                        <a:rPr lang="en-US" altLang="ja-JP" sz="2000" b="1">
                          <a:solidFill>
                            <a:srgbClr val="00B0F0"/>
                          </a:solidFill>
                          <a:effectLst/>
                        </a:rPr>
                        <a:t>)</a:t>
                      </a:r>
                      <a:r>
                        <a:rPr lang="ja-JP" altLang="en-US" sz="2000" b="1">
                          <a:solidFill>
                            <a:srgbClr val="00B0F0"/>
                          </a:solidFill>
                          <a:effectLst/>
                        </a:rPr>
                        <a:t>にする</a:t>
                      </a:r>
                    </a:p>
                  </a:txBody>
                  <a:tcPr marL="91465" marR="91465" marT="45733" marB="45733"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rgbClr val="FFFFFF"/>
                    </a:solidFill>
                  </a:tcPr>
                </a:tc>
              </a:tr>
              <a:tr h="543925">
                <a:tc>
                  <a:txBody>
                    <a:bodyPr/>
                    <a:lstStyle/>
                    <a:p>
                      <a:r>
                        <a:rPr lang="en-US" sz="2000">
                          <a:effectLst/>
                        </a:rPr>
                        <a:t>clear</a:t>
                      </a:r>
                    </a:p>
                  </a:txBody>
                  <a:tcPr marL="91465" marR="91465" marT="45733" marB="45733"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rgbClr val="FFFFFF"/>
                    </a:solidFill>
                  </a:tcPr>
                </a:tc>
                <a:tc>
                  <a:txBody>
                    <a:bodyPr/>
                    <a:lstStyle/>
                    <a:p>
                      <a:r>
                        <a:rPr lang="ja-JP" altLang="en-US" sz="2000">
                          <a:effectLst/>
                        </a:rPr>
                        <a:t>全てのエンティティを</a:t>
                      </a:r>
                      <a:r>
                        <a:rPr lang="ja-JP" altLang="en-US" sz="2000" b="1">
                          <a:solidFill>
                            <a:srgbClr val="00B0F0"/>
                          </a:solidFill>
                          <a:effectLst/>
                        </a:rPr>
                        <a:t>管理対象外</a:t>
                      </a:r>
                      <a:r>
                        <a:rPr lang="ja-JP" altLang="en-US" sz="2000">
                          <a:effectLst/>
                        </a:rPr>
                        <a:t>にする</a:t>
                      </a:r>
                    </a:p>
                  </a:txBody>
                  <a:tcPr marL="91465" marR="91465" marT="45733" marB="45733"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rgbClr val="FFFFFF"/>
                    </a:solidFill>
                  </a:tcPr>
                </a:tc>
              </a:tr>
            </a:tbl>
          </a:graphicData>
        </a:graphic>
      </p:graphicFrame>
      <p:sp>
        <p:nvSpPr>
          <p:cNvPr id="4" name="タイトル 4"/>
          <p:cNvSpPr txBox="1">
            <a:spLocks/>
          </p:cNvSpPr>
          <p:nvPr/>
        </p:nvSpPr>
        <p:spPr>
          <a:xfrm>
            <a:off x="531812" y="378376"/>
            <a:ext cx="11125200" cy="641131"/>
          </a:xfrm>
          <a:prstGeom prst="rect">
            <a:avLst/>
          </a:prstGeom>
        </p:spPr>
        <p:txBody>
          <a:bodyPr/>
          <a:lstStyle>
            <a:lvl1pPr algn="l" defTabSz="914400" rtl="0" eaLnBrk="1" latinLnBrk="0" hangingPunct="1">
              <a:lnSpc>
                <a:spcPct val="80000"/>
              </a:lnSpc>
              <a:spcBef>
                <a:spcPct val="0"/>
              </a:spcBef>
              <a:buNone/>
              <a:defRPr kumimoji="1" sz="3600" kern="1200">
                <a:solidFill>
                  <a:schemeClr val="tx1"/>
                </a:solidFill>
                <a:latin typeface="+mn-lt"/>
                <a:ea typeface="メイリオ"/>
                <a:cs typeface="+mj-cs"/>
              </a:defRPr>
            </a:lvl1pPr>
          </a:lstStyle>
          <a:p>
            <a:r>
              <a:rPr lang="en-US" altLang="ja-JP"/>
              <a:t>6</a:t>
            </a:r>
            <a:r>
              <a:rPr lang="en-US" altLang="ja-JP" smtClean="0"/>
              <a:t>. </a:t>
            </a:r>
            <a:r>
              <a:rPr lang="ja-JP" altLang="en-US" smtClean="0"/>
              <a:t>エンティティのライフサイクル</a:t>
            </a:r>
            <a:endParaRPr lang="ja-JP" altLang="en-US"/>
          </a:p>
        </p:txBody>
      </p:sp>
      <p:sp>
        <p:nvSpPr>
          <p:cNvPr id="5" name="テキスト ボックス 4"/>
          <p:cNvSpPr txBox="1"/>
          <p:nvPr/>
        </p:nvSpPr>
        <p:spPr>
          <a:xfrm>
            <a:off x="1001601" y="5446643"/>
            <a:ext cx="10185621" cy="540688"/>
          </a:xfrm>
          <a:prstGeom prst="rect">
            <a:avLst/>
          </a:prstGeom>
          <a:noFill/>
        </p:spPr>
        <p:txBody>
          <a:bodyPr wrap="square" lIns="0" tIns="0" rIns="0" bIns="0" rtlCol="0">
            <a:noAutofit/>
          </a:bodyPr>
          <a:lstStyle/>
          <a:p>
            <a:pPr>
              <a:lnSpc>
                <a:spcPts val="2700"/>
              </a:lnSpc>
            </a:pPr>
            <a:r>
              <a:rPr kumimoji="1" lang="ja-JP" altLang="en-US" smtClean="0">
                <a:latin typeface="Calibri" panose="020F0502020204030204" pitchFamily="34" charset="0"/>
                <a:ea typeface="メイリオ" panose="020B0604030504040204" pitchFamily="50" charset="-128"/>
              </a:rPr>
              <a:t>★ メソッドは「対象にする」だけで、</a:t>
            </a:r>
            <a:r>
              <a:rPr kumimoji="1" lang="en-US" altLang="ja-JP" smtClean="0">
                <a:latin typeface="Calibri" panose="020F0502020204030204" pitchFamily="34" charset="0"/>
                <a:ea typeface="メイリオ" panose="020B0604030504040204" pitchFamily="50" charset="-128"/>
              </a:rPr>
              <a:t>RDB</a:t>
            </a:r>
            <a:r>
              <a:rPr kumimoji="1" lang="ja-JP" altLang="en-US" smtClean="0">
                <a:latin typeface="Calibri" panose="020F0502020204030204" pitchFamily="34" charset="0"/>
                <a:ea typeface="メイリオ" panose="020B0604030504040204" pitchFamily="50" charset="-128"/>
              </a:rPr>
              <a:t>との同期はエンティティマネージャーが管理している</a:t>
            </a:r>
          </a:p>
        </p:txBody>
      </p:sp>
      <p:sp>
        <p:nvSpPr>
          <p:cNvPr id="6" name="テキスト ボックス 5"/>
          <p:cNvSpPr txBox="1"/>
          <p:nvPr/>
        </p:nvSpPr>
        <p:spPr>
          <a:xfrm>
            <a:off x="6782952" y="3506700"/>
            <a:ext cx="5026674" cy="2628043"/>
          </a:xfrm>
          <a:prstGeom prst="rect">
            <a:avLst/>
          </a:prstGeom>
          <a:solidFill>
            <a:schemeClr val="accent3">
              <a:lumMod val="20000"/>
              <a:lumOff val="80000"/>
            </a:schemeClr>
          </a:solidFill>
          <a:ln w="19050">
            <a:solidFill>
              <a:schemeClr val="bg1">
                <a:lumMod val="75000"/>
              </a:schemeClr>
            </a:solidFill>
          </a:ln>
        </p:spPr>
        <p:txBody>
          <a:bodyPr wrap="none" lIns="108000" tIns="108000" rIns="108000" bIns="108000" rtlCol="0">
            <a:noAutofit/>
          </a:bodyPr>
          <a:lstStyle/>
          <a:p>
            <a:pPr>
              <a:lnSpc>
                <a:spcPts val="24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@stateless</a:t>
            </a:r>
          </a:p>
          <a:p>
            <a:pPr>
              <a:lnSpc>
                <a:spcPts val="24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public class Db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a:t>
            </a:r>
          </a:p>
          <a:p>
            <a:pPr>
              <a:lnSpc>
                <a:spcPts val="24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PersistenceContext</a:t>
            </a:r>
          </a:p>
          <a:p>
            <a:pPr>
              <a:lnSpc>
                <a:spcPts val="24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private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EntityManager em;</a:t>
            </a:r>
          </a:p>
          <a:p>
            <a:pPr>
              <a:lnSpc>
                <a:spcPts val="24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public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void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save(</a:t>
            </a:r>
            <a:r>
              <a:rPr kumimoji="1" lang="en-US" altLang="ja-JP" sz="2000" b="1"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Employee </a:t>
            </a:r>
            <a:r>
              <a:rPr kumimoji="1" lang="en-US" altLang="ja-JP" sz="2000" b="1" smtClean="0">
                <a:latin typeface="Consolas" panose="020B0609020204030204" pitchFamily="49" charset="0"/>
                <a:ea typeface="メイリオ" panose="020B0604030504040204" pitchFamily="50" charset="-128"/>
                <a:cs typeface="Consolas" panose="020B0609020204030204" pitchFamily="49" charset="0"/>
              </a:rPr>
              <a:t>obj</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000">
              <a:latin typeface="Consolas" panose="020B0609020204030204" pitchFamily="49" charset="0"/>
              <a:ea typeface="メイリオ" panose="020B0604030504040204" pitchFamily="50" charset="-128"/>
              <a:cs typeface="Consolas" panose="020B0609020204030204" pitchFamily="49" charset="0"/>
            </a:endParaRPr>
          </a:p>
          <a:p>
            <a:pPr>
              <a:lnSpc>
                <a:spcPts val="24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em.persist(obj);</a:t>
            </a:r>
          </a:p>
          <a:p>
            <a:pPr>
              <a:lnSpc>
                <a:spcPts val="24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b="1" smtClean="0">
                <a:latin typeface="Consolas" panose="020B0609020204030204" pitchFamily="49" charset="0"/>
                <a:ea typeface="メイリオ" panose="020B0604030504040204" pitchFamily="50" charset="-128"/>
                <a:cs typeface="Consolas" panose="020B0609020204030204" pitchFamily="49" charset="0"/>
              </a:rPr>
              <a:t>obj.setName(“</a:t>
            </a:r>
            <a:r>
              <a:rPr kumimoji="1" lang="ja-JP" altLang="en-US" sz="2000" b="1" smtClean="0">
                <a:latin typeface="Consolas" panose="020B0609020204030204" pitchFamily="49" charset="0"/>
                <a:ea typeface="メイリオ" panose="020B0604030504040204" pitchFamily="50" charset="-128"/>
                <a:cs typeface="Consolas" panose="020B0609020204030204" pitchFamily="49" charset="0"/>
              </a:rPr>
              <a:t>鈴木</a:t>
            </a:r>
            <a:r>
              <a:rPr kumimoji="1" lang="en-US" altLang="ja-JP" sz="2000" b="1" smtClean="0">
                <a:latin typeface="Consolas" panose="020B0609020204030204" pitchFamily="49" charset="0"/>
                <a:ea typeface="メイリオ" panose="020B0604030504040204" pitchFamily="50" charset="-128"/>
                <a:cs typeface="Consolas" panose="020B0609020204030204" pitchFamily="49" charset="0"/>
              </a:rPr>
              <a:t>”)</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p>
          <a:p>
            <a:pPr>
              <a:lnSpc>
                <a:spcPts val="24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p>
          <a:p>
            <a:pPr>
              <a:lnSpc>
                <a:spcPts val="2400"/>
              </a:lnSpc>
            </a:pPr>
            <a:endParaRPr kumimoji="1" lang="ja-JP" altLang="en-US" sz="2000" smtClean="0">
              <a:latin typeface="Consolas" panose="020B0609020204030204" pitchFamily="49" charset="0"/>
              <a:ea typeface="メイリオ" panose="020B0604030504040204" pitchFamily="50" charset="-128"/>
              <a:cs typeface="Consolas" panose="020B0609020204030204" pitchFamily="49" charset="0"/>
            </a:endParaRPr>
          </a:p>
        </p:txBody>
      </p:sp>
    </p:spTree>
    <p:extLst>
      <p:ext uri="{BB962C8B-B14F-4D97-AF65-F5344CB8AC3E}">
        <p14:creationId xmlns:p14="http://schemas.microsoft.com/office/powerpoint/2010/main" val="96786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28</a:t>
            </a:fld>
            <a:endParaRPr lang="en-US"/>
          </a:p>
        </p:txBody>
      </p:sp>
      <p:sp>
        <p:nvSpPr>
          <p:cNvPr id="6" name="テキスト ボックス 5"/>
          <p:cNvSpPr txBox="1"/>
          <p:nvPr/>
        </p:nvSpPr>
        <p:spPr>
          <a:xfrm>
            <a:off x="4826643" y="1782501"/>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lang="en-US" altLang="ja-JP"/>
              <a:t>7</a:t>
            </a:r>
            <a:r>
              <a:rPr lang="en-US" altLang="ja-JP" smtClean="0"/>
              <a:t>. </a:t>
            </a:r>
            <a:r>
              <a:rPr lang="ja-JP" altLang="en-US" smtClean="0"/>
              <a:t>永続性ユニットとデータベース接続</a:t>
            </a:r>
            <a:endParaRPr kumimoji="1" lang="ja-JP" altLang="en-US"/>
          </a:p>
        </p:txBody>
      </p:sp>
      <p:grpSp>
        <p:nvGrpSpPr>
          <p:cNvPr id="8" name="グループ化 7"/>
          <p:cNvGrpSpPr/>
          <p:nvPr/>
        </p:nvGrpSpPr>
        <p:grpSpPr>
          <a:xfrm>
            <a:off x="2469878" y="1492462"/>
            <a:ext cx="8775838" cy="4267200"/>
            <a:chOff x="851338" y="1271752"/>
            <a:chExt cx="8775838" cy="426720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912" y="1407188"/>
              <a:ext cx="8295264" cy="4056384"/>
            </a:xfrm>
            <a:prstGeom prst="rect">
              <a:avLst/>
            </a:prstGeom>
          </p:spPr>
        </p:pic>
        <p:sp>
          <p:nvSpPr>
            <p:cNvPr id="7" name="テキスト ボックス 6"/>
            <p:cNvSpPr txBox="1"/>
            <p:nvPr/>
          </p:nvSpPr>
          <p:spPr>
            <a:xfrm>
              <a:off x="851338" y="1271752"/>
              <a:ext cx="3216166" cy="4267200"/>
            </a:xfrm>
            <a:prstGeom prst="rect">
              <a:avLst/>
            </a:prstGeom>
            <a:solidFill>
              <a:schemeClr val="bg1"/>
            </a:solidFill>
          </p:spPr>
          <p:txBody>
            <a:bodyPr wrap="square" lIns="0" tIns="0" rIns="0" bIns="0" rtlCol="0">
              <a:noAutofit/>
            </a:bodyPr>
            <a:lstStyle/>
            <a:p>
              <a:pPr>
                <a:lnSpc>
                  <a:spcPct val="90000"/>
                </a:lnSpc>
              </a:pPr>
              <a:endParaRPr kumimoji="1" lang="ja-JP" altLang="en-US" smtClean="0"/>
            </a:p>
          </p:txBody>
        </p:sp>
      </p:grpSp>
      <p:grpSp>
        <p:nvGrpSpPr>
          <p:cNvPr id="12" name="グループ化 11"/>
          <p:cNvGrpSpPr/>
          <p:nvPr/>
        </p:nvGrpSpPr>
        <p:grpSpPr>
          <a:xfrm>
            <a:off x="775878" y="1233996"/>
            <a:ext cx="4542346" cy="4983925"/>
            <a:chOff x="450068" y="1233996"/>
            <a:chExt cx="4542346" cy="4983925"/>
          </a:xfrm>
        </p:grpSpPr>
        <p:sp>
          <p:nvSpPr>
            <p:cNvPr id="9" name="テキスト ボックス 8"/>
            <p:cNvSpPr txBox="1"/>
            <p:nvPr/>
          </p:nvSpPr>
          <p:spPr>
            <a:xfrm>
              <a:off x="609600" y="1355465"/>
              <a:ext cx="4382814" cy="4862456"/>
            </a:xfrm>
            <a:prstGeom prst="rect">
              <a:avLst/>
            </a:prstGeom>
            <a:noFill/>
          </p:spPr>
          <p:txBody>
            <a:bodyPr wrap="square" lIns="0" tIns="0" rIns="0" bIns="0" rtlCol="0">
              <a:noAutofit/>
            </a:bodyPr>
            <a:lstStyle/>
            <a:p>
              <a:pPr>
                <a:lnSpc>
                  <a:spcPct val="150000"/>
                </a:lnSpc>
              </a:pPr>
              <a:r>
                <a:rPr kumimoji="1" lang="ja-JP" altLang="en-US" dirty="0" smtClean="0">
                  <a:latin typeface="Calibri" panose="020F0502020204030204" pitchFamily="34" charset="0"/>
                  <a:ea typeface="メイリオ" panose="020B0604030504040204" pitchFamily="50" charset="-128"/>
                </a:rPr>
                <a:t>＜データベースサーバ</a:t>
              </a:r>
              <a:r>
                <a:rPr kumimoji="1" lang="ja-JP" altLang="en-US" dirty="0">
                  <a:latin typeface="Calibri" panose="020F0502020204030204" pitchFamily="34" charset="0"/>
                  <a:ea typeface="メイリオ" panose="020B0604030504040204" pitchFamily="50" charset="-128"/>
                </a:rPr>
                <a:t>ー</a:t>
              </a:r>
              <a:r>
                <a:rPr kumimoji="1" lang="ja-JP" altLang="en-US" dirty="0" smtClean="0">
                  <a:latin typeface="Calibri" panose="020F0502020204030204" pitchFamily="34" charset="0"/>
                  <a:ea typeface="メイリオ" panose="020B0604030504040204" pitchFamily="50" charset="-128"/>
                </a:rPr>
                <a:t>＞</a:t>
              </a:r>
              <a:endParaRPr kumimoji="1" lang="en-US" altLang="ja-JP" dirty="0" smtClean="0">
                <a:latin typeface="Calibri" panose="020F0502020204030204" pitchFamily="34" charset="0"/>
                <a:ea typeface="メイリオ" panose="020B0604030504040204" pitchFamily="50" charset="-128"/>
              </a:endParaRPr>
            </a:p>
            <a:p>
              <a:pPr>
                <a:lnSpc>
                  <a:spcPct val="150000"/>
                </a:lnSpc>
              </a:pPr>
              <a:r>
                <a:rPr kumimoji="1" lang="ja-JP" altLang="en-US" dirty="0" smtClean="0">
                  <a:latin typeface="Calibri" panose="020F0502020204030204" pitchFamily="34" charset="0"/>
                  <a:ea typeface="メイリオ" panose="020B0604030504040204" pitchFamily="50" charset="-128"/>
                </a:rPr>
                <a:t>① </a:t>
              </a:r>
              <a:r>
                <a:rPr kumimoji="1" lang="ja-JP" altLang="en-US" dirty="0">
                  <a:latin typeface="Calibri" panose="020F0502020204030204" pitchFamily="34" charset="0"/>
                  <a:ea typeface="メイリオ" panose="020B0604030504040204" pitchFamily="50" charset="-128"/>
                </a:rPr>
                <a:t>データベースを作成する</a:t>
              </a:r>
              <a:r>
                <a:rPr kumimoji="1" lang="ja-JP" altLang="en-US" dirty="0" smtClean="0">
                  <a:latin typeface="Calibri" panose="020F0502020204030204" pitchFamily="34" charset="0"/>
                  <a:ea typeface="メイリオ" panose="020B0604030504040204" pitchFamily="50" charset="-128"/>
                </a:rPr>
                <a:t>（</a:t>
              </a:r>
              <a:r>
                <a:rPr kumimoji="1" lang="en-US" altLang="ja-JP" dirty="0" smtClean="0">
                  <a:latin typeface="Calibri" panose="020F0502020204030204" pitchFamily="34" charset="0"/>
                  <a:ea typeface="メイリオ" panose="020B0604030504040204" pitchFamily="50" charset="-128"/>
                </a:rPr>
                <a:t>ex.  </a:t>
              </a:r>
              <a:r>
                <a:rPr kumimoji="1" lang="en-US" altLang="ja-JP" dirty="0" err="1" smtClean="0">
                  <a:latin typeface="Calibri" panose="020F0502020204030204" pitchFamily="34" charset="0"/>
                  <a:ea typeface="メイリオ" panose="020B0604030504040204" pitchFamily="50" charset="-128"/>
                </a:rPr>
                <a:t>mydb</a:t>
              </a:r>
              <a:r>
                <a:rPr kumimoji="1" lang="ja-JP" altLang="en-US" dirty="0" smtClean="0">
                  <a:latin typeface="Calibri" panose="020F0502020204030204" pitchFamily="34" charset="0"/>
                  <a:ea typeface="メイリオ" panose="020B0604030504040204" pitchFamily="50" charset="-128"/>
                </a:rPr>
                <a:t>）</a:t>
              </a:r>
              <a:endParaRPr kumimoji="1" lang="en-US" altLang="ja-JP" dirty="0">
                <a:latin typeface="Calibri" panose="020F0502020204030204" pitchFamily="34" charset="0"/>
                <a:ea typeface="メイリオ" panose="020B0604030504040204" pitchFamily="50" charset="-128"/>
              </a:endParaRPr>
            </a:p>
            <a:p>
              <a:pPr>
                <a:lnSpc>
                  <a:spcPct val="150000"/>
                </a:lnSpc>
              </a:pPr>
              <a:endParaRPr kumimoji="1" lang="en-US" altLang="ja-JP" dirty="0" smtClean="0">
                <a:latin typeface="Calibri" panose="020F0502020204030204" pitchFamily="34" charset="0"/>
                <a:ea typeface="メイリオ" panose="020B0604030504040204" pitchFamily="50" charset="-128"/>
              </a:endParaRPr>
            </a:p>
            <a:p>
              <a:pPr>
                <a:lnSpc>
                  <a:spcPct val="150000"/>
                </a:lnSpc>
              </a:pPr>
              <a:r>
                <a:rPr kumimoji="1" lang="ja-JP" altLang="en-US" dirty="0" smtClean="0">
                  <a:latin typeface="Calibri" panose="020F0502020204030204" pitchFamily="34" charset="0"/>
                  <a:ea typeface="メイリオ" panose="020B0604030504040204" pitchFamily="50" charset="-128"/>
                </a:rPr>
                <a:t>＜アプリケーションサーバー＞</a:t>
              </a:r>
              <a:endParaRPr kumimoji="1" lang="en-US" altLang="ja-JP" dirty="0" smtClean="0">
                <a:latin typeface="Calibri" panose="020F0502020204030204" pitchFamily="34" charset="0"/>
                <a:ea typeface="メイリオ" panose="020B0604030504040204" pitchFamily="50" charset="-128"/>
              </a:endParaRPr>
            </a:p>
            <a:p>
              <a:pPr>
                <a:lnSpc>
                  <a:spcPct val="150000"/>
                </a:lnSpc>
              </a:pPr>
              <a:r>
                <a:rPr kumimoji="1" lang="ja-JP" altLang="en-US" dirty="0" smtClean="0">
                  <a:latin typeface="Calibri" panose="020F0502020204030204" pitchFamily="34" charset="0"/>
                  <a:ea typeface="メイリオ" panose="020B0604030504040204" pitchFamily="50" charset="-128"/>
                </a:rPr>
                <a:t>② </a:t>
              </a:r>
              <a:r>
                <a:rPr kumimoji="1" lang="en-US" altLang="ja-JP" dirty="0" smtClean="0">
                  <a:latin typeface="Calibri" panose="020F0502020204030204" pitchFamily="34" charset="0"/>
                  <a:ea typeface="メイリオ" panose="020B0604030504040204" pitchFamily="50" charset="-128"/>
                </a:rPr>
                <a:t>RDB</a:t>
              </a:r>
              <a:r>
                <a:rPr kumimoji="1" lang="ja-JP" altLang="en-US" dirty="0" smtClean="0">
                  <a:latin typeface="Calibri" panose="020F0502020204030204" pitchFamily="34" charset="0"/>
                  <a:ea typeface="メイリオ" panose="020B0604030504040204" pitchFamily="50" charset="-128"/>
                </a:rPr>
                <a:t>の</a:t>
              </a:r>
              <a:r>
                <a:rPr kumimoji="1" lang="en-US" altLang="ja-JP" dirty="0" smtClean="0">
                  <a:latin typeface="Calibri" panose="020F0502020204030204" pitchFamily="34" charset="0"/>
                  <a:ea typeface="メイリオ" panose="020B0604030504040204" pitchFamily="50" charset="-128"/>
                </a:rPr>
                <a:t>JDBC</a:t>
              </a:r>
              <a:r>
                <a:rPr kumimoji="1" lang="ja-JP" altLang="en-US" dirty="0" smtClean="0">
                  <a:latin typeface="Calibri" panose="020F0502020204030204" pitchFamily="34" charset="0"/>
                  <a:ea typeface="メイリオ" panose="020B0604030504040204" pitchFamily="50" charset="-128"/>
                </a:rPr>
                <a:t>のドライバを置く</a:t>
              </a:r>
              <a:endParaRPr kumimoji="1" lang="en-US" altLang="ja-JP" dirty="0" smtClean="0">
                <a:latin typeface="Calibri" panose="020F0502020204030204" pitchFamily="34" charset="0"/>
                <a:ea typeface="メイリオ" panose="020B0604030504040204" pitchFamily="50" charset="-128"/>
              </a:endParaRPr>
            </a:p>
            <a:p>
              <a:pPr>
                <a:lnSpc>
                  <a:spcPct val="150000"/>
                </a:lnSpc>
              </a:pPr>
              <a:r>
                <a:rPr kumimoji="1" lang="ja-JP" altLang="en-US" dirty="0" smtClean="0">
                  <a:latin typeface="Calibri" panose="020F0502020204030204" pitchFamily="34" charset="0"/>
                  <a:ea typeface="メイリオ" panose="020B0604030504040204" pitchFamily="50" charset="-128"/>
                </a:rPr>
                <a:t>③ コネクションプールとデータソース</a:t>
              </a:r>
              <a:endParaRPr kumimoji="1" lang="en-US" altLang="ja-JP" dirty="0" smtClean="0">
                <a:latin typeface="Calibri" panose="020F0502020204030204" pitchFamily="34" charset="0"/>
                <a:ea typeface="メイリオ" panose="020B0604030504040204" pitchFamily="50" charset="-128"/>
              </a:endParaRPr>
            </a:p>
            <a:p>
              <a:pPr>
                <a:lnSpc>
                  <a:spcPct val="150000"/>
                </a:lnSpc>
              </a:pPr>
              <a:r>
                <a:rPr kumimoji="1" lang="ja-JP" altLang="en-US" dirty="0">
                  <a:latin typeface="Calibri" panose="020F0502020204030204" pitchFamily="34" charset="0"/>
                  <a:ea typeface="メイリオ" panose="020B0604030504040204" pitchFamily="50" charset="-128"/>
                </a:rPr>
                <a:t>　</a:t>
              </a:r>
              <a:r>
                <a:rPr kumimoji="1" lang="ja-JP" altLang="en-US" dirty="0" smtClean="0">
                  <a:latin typeface="Calibri" panose="020F0502020204030204" pitchFamily="34" charset="0"/>
                  <a:ea typeface="メイリオ" panose="020B0604030504040204" pitchFamily="50" charset="-128"/>
                </a:rPr>
                <a:t>を登録する</a:t>
              </a:r>
              <a:endParaRPr kumimoji="1" lang="en-US" altLang="ja-JP" dirty="0" smtClean="0">
                <a:latin typeface="Calibri" panose="020F0502020204030204" pitchFamily="34" charset="0"/>
                <a:ea typeface="メイリオ" panose="020B0604030504040204" pitchFamily="50" charset="-128"/>
              </a:endParaRPr>
            </a:p>
            <a:p>
              <a:pPr>
                <a:lnSpc>
                  <a:spcPct val="150000"/>
                </a:lnSpc>
              </a:pPr>
              <a:endParaRPr kumimoji="1" lang="en-US" altLang="ja-JP" dirty="0" smtClean="0">
                <a:latin typeface="Calibri" panose="020F0502020204030204" pitchFamily="34" charset="0"/>
                <a:ea typeface="メイリオ" panose="020B0604030504040204" pitchFamily="50" charset="-128"/>
              </a:endParaRPr>
            </a:p>
            <a:p>
              <a:pPr>
                <a:lnSpc>
                  <a:spcPct val="150000"/>
                </a:lnSpc>
              </a:pPr>
              <a:r>
                <a:rPr kumimoji="1" lang="ja-JP" altLang="en-US" dirty="0" smtClean="0">
                  <a:latin typeface="Calibri" panose="020F0502020204030204" pitchFamily="34" charset="0"/>
                  <a:ea typeface="メイリオ" panose="020B0604030504040204" pitchFamily="50" charset="-128"/>
                </a:rPr>
                <a:t>＜アプリケーション＞</a:t>
              </a:r>
              <a:endParaRPr kumimoji="1" lang="en-US" altLang="ja-JP" dirty="0">
                <a:latin typeface="Calibri" panose="020F0502020204030204" pitchFamily="34" charset="0"/>
                <a:ea typeface="メイリオ" panose="020B0604030504040204" pitchFamily="50" charset="-128"/>
              </a:endParaRPr>
            </a:p>
            <a:p>
              <a:pPr>
                <a:lnSpc>
                  <a:spcPct val="150000"/>
                </a:lnSpc>
              </a:pPr>
              <a:r>
                <a:rPr kumimoji="1" lang="ja-JP" altLang="en-US" dirty="0" smtClean="0">
                  <a:latin typeface="Calibri" panose="020F0502020204030204" pitchFamily="34" charset="0"/>
                  <a:ea typeface="メイリオ" panose="020B0604030504040204" pitchFamily="50" charset="-128"/>
                </a:rPr>
                <a:t>④ データベース接続情報を作成する</a:t>
              </a:r>
              <a:endParaRPr kumimoji="1" lang="en-US" altLang="ja-JP" dirty="0" smtClean="0">
                <a:latin typeface="Calibri" panose="020F0502020204030204" pitchFamily="34" charset="0"/>
                <a:ea typeface="メイリオ" panose="020B0604030504040204" pitchFamily="50" charset="-128"/>
              </a:endParaRPr>
            </a:p>
            <a:p>
              <a:pPr>
                <a:lnSpc>
                  <a:spcPct val="150000"/>
                </a:lnSpc>
              </a:pPr>
              <a:r>
                <a:rPr kumimoji="1" lang="ja-JP" altLang="en-US" dirty="0" smtClean="0">
                  <a:latin typeface="Calibri" panose="020F0502020204030204" pitchFamily="34" charset="0"/>
                  <a:ea typeface="メイリオ" panose="020B0604030504040204" pitchFamily="50" charset="-128"/>
                </a:rPr>
                <a:t>（永続性ユニット＝</a:t>
              </a:r>
              <a:r>
                <a:rPr kumimoji="1" lang="en-US" altLang="ja-JP" dirty="0">
                  <a:latin typeface="Calibri" panose="020F0502020204030204" pitchFamily="34" charset="0"/>
                  <a:ea typeface="メイリオ" panose="020B0604030504040204" pitchFamily="50" charset="-128"/>
                </a:rPr>
                <a:t>persistence.xml</a:t>
              </a:r>
              <a:r>
                <a:rPr kumimoji="1" lang="ja-JP" altLang="en-US" dirty="0">
                  <a:latin typeface="Calibri" panose="020F0502020204030204" pitchFamily="34" charset="0"/>
                  <a:ea typeface="メイリオ" panose="020B0604030504040204" pitchFamily="50" charset="-128"/>
                </a:rPr>
                <a:t>）</a:t>
              </a:r>
            </a:p>
          </p:txBody>
        </p:sp>
        <p:sp>
          <p:nvSpPr>
            <p:cNvPr id="10" name="正方形/長方形 9"/>
            <p:cNvSpPr/>
            <p:nvPr/>
          </p:nvSpPr>
          <p:spPr bwMode="gray">
            <a:xfrm>
              <a:off x="450068" y="1233996"/>
              <a:ext cx="4252404" cy="3089429"/>
            </a:xfrm>
            <a:prstGeom prst="rect">
              <a:avLst/>
            </a:prstGeom>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sp>
        <p:nvSpPr>
          <p:cNvPr id="13" name="テキスト ボックス 12"/>
          <p:cNvSpPr txBox="1"/>
          <p:nvPr/>
        </p:nvSpPr>
        <p:spPr>
          <a:xfrm>
            <a:off x="3657600" y="1038687"/>
            <a:ext cx="1731146" cy="390617"/>
          </a:xfrm>
          <a:prstGeom prst="rect">
            <a:avLst/>
          </a:prstGeom>
          <a:solidFill>
            <a:schemeClr val="accent6">
              <a:lumMod val="20000"/>
              <a:lumOff val="80000"/>
            </a:schemeClr>
          </a:solidFill>
        </p:spPr>
        <p:txBody>
          <a:bodyPr wrap="square" lIns="0" tIns="0" rIns="0" bIns="0" rtlCol="0" anchor="ctr">
            <a:noAutofit/>
          </a:bodyPr>
          <a:lstStyle/>
          <a:p>
            <a:pPr algn="ctr">
              <a:lnSpc>
                <a:spcPts val="2700"/>
              </a:lnSpc>
            </a:pPr>
            <a:r>
              <a:rPr kumimoji="1" lang="ja-JP" altLang="en-US" smtClean="0">
                <a:latin typeface="Calibri" panose="020F0502020204030204" pitchFamily="34" charset="0"/>
                <a:ea typeface="メイリオ" panose="020B0604030504040204" pitchFamily="50" charset="-128"/>
              </a:rPr>
              <a:t>事前に１回だけ</a:t>
            </a:r>
          </a:p>
        </p:txBody>
      </p:sp>
    </p:spTree>
    <p:extLst>
      <p:ext uri="{BB962C8B-B14F-4D97-AF65-F5344CB8AC3E}">
        <p14:creationId xmlns:p14="http://schemas.microsoft.com/office/powerpoint/2010/main" val="389138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29</a:t>
            </a:fld>
            <a:endParaRPr lang="en-US"/>
          </a:p>
        </p:txBody>
      </p:sp>
      <p:sp>
        <p:nvSpPr>
          <p:cNvPr id="6" name="テキスト ボックス 5"/>
          <p:cNvSpPr txBox="1"/>
          <p:nvPr/>
        </p:nvSpPr>
        <p:spPr>
          <a:xfrm>
            <a:off x="4826643" y="1782501"/>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lang="en-US" altLang="ja-JP"/>
              <a:t>7</a:t>
            </a:r>
            <a:r>
              <a:rPr lang="en-US" altLang="ja-JP" smtClean="0"/>
              <a:t>. </a:t>
            </a:r>
            <a:r>
              <a:rPr lang="ja-JP" altLang="en-US" smtClean="0"/>
              <a:t>永続性</a:t>
            </a:r>
            <a:r>
              <a:rPr lang="ja-JP" altLang="en-US"/>
              <a:t>ユニットとデータベース接続</a:t>
            </a:r>
            <a:endParaRPr kumimoji="1" lang="ja-JP" altLang="en-US"/>
          </a:p>
        </p:txBody>
      </p:sp>
      <p:grpSp>
        <p:nvGrpSpPr>
          <p:cNvPr id="8" name="グループ化 7"/>
          <p:cNvGrpSpPr/>
          <p:nvPr/>
        </p:nvGrpSpPr>
        <p:grpSpPr>
          <a:xfrm>
            <a:off x="2469878" y="1492462"/>
            <a:ext cx="8775838" cy="4267200"/>
            <a:chOff x="851338" y="1271752"/>
            <a:chExt cx="8775838" cy="426720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912" y="1407188"/>
              <a:ext cx="8295264" cy="4056384"/>
            </a:xfrm>
            <a:prstGeom prst="rect">
              <a:avLst/>
            </a:prstGeom>
          </p:spPr>
        </p:pic>
        <p:sp>
          <p:nvSpPr>
            <p:cNvPr id="7" name="テキスト ボックス 6"/>
            <p:cNvSpPr txBox="1"/>
            <p:nvPr/>
          </p:nvSpPr>
          <p:spPr>
            <a:xfrm>
              <a:off x="851338" y="1271752"/>
              <a:ext cx="3216166" cy="4267200"/>
            </a:xfrm>
            <a:prstGeom prst="rect">
              <a:avLst/>
            </a:prstGeom>
            <a:solidFill>
              <a:schemeClr val="bg1"/>
            </a:solidFill>
          </p:spPr>
          <p:txBody>
            <a:bodyPr wrap="square" lIns="0" tIns="0" rIns="0" bIns="0" rtlCol="0">
              <a:noAutofit/>
            </a:bodyPr>
            <a:lstStyle/>
            <a:p>
              <a:pPr>
                <a:lnSpc>
                  <a:spcPct val="90000"/>
                </a:lnSpc>
              </a:pPr>
              <a:endParaRPr kumimoji="1" lang="ja-JP" altLang="en-US" smtClean="0"/>
            </a:p>
          </p:txBody>
        </p:sp>
      </p:grpSp>
      <p:sp>
        <p:nvSpPr>
          <p:cNvPr id="9" name="テキスト ボックス 8"/>
          <p:cNvSpPr txBox="1"/>
          <p:nvPr/>
        </p:nvSpPr>
        <p:spPr>
          <a:xfrm>
            <a:off x="935410" y="1355465"/>
            <a:ext cx="4382814" cy="4862456"/>
          </a:xfrm>
          <a:prstGeom prst="rect">
            <a:avLst/>
          </a:prstGeom>
          <a:noFill/>
        </p:spPr>
        <p:txBody>
          <a:bodyPr wrap="square" lIns="0" tIns="0" rIns="0" bIns="0" rtlCol="0">
            <a:noAutofit/>
          </a:bodyPr>
          <a:lstStyle/>
          <a:p>
            <a:pPr>
              <a:lnSpc>
                <a:spcPct val="150000"/>
              </a:lnSpc>
            </a:pPr>
            <a:r>
              <a:rPr kumimoji="1" lang="ja-JP" altLang="en-US" dirty="0" smtClean="0">
                <a:latin typeface="Calibri" panose="020F0502020204030204" pitchFamily="34" charset="0"/>
                <a:ea typeface="メイリオ" panose="020B0604030504040204" pitchFamily="50" charset="-128"/>
              </a:rPr>
              <a:t>＜データベースサーバー＞</a:t>
            </a:r>
            <a:endParaRPr kumimoji="1" lang="en-US" altLang="ja-JP" dirty="0" smtClean="0">
              <a:latin typeface="Calibri" panose="020F0502020204030204" pitchFamily="34" charset="0"/>
              <a:ea typeface="メイリオ" panose="020B0604030504040204" pitchFamily="50" charset="-128"/>
            </a:endParaRPr>
          </a:p>
          <a:p>
            <a:pPr>
              <a:lnSpc>
                <a:spcPct val="150000"/>
              </a:lnSpc>
            </a:pPr>
            <a:r>
              <a:rPr kumimoji="1" lang="ja-JP" altLang="en-US" dirty="0" smtClean="0">
                <a:latin typeface="Calibri" panose="020F0502020204030204" pitchFamily="34" charset="0"/>
                <a:ea typeface="メイリオ" panose="020B0604030504040204" pitchFamily="50" charset="-128"/>
              </a:rPr>
              <a:t>① </a:t>
            </a:r>
            <a:r>
              <a:rPr kumimoji="1" lang="ja-JP" altLang="en-US" dirty="0">
                <a:latin typeface="Calibri" panose="020F0502020204030204" pitchFamily="34" charset="0"/>
                <a:ea typeface="メイリオ" panose="020B0604030504040204" pitchFamily="50" charset="-128"/>
              </a:rPr>
              <a:t>データベースを作成する</a:t>
            </a:r>
            <a:r>
              <a:rPr kumimoji="1" lang="ja-JP" altLang="en-US" dirty="0" smtClean="0">
                <a:latin typeface="Calibri" panose="020F0502020204030204" pitchFamily="34" charset="0"/>
                <a:ea typeface="メイリオ" panose="020B0604030504040204" pitchFamily="50" charset="-128"/>
              </a:rPr>
              <a:t>（</a:t>
            </a:r>
            <a:r>
              <a:rPr kumimoji="1" lang="en-US" altLang="ja-JP" dirty="0" smtClean="0">
                <a:latin typeface="Calibri" panose="020F0502020204030204" pitchFamily="34" charset="0"/>
                <a:ea typeface="メイリオ" panose="020B0604030504040204" pitchFamily="50" charset="-128"/>
              </a:rPr>
              <a:t>ex.  </a:t>
            </a:r>
            <a:r>
              <a:rPr kumimoji="1" lang="en-US" altLang="ja-JP" dirty="0" err="1" smtClean="0">
                <a:latin typeface="Calibri" panose="020F0502020204030204" pitchFamily="34" charset="0"/>
                <a:ea typeface="メイリオ" panose="020B0604030504040204" pitchFamily="50" charset="-128"/>
              </a:rPr>
              <a:t>mydb</a:t>
            </a:r>
            <a:r>
              <a:rPr kumimoji="1" lang="ja-JP" altLang="en-US" dirty="0" smtClean="0">
                <a:latin typeface="Calibri" panose="020F0502020204030204" pitchFamily="34" charset="0"/>
                <a:ea typeface="メイリオ" panose="020B0604030504040204" pitchFamily="50" charset="-128"/>
              </a:rPr>
              <a:t>）</a:t>
            </a:r>
            <a:endParaRPr kumimoji="1" lang="en-US" altLang="ja-JP" dirty="0">
              <a:latin typeface="Calibri" panose="020F0502020204030204" pitchFamily="34" charset="0"/>
              <a:ea typeface="メイリオ" panose="020B0604030504040204" pitchFamily="50" charset="-128"/>
            </a:endParaRPr>
          </a:p>
          <a:p>
            <a:pPr>
              <a:lnSpc>
                <a:spcPct val="150000"/>
              </a:lnSpc>
            </a:pPr>
            <a:endParaRPr kumimoji="1" lang="en-US" altLang="ja-JP" dirty="0" smtClean="0">
              <a:latin typeface="Calibri" panose="020F0502020204030204" pitchFamily="34" charset="0"/>
              <a:ea typeface="メイリオ" panose="020B0604030504040204" pitchFamily="50" charset="-128"/>
            </a:endParaRPr>
          </a:p>
          <a:p>
            <a:pPr>
              <a:lnSpc>
                <a:spcPct val="150000"/>
              </a:lnSpc>
            </a:pPr>
            <a:r>
              <a:rPr kumimoji="1" lang="ja-JP" altLang="en-US" dirty="0" smtClean="0">
                <a:latin typeface="Calibri" panose="020F0502020204030204" pitchFamily="34" charset="0"/>
                <a:ea typeface="メイリオ" panose="020B0604030504040204" pitchFamily="50" charset="-128"/>
              </a:rPr>
              <a:t>＜アプリケーションサーバー＞</a:t>
            </a:r>
            <a:endParaRPr kumimoji="1" lang="en-US" altLang="ja-JP" dirty="0" smtClean="0">
              <a:latin typeface="Calibri" panose="020F0502020204030204" pitchFamily="34" charset="0"/>
              <a:ea typeface="メイリオ" panose="020B0604030504040204" pitchFamily="50" charset="-128"/>
            </a:endParaRPr>
          </a:p>
          <a:p>
            <a:pPr>
              <a:lnSpc>
                <a:spcPct val="150000"/>
              </a:lnSpc>
            </a:pPr>
            <a:r>
              <a:rPr kumimoji="1" lang="ja-JP" altLang="en-US" dirty="0" smtClean="0">
                <a:latin typeface="Calibri" panose="020F0502020204030204" pitchFamily="34" charset="0"/>
                <a:ea typeface="メイリオ" panose="020B0604030504040204" pitchFamily="50" charset="-128"/>
              </a:rPr>
              <a:t>② </a:t>
            </a:r>
            <a:r>
              <a:rPr kumimoji="1" lang="en-US" altLang="ja-JP" dirty="0" smtClean="0">
                <a:latin typeface="Calibri" panose="020F0502020204030204" pitchFamily="34" charset="0"/>
                <a:ea typeface="メイリオ" panose="020B0604030504040204" pitchFamily="50" charset="-128"/>
              </a:rPr>
              <a:t>RDB</a:t>
            </a:r>
            <a:r>
              <a:rPr kumimoji="1" lang="ja-JP" altLang="en-US" dirty="0" smtClean="0">
                <a:latin typeface="Calibri" panose="020F0502020204030204" pitchFamily="34" charset="0"/>
                <a:ea typeface="メイリオ" panose="020B0604030504040204" pitchFamily="50" charset="-128"/>
              </a:rPr>
              <a:t>の</a:t>
            </a:r>
            <a:r>
              <a:rPr kumimoji="1" lang="en-US" altLang="ja-JP" dirty="0" smtClean="0">
                <a:latin typeface="Calibri" panose="020F0502020204030204" pitchFamily="34" charset="0"/>
                <a:ea typeface="メイリオ" panose="020B0604030504040204" pitchFamily="50" charset="-128"/>
              </a:rPr>
              <a:t>JDBC</a:t>
            </a:r>
            <a:r>
              <a:rPr kumimoji="1" lang="ja-JP" altLang="en-US" dirty="0" smtClean="0">
                <a:latin typeface="Calibri" panose="020F0502020204030204" pitchFamily="34" charset="0"/>
                <a:ea typeface="メイリオ" panose="020B0604030504040204" pitchFamily="50" charset="-128"/>
              </a:rPr>
              <a:t>のドライバを置く</a:t>
            </a:r>
            <a:endParaRPr kumimoji="1" lang="en-US" altLang="ja-JP" dirty="0" smtClean="0">
              <a:latin typeface="Calibri" panose="020F0502020204030204" pitchFamily="34" charset="0"/>
              <a:ea typeface="メイリオ" panose="020B0604030504040204" pitchFamily="50" charset="-128"/>
            </a:endParaRPr>
          </a:p>
          <a:p>
            <a:pPr>
              <a:lnSpc>
                <a:spcPct val="150000"/>
              </a:lnSpc>
            </a:pPr>
            <a:r>
              <a:rPr kumimoji="1" lang="ja-JP" altLang="en-US" dirty="0" smtClean="0">
                <a:latin typeface="Calibri" panose="020F0502020204030204" pitchFamily="34" charset="0"/>
                <a:ea typeface="メイリオ" panose="020B0604030504040204" pitchFamily="50" charset="-128"/>
              </a:rPr>
              <a:t>③ コネクションプールとデータソース</a:t>
            </a:r>
            <a:endParaRPr kumimoji="1" lang="en-US" altLang="ja-JP" dirty="0" smtClean="0">
              <a:latin typeface="Calibri" panose="020F0502020204030204" pitchFamily="34" charset="0"/>
              <a:ea typeface="メイリオ" panose="020B0604030504040204" pitchFamily="50" charset="-128"/>
            </a:endParaRPr>
          </a:p>
          <a:p>
            <a:pPr>
              <a:lnSpc>
                <a:spcPct val="150000"/>
              </a:lnSpc>
            </a:pPr>
            <a:r>
              <a:rPr kumimoji="1" lang="ja-JP" altLang="en-US" dirty="0">
                <a:latin typeface="Calibri" panose="020F0502020204030204" pitchFamily="34" charset="0"/>
                <a:ea typeface="メイリオ" panose="020B0604030504040204" pitchFamily="50" charset="-128"/>
              </a:rPr>
              <a:t>　</a:t>
            </a:r>
            <a:r>
              <a:rPr kumimoji="1" lang="ja-JP" altLang="en-US" dirty="0" smtClean="0">
                <a:latin typeface="Calibri" panose="020F0502020204030204" pitchFamily="34" charset="0"/>
                <a:ea typeface="メイリオ" panose="020B0604030504040204" pitchFamily="50" charset="-128"/>
              </a:rPr>
              <a:t>を登録する</a:t>
            </a:r>
            <a:endParaRPr kumimoji="1" lang="en-US" altLang="ja-JP" dirty="0" smtClean="0">
              <a:latin typeface="Calibri" panose="020F0502020204030204" pitchFamily="34" charset="0"/>
              <a:ea typeface="メイリオ" panose="020B0604030504040204" pitchFamily="50" charset="-128"/>
            </a:endParaRPr>
          </a:p>
          <a:p>
            <a:pPr>
              <a:lnSpc>
                <a:spcPct val="150000"/>
              </a:lnSpc>
            </a:pPr>
            <a:endParaRPr kumimoji="1" lang="en-US" altLang="ja-JP" dirty="0" smtClean="0">
              <a:latin typeface="Calibri" panose="020F0502020204030204" pitchFamily="34" charset="0"/>
              <a:ea typeface="メイリオ" panose="020B0604030504040204" pitchFamily="50" charset="-128"/>
            </a:endParaRPr>
          </a:p>
          <a:p>
            <a:pPr>
              <a:lnSpc>
                <a:spcPct val="150000"/>
              </a:lnSpc>
            </a:pPr>
            <a:r>
              <a:rPr kumimoji="1" lang="ja-JP" altLang="en-US" dirty="0" smtClean="0">
                <a:latin typeface="Calibri" panose="020F0502020204030204" pitchFamily="34" charset="0"/>
                <a:ea typeface="メイリオ" panose="020B0604030504040204" pitchFamily="50" charset="-128"/>
              </a:rPr>
              <a:t>＜アプリケーション＞</a:t>
            </a:r>
            <a:endParaRPr kumimoji="1" lang="en-US" altLang="ja-JP" dirty="0">
              <a:latin typeface="Calibri" panose="020F0502020204030204" pitchFamily="34" charset="0"/>
              <a:ea typeface="メイリオ" panose="020B0604030504040204" pitchFamily="50" charset="-128"/>
            </a:endParaRPr>
          </a:p>
          <a:p>
            <a:pPr>
              <a:lnSpc>
                <a:spcPct val="150000"/>
              </a:lnSpc>
            </a:pPr>
            <a:r>
              <a:rPr kumimoji="1" lang="ja-JP" altLang="en-US" dirty="0" smtClean="0">
                <a:latin typeface="Calibri" panose="020F0502020204030204" pitchFamily="34" charset="0"/>
                <a:ea typeface="メイリオ" panose="020B0604030504040204" pitchFamily="50" charset="-128"/>
              </a:rPr>
              <a:t>④ データベース接続情報を作成する</a:t>
            </a:r>
            <a:endParaRPr kumimoji="1" lang="en-US" altLang="ja-JP" dirty="0" smtClean="0">
              <a:latin typeface="Calibri" panose="020F0502020204030204" pitchFamily="34" charset="0"/>
              <a:ea typeface="メイリオ" panose="020B0604030504040204" pitchFamily="50" charset="-128"/>
            </a:endParaRPr>
          </a:p>
          <a:p>
            <a:pPr>
              <a:lnSpc>
                <a:spcPct val="150000"/>
              </a:lnSpc>
            </a:pPr>
            <a:r>
              <a:rPr kumimoji="1" lang="ja-JP" altLang="en-US" dirty="0">
                <a:latin typeface="Calibri" panose="020F0502020204030204" pitchFamily="34" charset="0"/>
                <a:ea typeface="メイリオ" panose="020B0604030504040204" pitchFamily="50" charset="-128"/>
              </a:rPr>
              <a:t>（</a:t>
            </a:r>
            <a:r>
              <a:rPr kumimoji="1" lang="ja-JP" altLang="en-US" b="1" dirty="0">
                <a:solidFill>
                  <a:srgbClr val="00B0F0"/>
                </a:solidFill>
                <a:latin typeface="Calibri" panose="020F0502020204030204" pitchFamily="34" charset="0"/>
                <a:ea typeface="メイリオ" panose="020B0604030504040204" pitchFamily="50" charset="-128"/>
              </a:rPr>
              <a:t>永続性ユニット</a:t>
            </a:r>
            <a:r>
              <a:rPr kumimoji="1" lang="ja-JP" altLang="en-US" dirty="0">
                <a:latin typeface="Calibri" panose="020F0502020204030204" pitchFamily="34" charset="0"/>
                <a:ea typeface="メイリオ" panose="020B0604030504040204" pitchFamily="50" charset="-128"/>
              </a:rPr>
              <a:t>＝</a:t>
            </a:r>
            <a:r>
              <a:rPr kumimoji="1" lang="en-US" altLang="ja-JP" b="1" dirty="0">
                <a:solidFill>
                  <a:srgbClr val="00B0F0"/>
                </a:solidFill>
                <a:latin typeface="Calibri" panose="020F0502020204030204" pitchFamily="34" charset="0"/>
                <a:ea typeface="メイリオ" panose="020B0604030504040204" pitchFamily="50" charset="-128"/>
              </a:rPr>
              <a:t>persistence.xml</a:t>
            </a:r>
            <a:r>
              <a:rPr kumimoji="1" lang="ja-JP" altLang="en-US" dirty="0">
                <a:latin typeface="Calibri" panose="020F0502020204030204" pitchFamily="34" charset="0"/>
                <a:ea typeface="メイリオ" panose="020B0604030504040204" pitchFamily="50" charset="-128"/>
              </a:rPr>
              <a:t>）</a:t>
            </a:r>
          </a:p>
        </p:txBody>
      </p:sp>
      <p:sp>
        <p:nvSpPr>
          <p:cNvPr id="11" name="正方形/長方形 10"/>
          <p:cNvSpPr/>
          <p:nvPr/>
        </p:nvSpPr>
        <p:spPr bwMode="gray">
          <a:xfrm>
            <a:off x="738163" y="4492817"/>
            <a:ext cx="4252404" cy="1597981"/>
          </a:xfrm>
          <a:prstGeom prst="rect">
            <a:avLst/>
          </a:prstGeom>
          <a:noFill/>
          <a:ln w="28575"/>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13" name="テキスト ボックス 12"/>
          <p:cNvSpPr txBox="1"/>
          <p:nvPr/>
        </p:nvSpPr>
        <p:spPr>
          <a:xfrm>
            <a:off x="2469877" y="4216893"/>
            <a:ext cx="2813966" cy="390617"/>
          </a:xfrm>
          <a:prstGeom prst="rect">
            <a:avLst/>
          </a:prstGeom>
          <a:solidFill>
            <a:schemeClr val="accent6">
              <a:lumMod val="20000"/>
              <a:lumOff val="80000"/>
            </a:schemeClr>
          </a:solidFill>
        </p:spPr>
        <p:txBody>
          <a:bodyPr wrap="square" lIns="0" tIns="0" rIns="0" bIns="0" rtlCol="0" anchor="ctr">
            <a:noAutofit/>
          </a:bodyPr>
          <a:lstStyle/>
          <a:p>
            <a:pPr algn="ctr">
              <a:lnSpc>
                <a:spcPts val="2700"/>
              </a:lnSpc>
            </a:pPr>
            <a:r>
              <a:rPr kumimoji="1" lang="ja-JP" altLang="en-US" smtClean="0">
                <a:latin typeface="Calibri" panose="020F0502020204030204" pitchFamily="34" charset="0"/>
                <a:ea typeface="メイリオ" panose="020B0604030504040204" pitchFamily="50" charset="-128"/>
              </a:rPr>
              <a:t>アプリケーション毎に</a:t>
            </a:r>
          </a:p>
        </p:txBody>
      </p:sp>
    </p:spTree>
    <p:extLst>
      <p:ext uri="{BB962C8B-B14F-4D97-AF65-F5344CB8AC3E}">
        <p14:creationId xmlns:p14="http://schemas.microsoft.com/office/powerpoint/2010/main" val="527431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C51EAA63-D034-42AE-91FA-B13B9518C7BE}" type="slidenum">
              <a:rPr lang="en-US" altLang="ja-JP" smtClean="0"/>
              <a:pPr/>
              <a:t>3</a:t>
            </a:fld>
            <a:endParaRPr lang="en-US" altLang="ja-JP"/>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3749" y="4683316"/>
            <a:ext cx="1439960" cy="1374507"/>
          </a:xfrm>
          <a:prstGeom prst="rect">
            <a:avLst/>
          </a:prstGeom>
        </p:spPr>
      </p:pic>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530" y="2518071"/>
            <a:ext cx="2095500" cy="2000250"/>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155" y="4669610"/>
            <a:ext cx="1502779" cy="1434471"/>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3373" y="4652092"/>
            <a:ext cx="1502172" cy="1433891"/>
          </a:xfrm>
          <a:prstGeom prst="rect">
            <a:avLst/>
          </a:prstGeom>
        </p:spPr>
      </p:pic>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9997" y="4653708"/>
            <a:ext cx="1500479" cy="1432275"/>
          </a:xfrm>
          <a:prstGeom prst="rect">
            <a:avLst/>
          </a:prstGeom>
        </p:spPr>
      </p:pic>
      <p:pic>
        <p:nvPicPr>
          <p:cNvPr id="8" name="図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05026" y="2518071"/>
            <a:ext cx="2095500" cy="2000250"/>
          </a:xfrm>
          <a:prstGeom prst="rect">
            <a:avLst/>
          </a:prstGeom>
        </p:spPr>
      </p:pic>
      <p:sp>
        <p:nvSpPr>
          <p:cNvPr id="12" name="テキスト ボックス 11"/>
          <p:cNvSpPr txBox="1"/>
          <p:nvPr/>
        </p:nvSpPr>
        <p:spPr>
          <a:xfrm>
            <a:off x="465320" y="620204"/>
            <a:ext cx="11453685" cy="1208598"/>
          </a:xfrm>
          <a:prstGeom prst="rect">
            <a:avLst/>
          </a:prstGeom>
          <a:noFill/>
        </p:spPr>
        <p:txBody>
          <a:bodyPr wrap="square" lIns="0" tIns="0" rIns="0" bIns="0" rtlCol="0">
            <a:noAutofit/>
          </a:bodyPr>
          <a:lstStyle/>
          <a:p>
            <a:pPr>
              <a:lnSpc>
                <a:spcPct val="130000"/>
              </a:lnSpc>
            </a:pPr>
            <a:r>
              <a:rPr kumimoji="1" lang="ja-JP" altLang="en-US" sz="2000" smtClean="0">
                <a:latin typeface="Calibri" panose="020F0502020204030204" pitchFamily="34" charset="0"/>
                <a:ea typeface="メイリオ" panose="020B0604030504040204" pitchFamily="50" charset="-128"/>
              </a:rPr>
              <a:t>・「わかりやすい」</a:t>
            </a:r>
            <a:r>
              <a:rPr kumimoji="1" lang="en-US" altLang="ja-JP" sz="2000" smtClean="0">
                <a:latin typeface="Calibri" panose="020F0502020204030204" pitchFamily="34" charset="0"/>
                <a:ea typeface="メイリオ" panose="020B0604030504040204" pitchFamily="50" charset="-128"/>
              </a:rPr>
              <a:t>Java</a:t>
            </a:r>
            <a:r>
              <a:rPr kumimoji="1" lang="ja-JP" altLang="en-US" sz="2000" smtClean="0">
                <a:latin typeface="Calibri" panose="020F0502020204030204" pitchFamily="34" charset="0"/>
                <a:ea typeface="メイリオ" panose="020B0604030504040204" pitchFamily="50" charset="-128"/>
              </a:rPr>
              <a:t>の本をいくつか書きました。</a:t>
            </a:r>
            <a:endParaRPr kumimoji="1" lang="en-US" altLang="ja-JP" sz="2000" smtClean="0">
              <a:latin typeface="Calibri" panose="020F0502020204030204" pitchFamily="34" charset="0"/>
              <a:ea typeface="メイリオ" panose="020B0604030504040204" pitchFamily="50" charset="-128"/>
            </a:endParaRPr>
          </a:p>
          <a:p>
            <a:pPr>
              <a:lnSpc>
                <a:spcPct val="130000"/>
              </a:lnSpc>
            </a:pPr>
            <a:r>
              <a:rPr kumimoji="1" lang="ja-JP" altLang="en-US" sz="2000" smtClean="0">
                <a:latin typeface="Calibri" panose="020F0502020204030204" pitchFamily="34" charset="0"/>
                <a:ea typeface="メイリオ" panose="020B0604030504040204" pitchFamily="50" charset="-128"/>
              </a:rPr>
              <a:t>・昨年</a:t>
            </a:r>
            <a:r>
              <a:rPr kumimoji="1" lang="en-US" altLang="ja-JP" sz="2000" smtClean="0">
                <a:latin typeface="Calibri" panose="020F0502020204030204" pitchFamily="34" charset="0"/>
                <a:ea typeface="メイリオ" panose="020B0604030504040204" pitchFamily="50" charset="-128"/>
              </a:rPr>
              <a:t>11</a:t>
            </a:r>
            <a:r>
              <a:rPr kumimoji="1" lang="ja-JP" altLang="en-US" sz="2000" smtClean="0">
                <a:latin typeface="Calibri" panose="020F0502020204030204" pitchFamily="34" charset="0"/>
                <a:ea typeface="メイリオ" panose="020B0604030504040204" pitchFamily="50" charset="-128"/>
              </a:rPr>
              <a:t>月に出した「わかりやすい</a:t>
            </a:r>
            <a:r>
              <a:rPr kumimoji="1" lang="en-US" altLang="ja-JP" sz="2000" smtClean="0">
                <a:latin typeface="Calibri" panose="020F0502020204030204" pitchFamily="34" charset="0"/>
                <a:ea typeface="メイリオ" panose="020B0604030504040204" pitchFamily="50" charset="-128"/>
              </a:rPr>
              <a:t>JavaEE</a:t>
            </a:r>
            <a:r>
              <a:rPr kumimoji="1" lang="ja-JP" altLang="en-US" sz="2000" smtClean="0">
                <a:latin typeface="Calibri" panose="020F0502020204030204" pitchFamily="34" charset="0"/>
                <a:ea typeface="メイリオ" panose="020B0604030504040204" pitchFamily="50" charset="-128"/>
              </a:rPr>
              <a:t>」は、大学生など、</a:t>
            </a:r>
            <a:r>
              <a:rPr kumimoji="1" lang="en-US" altLang="ja-JP" sz="2000" smtClean="0">
                <a:latin typeface="Calibri" panose="020F0502020204030204" pitchFamily="34" charset="0"/>
                <a:ea typeface="メイリオ" panose="020B0604030504040204" pitchFamily="50" charset="-128"/>
              </a:rPr>
              <a:t>Java</a:t>
            </a:r>
            <a:r>
              <a:rPr kumimoji="1" lang="ja-JP" altLang="en-US" sz="2000" smtClean="0">
                <a:latin typeface="Calibri" panose="020F0502020204030204" pitchFamily="34" charset="0"/>
                <a:ea typeface="メイリオ" panose="020B0604030504040204" pitchFamily="50" charset="-128"/>
              </a:rPr>
              <a:t>初心者向けに書いた入門書です。</a:t>
            </a:r>
            <a:endParaRPr kumimoji="1" lang="en-US" altLang="ja-JP" sz="2000" smtClean="0">
              <a:latin typeface="Calibri" panose="020F0502020204030204" pitchFamily="34" charset="0"/>
              <a:ea typeface="メイリオ" panose="020B0604030504040204" pitchFamily="50" charset="-128"/>
            </a:endParaRPr>
          </a:p>
          <a:p>
            <a:pPr>
              <a:lnSpc>
                <a:spcPct val="130000"/>
              </a:lnSpc>
            </a:pPr>
            <a:r>
              <a:rPr kumimoji="1" lang="ja-JP" altLang="en-US" sz="2000" smtClean="0">
                <a:latin typeface="Calibri" panose="020F0502020204030204" pitchFamily="34" charset="0"/>
                <a:ea typeface="メイリオ" panose="020B0604030504040204" pitchFamily="50" charset="-128"/>
              </a:rPr>
              <a:t>・最初から＜金魚本＞では辛い　　「わかりやすい</a:t>
            </a:r>
            <a:r>
              <a:rPr kumimoji="1" lang="en-US" altLang="ja-JP" sz="2000" smtClean="0">
                <a:latin typeface="Calibri" panose="020F0502020204030204" pitchFamily="34" charset="0"/>
                <a:ea typeface="メイリオ" panose="020B0604030504040204" pitchFamily="50" charset="-128"/>
              </a:rPr>
              <a:t>JavaEE</a:t>
            </a:r>
            <a:r>
              <a:rPr kumimoji="1" lang="ja-JP" altLang="en-US" sz="2000" smtClean="0">
                <a:latin typeface="Calibri" panose="020F0502020204030204" pitchFamily="34" charset="0"/>
                <a:ea typeface="メイリオ" panose="020B0604030504040204" pitchFamily="50" charset="-128"/>
              </a:rPr>
              <a:t>」をまず読むと、理解が進みます。</a:t>
            </a:r>
          </a:p>
        </p:txBody>
      </p:sp>
      <p:sp>
        <p:nvSpPr>
          <p:cNvPr id="13" name="右矢印 12"/>
          <p:cNvSpPr/>
          <p:nvPr/>
        </p:nvSpPr>
        <p:spPr bwMode="gray">
          <a:xfrm>
            <a:off x="4206240" y="1455093"/>
            <a:ext cx="319357" cy="341906"/>
          </a:xfrm>
          <a:prstGeom prst="rightArrow">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14" name="テキスト ボックス 13"/>
          <p:cNvSpPr txBox="1"/>
          <p:nvPr/>
        </p:nvSpPr>
        <p:spPr>
          <a:xfrm>
            <a:off x="1264417" y="2319288"/>
            <a:ext cx="938254" cy="397565"/>
          </a:xfrm>
          <a:prstGeom prst="rect">
            <a:avLst/>
          </a:prstGeom>
          <a:noFill/>
        </p:spPr>
        <p:txBody>
          <a:bodyPr wrap="square" lIns="0" tIns="0" rIns="0" bIns="0" rtlCol="0">
            <a:noAutofit/>
          </a:bodyPr>
          <a:lstStyle/>
          <a:p>
            <a:pPr>
              <a:lnSpc>
                <a:spcPts val="2700"/>
              </a:lnSpc>
            </a:pPr>
            <a:r>
              <a:rPr kumimoji="1" lang="en-US" altLang="ja-JP" smtClean="0">
                <a:latin typeface="Calibri" panose="020F0502020204030204" pitchFamily="34" charset="0"/>
                <a:ea typeface="メイリオ" panose="020B0604030504040204" pitchFamily="50" charset="-128"/>
              </a:rPr>
              <a:t>2014.11</a:t>
            </a:r>
            <a:endParaRPr kumimoji="1" lang="ja-JP" altLang="en-US" smtClean="0">
              <a:latin typeface="Calibri" panose="020F0502020204030204" pitchFamily="34" charset="0"/>
              <a:ea typeface="メイリオ" panose="020B0604030504040204" pitchFamily="50" charset="-128"/>
            </a:endParaRPr>
          </a:p>
        </p:txBody>
      </p:sp>
      <p:sp>
        <p:nvSpPr>
          <p:cNvPr id="15" name="テキスト ボックス 14"/>
          <p:cNvSpPr txBox="1"/>
          <p:nvPr/>
        </p:nvSpPr>
        <p:spPr>
          <a:xfrm>
            <a:off x="2988030" y="2319287"/>
            <a:ext cx="938254" cy="397565"/>
          </a:xfrm>
          <a:prstGeom prst="rect">
            <a:avLst/>
          </a:prstGeom>
          <a:noFill/>
        </p:spPr>
        <p:txBody>
          <a:bodyPr wrap="square" lIns="0" tIns="0" rIns="0" bIns="0" rtlCol="0">
            <a:noAutofit/>
          </a:bodyPr>
          <a:lstStyle/>
          <a:p>
            <a:pPr>
              <a:lnSpc>
                <a:spcPts val="2700"/>
              </a:lnSpc>
            </a:pPr>
            <a:r>
              <a:rPr kumimoji="1" lang="en-US" altLang="ja-JP" smtClean="0">
                <a:latin typeface="Calibri" panose="020F0502020204030204" pitchFamily="34" charset="0"/>
                <a:ea typeface="メイリオ" panose="020B0604030504040204" pitchFamily="50" charset="-128"/>
              </a:rPr>
              <a:t>2015.03</a:t>
            </a:r>
            <a:endParaRPr kumimoji="1" lang="ja-JP" altLang="en-US" smtClean="0">
              <a:latin typeface="Calibri" panose="020F0502020204030204" pitchFamily="34" charset="0"/>
              <a:ea typeface="メイリオ" panose="020B0604030504040204" pitchFamily="50" charset="-128"/>
            </a:endParaRPr>
          </a:p>
        </p:txBody>
      </p:sp>
      <p:sp>
        <p:nvSpPr>
          <p:cNvPr id="17" name="テキスト ボックス 16"/>
          <p:cNvSpPr txBox="1"/>
          <p:nvPr/>
        </p:nvSpPr>
        <p:spPr>
          <a:xfrm>
            <a:off x="5280476" y="2494213"/>
            <a:ext cx="5542803" cy="1815390"/>
          </a:xfrm>
          <a:prstGeom prst="rect">
            <a:avLst/>
          </a:prstGeom>
          <a:solidFill>
            <a:schemeClr val="accent3">
              <a:lumMod val="20000"/>
              <a:lumOff val="80000"/>
            </a:schemeClr>
          </a:solidFill>
        </p:spPr>
        <p:txBody>
          <a:bodyPr wrap="square" lIns="108000" tIns="108000" rIns="108000" bIns="108000" rtlCol="0">
            <a:noAutofit/>
          </a:bodyPr>
          <a:lstStyle/>
          <a:p>
            <a:pPr>
              <a:lnSpc>
                <a:spcPct val="130000"/>
              </a:lnSpc>
            </a:pPr>
            <a:r>
              <a:rPr kumimoji="1" lang="ja-JP" altLang="en-US" sz="2000">
                <a:latin typeface="Calibri" panose="020F0502020204030204" pitchFamily="34" charset="0"/>
                <a:ea typeface="メイリオ" panose="020B0604030504040204" pitchFamily="50" charset="-128"/>
              </a:rPr>
              <a:t>今日</a:t>
            </a:r>
            <a:r>
              <a:rPr kumimoji="1" lang="ja-JP" altLang="en-US" sz="2000" smtClean="0">
                <a:latin typeface="Calibri" panose="020F0502020204030204" pitchFamily="34" charset="0"/>
                <a:ea typeface="メイリオ" panose="020B0604030504040204" pitchFamily="50" charset="-128"/>
              </a:rPr>
              <a:t>は、「わかりやすい</a:t>
            </a:r>
            <a:r>
              <a:rPr kumimoji="1" lang="en-US" altLang="ja-JP" sz="2000" smtClean="0">
                <a:latin typeface="Calibri" panose="020F0502020204030204" pitchFamily="34" charset="0"/>
                <a:ea typeface="メイリオ" panose="020B0604030504040204" pitchFamily="50" charset="-128"/>
              </a:rPr>
              <a:t>JavaEE</a:t>
            </a:r>
            <a:r>
              <a:rPr kumimoji="1" lang="ja-JP" altLang="en-US" sz="2000" smtClean="0">
                <a:latin typeface="Calibri" panose="020F0502020204030204" pitchFamily="34" charset="0"/>
                <a:ea typeface="メイリオ" panose="020B0604030504040204" pitchFamily="50" charset="-128"/>
              </a:rPr>
              <a:t>」の</a:t>
            </a:r>
            <a:r>
              <a:rPr kumimoji="1" lang="en-US" altLang="ja-JP" sz="2000" smtClean="0">
                <a:latin typeface="Calibri" panose="020F0502020204030204" pitchFamily="34" charset="0"/>
                <a:ea typeface="メイリオ" panose="020B0604030504040204" pitchFamily="50" charset="-128"/>
              </a:rPr>
              <a:t>15</a:t>
            </a:r>
            <a:r>
              <a:rPr kumimoji="1" lang="ja-JP" altLang="en-US" sz="2000" smtClean="0">
                <a:latin typeface="Calibri" panose="020F0502020204030204" pitchFamily="34" charset="0"/>
                <a:ea typeface="メイリオ" panose="020B0604030504040204" pitchFamily="50" charset="-128"/>
              </a:rPr>
              <a:t>～</a:t>
            </a:r>
            <a:r>
              <a:rPr kumimoji="1" lang="en-US" altLang="ja-JP" sz="2000" smtClean="0">
                <a:latin typeface="Calibri" panose="020F0502020204030204" pitchFamily="34" charset="0"/>
                <a:ea typeface="メイリオ" panose="020B0604030504040204" pitchFamily="50" charset="-128"/>
              </a:rPr>
              <a:t>18</a:t>
            </a:r>
            <a:r>
              <a:rPr kumimoji="1" lang="ja-JP" altLang="en-US" sz="2000" smtClean="0">
                <a:latin typeface="Calibri" panose="020F0502020204030204" pitchFamily="34" charset="0"/>
                <a:ea typeface="メイリオ" panose="020B0604030504040204" pitchFamily="50" charset="-128"/>
              </a:rPr>
              <a:t>章（</a:t>
            </a:r>
            <a:r>
              <a:rPr kumimoji="1" lang="en-US" altLang="ja-JP" sz="2000" smtClean="0">
                <a:latin typeface="Calibri" panose="020F0502020204030204" pitchFamily="34" charset="0"/>
                <a:ea typeface="メイリオ" panose="020B0604030504040204" pitchFamily="50" charset="-128"/>
              </a:rPr>
              <a:t>JPA</a:t>
            </a:r>
            <a:r>
              <a:rPr kumimoji="1" lang="ja-JP" altLang="en-US" sz="2000" smtClean="0">
                <a:latin typeface="Calibri" panose="020F0502020204030204" pitchFamily="34" charset="0"/>
                <a:ea typeface="メイリオ" panose="020B0604030504040204" pitchFamily="50" charset="-128"/>
              </a:rPr>
              <a:t>）を要約して、お話します。</a:t>
            </a:r>
            <a:endParaRPr kumimoji="1" lang="en-US" altLang="ja-JP" sz="2000" smtClean="0">
              <a:latin typeface="Calibri" panose="020F0502020204030204" pitchFamily="34" charset="0"/>
              <a:ea typeface="メイリオ" panose="020B0604030504040204" pitchFamily="50" charset="-128"/>
            </a:endParaRPr>
          </a:p>
          <a:p>
            <a:pPr>
              <a:lnSpc>
                <a:spcPct val="130000"/>
              </a:lnSpc>
            </a:pPr>
            <a:endParaRPr kumimoji="1" lang="en-US" altLang="ja-JP" sz="2000">
              <a:latin typeface="Calibri" panose="020F0502020204030204" pitchFamily="34" charset="0"/>
              <a:ea typeface="メイリオ" panose="020B0604030504040204" pitchFamily="50" charset="-128"/>
            </a:endParaRPr>
          </a:p>
          <a:p>
            <a:pPr>
              <a:lnSpc>
                <a:spcPct val="130000"/>
              </a:lnSpc>
            </a:pPr>
            <a:r>
              <a:rPr kumimoji="1" lang="ja-JP" altLang="en-US" sz="2000" smtClean="0">
                <a:latin typeface="Calibri" panose="020F0502020204030204" pitchFamily="34" charset="0"/>
                <a:ea typeface="メイリオ" panose="020B0604030504040204" pitchFamily="50" charset="-128"/>
              </a:rPr>
              <a:t>川場隆／</a:t>
            </a:r>
            <a:r>
              <a:rPr kumimoji="1" lang="en-US" altLang="ja-JP" sz="2000" smtClean="0">
                <a:latin typeface="Calibri" panose="020F0502020204030204" pitchFamily="34" charset="0"/>
                <a:ea typeface="メイリオ" panose="020B0604030504040204" pitchFamily="50" charset="-128"/>
              </a:rPr>
              <a:t>http://k-webs.jp</a:t>
            </a:r>
          </a:p>
          <a:p>
            <a:pPr>
              <a:lnSpc>
                <a:spcPct val="130000"/>
              </a:lnSpc>
            </a:pPr>
            <a:endParaRPr kumimoji="1" lang="en-US" altLang="ja-JP" sz="2000">
              <a:latin typeface="Calibri" panose="020F0502020204030204" pitchFamily="34" charset="0"/>
              <a:ea typeface="メイリオ" panose="020B0604030504040204" pitchFamily="50" charset="-128"/>
            </a:endParaRPr>
          </a:p>
          <a:p>
            <a:pPr>
              <a:lnSpc>
                <a:spcPct val="130000"/>
              </a:lnSpc>
            </a:pPr>
            <a:endParaRPr kumimoji="1" lang="ja-JP" altLang="en-US" sz="2000" smtClean="0">
              <a:latin typeface="Calibri" panose="020F0502020204030204" pitchFamily="34" charset="0"/>
              <a:ea typeface="メイリオ" panose="020B0604030504040204" pitchFamily="50" charset="-128"/>
            </a:endParaRPr>
          </a:p>
        </p:txBody>
      </p:sp>
    </p:spTree>
    <p:extLst>
      <p:ext uri="{BB962C8B-B14F-4D97-AF65-F5344CB8AC3E}">
        <p14:creationId xmlns:p14="http://schemas.microsoft.com/office/powerpoint/2010/main" val="393646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30</a:t>
            </a:fld>
            <a:endParaRPr lang="en-US"/>
          </a:p>
        </p:txBody>
      </p:sp>
      <p:sp>
        <p:nvSpPr>
          <p:cNvPr id="6" name="テキスト ボックス 5"/>
          <p:cNvSpPr txBox="1"/>
          <p:nvPr/>
        </p:nvSpPr>
        <p:spPr>
          <a:xfrm>
            <a:off x="4826643" y="1782501"/>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lang="en-US" altLang="ja-JP"/>
              <a:t>7</a:t>
            </a:r>
            <a:r>
              <a:rPr lang="en-US" altLang="ja-JP" smtClean="0"/>
              <a:t>. </a:t>
            </a:r>
            <a:r>
              <a:rPr lang="ja-JP" altLang="en-US" smtClean="0"/>
              <a:t>永続性</a:t>
            </a:r>
            <a:r>
              <a:rPr lang="ja-JP" altLang="en-US"/>
              <a:t>ユニットとデータベース接続</a:t>
            </a:r>
            <a:endParaRPr kumimoji="1" lang="ja-JP" altLang="en-US"/>
          </a:p>
        </p:txBody>
      </p:sp>
      <p:sp>
        <p:nvSpPr>
          <p:cNvPr id="3" name="テキスト ボックス 2"/>
          <p:cNvSpPr txBox="1"/>
          <p:nvPr/>
        </p:nvSpPr>
        <p:spPr>
          <a:xfrm>
            <a:off x="531230" y="1627898"/>
            <a:ext cx="2254011" cy="4362999"/>
          </a:xfrm>
          <a:prstGeom prst="rect">
            <a:avLst/>
          </a:prstGeom>
          <a:solidFill>
            <a:srgbClr val="E8EDEF"/>
          </a:solidFill>
        </p:spPr>
        <p:txBody>
          <a:bodyPr wrap="square" lIns="180000" tIns="180000" rIns="180000" bIns="0" rtlCol="0">
            <a:noAutofit/>
          </a:bodyPr>
          <a:lstStyle/>
          <a:p>
            <a:pPr>
              <a:lnSpc>
                <a:spcPts val="3000"/>
              </a:lnSpc>
            </a:pPr>
            <a:r>
              <a:rPr kumimoji="1" lang="ja-JP" altLang="en-US" sz="2000" smtClean="0"/>
              <a:t>アプリケーションは</a:t>
            </a:r>
            <a:r>
              <a:rPr kumimoji="1" lang="ja-JP" altLang="en-US" sz="2000" smtClean="0">
                <a:solidFill>
                  <a:srgbClr val="00B0F0"/>
                </a:solidFill>
              </a:rPr>
              <a:t>永続性ユニット</a:t>
            </a:r>
            <a:r>
              <a:rPr kumimoji="1" lang="ja-JP" altLang="en-US" sz="2000" smtClean="0"/>
              <a:t>の情報により、データベースにアクセスする。</a:t>
            </a:r>
            <a:endParaRPr kumimoji="1" lang="en-US" altLang="ja-JP" sz="2000" smtClean="0"/>
          </a:p>
          <a:p>
            <a:pPr>
              <a:lnSpc>
                <a:spcPts val="3000"/>
              </a:lnSpc>
            </a:pPr>
            <a:r>
              <a:rPr kumimoji="1" lang="ja-JP" altLang="en-US" sz="2000"/>
              <a:t>　</a:t>
            </a:r>
            <a:r>
              <a:rPr kumimoji="1" lang="ja-JP" altLang="en-US" sz="2000" smtClean="0"/>
              <a:t>複数の永続性ユニットを作って、複数のデータベースをハンドリンクできる。</a:t>
            </a:r>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0452" y="1627898"/>
            <a:ext cx="8295264" cy="4056384"/>
          </a:xfrm>
          <a:prstGeom prst="rect">
            <a:avLst/>
          </a:prstGeom>
        </p:spPr>
      </p:pic>
      <p:sp>
        <p:nvSpPr>
          <p:cNvPr id="2" name="正方形/長方形 1"/>
          <p:cNvSpPr/>
          <p:nvPr/>
        </p:nvSpPr>
        <p:spPr bwMode="gray">
          <a:xfrm>
            <a:off x="3039035" y="4105835"/>
            <a:ext cx="2026024" cy="1255059"/>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Tree>
    <p:extLst>
      <p:ext uri="{BB962C8B-B14F-4D97-AF65-F5344CB8AC3E}">
        <p14:creationId xmlns:p14="http://schemas.microsoft.com/office/powerpoint/2010/main" val="67502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31</a:t>
            </a:fld>
            <a:endParaRPr lang="en-US"/>
          </a:p>
        </p:txBody>
      </p:sp>
      <p:sp>
        <p:nvSpPr>
          <p:cNvPr id="6" name="テキスト ボックス 5"/>
          <p:cNvSpPr txBox="1"/>
          <p:nvPr/>
        </p:nvSpPr>
        <p:spPr>
          <a:xfrm>
            <a:off x="4826643" y="1782501"/>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lang="en-US" altLang="ja-JP"/>
              <a:t>7</a:t>
            </a:r>
            <a:r>
              <a:rPr lang="en-US" altLang="ja-JP" smtClean="0"/>
              <a:t>. </a:t>
            </a:r>
            <a:r>
              <a:rPr lang="ja-JP" altLang="en-US" smtClean="0"/>
              <a:t>永続性</a:t>
            </a:r>
            <a:r>
              <a:rPr lang="ja-JP" altLang="en-US"/>
              <a:t>ユニットとデータベース接続</a:t>
            </a:r>
            <a:r>
              <a:rPr lang="ja-JP" altLang="en-US" smtClean="0"/>
              <a:t>（</a:t>
            </a:r>
            <a:r>
              <a:rPr lang="en-US" altLang="ja-JP" smtClean="0"/>
              <a:t>JavaEE</a:t>
            </a:r>
            <a:r>
              <a:rPr lang="ja-JP" altLang="en-US" smtClean="0"/>
              <a:t>）</a:t>
            </a:r>
            <a:endParaRPr kumimoji="1" lang="ja-JP" altLang="en-US"/>
          </a:p>
        </p:txBody>
      </p:sp>
      <p:pic>
        <p:nvPicPr>
          <p:cNvPr id="2" name="rdbConfi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413508" y="2292966"/>
            <a:ext cx="2988241" cy="1828803"/>
          </a:xfrm>
          <a:prstGeom prst="rect">
            <a:avLst/>
          </a:prstGeom>
          <a:ln>
            <a:noFill/>
          </a:ln>
          <a:effectLst>
            <a:outerShdw blurRad="292100" dist="139700" dir="2700000" algn="tl" rotWithShape="0">
              <a:srgbClr val="333333">
                <a:alpha val="65000"/>
              </a:srgbClr>
            </a:outerShdw>
          </a:effectLst>
        </p:spPr>
      </p:pic>
      <p:sp>
        <p:nvSpPr>
          <p:cNvPr id="3" name="テキスト ボックス 2"/>
          <p:cNvSpPr txBox="1"/>
          <p:nvPr/>
        </p:nvSpPr>
        <p:spPr>
          <a:xfrm>
            <a:off x="488271" y="1367161"/>
            <a:ext cx="7093260" cy="4580877"/>
          </a:xfrm>
          <a:prstGeom prst="rect">
            <a:avLst/>
          </a:prstGeom>
          <a:solidFill>
            <a:srgbClr val="E8EDEF"/>
          </a:solidFill>
        </p:spPr>
        <p:txBody>
          <a:bodyPr wrap="square" lIns="180000" tIns="180000" rIns="180000" bIns="0" rtlCol="0">
            <a:noAutofit/>
          </a:bodyPr>
          <a:lstStyle>
            <a:defPPr>
              <a:defRPr lang="en-US"/>
            </a:defPPr>
            <a:lvl1pPr>
              <a:lnSpc>
                <a:spcPts val="3000"/>
              </a:lnSpc>
              <a:defRPr kumimoji="1" sz="2000"/>
            </a:lvl1pPr>
          </a:lstStyle>
          <a:p>
            <a:r>
              <a:rPr lang="en-US" altLang="ja-JP" sz="2400" dirty="0" smtClean="0"/>
              <a:t>IDE</a:t>
            </a:r>
            <a:r>
              <a:rPr lang="ja-JP" altLang="en-US" sz="2400" dirty="0" smtClean="0"/>
              <a:t>は、永続性</a:t>
            </a:r>
            <a:r>
              <a:rPr lang="ja-JP" altLang="en-US" sz="2400" dirty="0"/>
              <a:t>ユニット（</a:t>
            </a:r>
            <a:r>
              <a:rPr lang="en-US" altLang="ja-JP" sz="2400" dirty="0"/>
              <a:t>persistence.xml</a:t>
            </a:r>
            <a:r>
              <a:rPr lang="ja-JP" altLang="en-US" sz="2400" dirty="0" smtClean="0"/>
              <a:t>）を自動生成する機能がある。</a:t>
            </a:r>
            <a:endParaRPr lang="en-US" altLang="ja-JP" sz="2400" dirty="0" smtClean="0"/>
          </a:p>
          <a:p>
            <a:endParaRPr lang="en-US" altLang="ja-JP" sz="2400" dirty="0"/>
          </a:p>
          <a:p>
            <a:r>
              <a:rPr lang="en-US" altLang="ja-JP" sz="2400" dirty="0" smtClean="0"/>
              <a:t>NetBeans</a:t>
            </a:r>
            <a:r>
              <a:rPr lang="ja-JP" altLang="en-US" sz="2400" dirty="0" smtClean="0"/>
              <a:t>では、サーバーにコネクションプールやデータソースが作成されていない場合、その作成処理も合わせて行うことができる。</a:t>
            </a:r>
            <a:endParaRPr lang="en-US" altLang="ja-JP" sz="2400" dirty="0" smtClean="0"/>
          </a:p>
          <a:p>
            <a:endParaRPr lang="en-US" altLang="ja-JP" sz="2400" dirty="0"/>
          </a:p>
          <a:p>
            <a:r>
              <a:rPr lang="ja-JP" altLang="en-US" sz="2400" dirty="0" smtClean="0"/>
              <a:t>右の動画で、</a:t>
            </a:r>
            <a:r>
              <a:rPr lang="en-US" altLang="ja-JP" sz="2400" dirty="0" smtClean="0"/>
              <a:t>MySQL</a:t>
            </a:r>
            <a:r>
              <a:rPr lang="ja-JP" altLang="en-US" sz="2400" dirty="0" smtClean="0"/>
              <a:t>をインストール直後、</a:t>
            </a:r>
            <a:r>
              <a:rPr lang="en-US" altLang="ja-JP" sz="2400" dirty="0" smtClean="0"/>
              <a:t>ee7</a:t>
            </a:r>
            <a:r>
              <a:rPr lang="ja-JP" altLang="en-US" sz="2400" dirty="0" smtClean="0"/>
              <a:t> という名前のデータベースを作成し、アプリケーションで使用できるようにする設定手順を示す。</a:t>
            </a:r>
            <a:endParaRPr lang="ja-JP" altLang="en-US" sz="2400" dirty="0"/>
          </a:p>
        </p:txBody>
      </p:sp>
      <p:sp>
        <p:nvSpPr>
          <p:cNvPr id="7" name="右矢印 6"/>
          <p:cNvSpPr/>
          <p:nvPr/>
        </p:nvSpPr>
        <p:spPr bwMode="gray">
          <a:xfrm>
            <a:off x="7795503" y="2982895"/>
            <a:ext cx="541538" cy="772357"/>
          </a:xfrm>
          <a:prstGeom prst="rightArrow">
            <a:avLst/>
          </a:prstGeom>
          <a:solidFill>
            <a:schemeClr val="accent5"/>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Tree>
    <p:extLst>
      <p:ext uri="{BB962C8B-B14F-4D97-AF65-F5344CB8AC3E}">
        <p14:creationId xmlns:p14="http://schemas.microsoft.com/office/powerpoint/2010/main" val="390271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bwMode="gray">
          <a:xfrm>
            <a:off x="6084227" y="2214161"/>
            <a:ext cx="5128270" cy="1345785"/>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27" name="正方形/長方形 26"/>
          <p:cNvSpPr/>
          <p:nvPr/>
        </p:nvSpPr>
        <p:spPr bwMode="gray">
          <a:xfrm>
            <a:off x="6084227" y="1065320"/>
            <a:ext cx="2633645" cy="727969"/>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4" name="Slide Number Placeholder 3"/>
          <p:cNvSpPr>
            <a:spLocks noGrp="1"/>
          </p:cNvSpPr>
          <p:nvPr>
            <p:ph type="sldNum" sz="quarter" idx="12"/>
          </p:nvPr>
        </p:nvSpPr>
        <p:spPr/>
        <p:txBody>
          <a:bodyPr/>
          <a:lstStyle/>
          <a:p>
            <a:fld id="{C51EAA63-D034-42AE-91FA-B13B9518C7BE}" type="slidenum">
              <a:rPr lang="en-US" smtClean="0"/>
              <a:pPr/>
              <a:t>32</a:t>
            </a:fld>
            <a:endParaRPr lang="en-US"/>
          </a:p>
        </p:txBody>
      </p:sp>
      <p:sp>
        <p:nvSpPr>
          <p:cNvPr id="3" name="テキスト ボックス 2"/>
          <p:cNvSpPr txBox="1"/>
          <p:nvPr/>
        </p:nvSpPr>
        <p:spPr>
          <a:xfrm>
            <a:off x="5261887" y="307682"/>
            <a:ext cx="6530720" cy="4716263"/>
          </a:xfrm>
          <a:prstGeom prst="rect">
            <a:avLst/>
          </a:prstGeom>
          <a:noFill/>
          <a:ln w="19050">
            <a:solidFill>
              <a:schemeClr val="bg2"/>
            </a:solidFill>
          </a:ln>
        </p:spPr>
        <p:txBody>
          <a:bodyPr wrap="none" lIns="108000" tIns="108000" rIns="108000" bIns="108000" rtlCol="0">
            <a:noAutofit/>
          </a:bodyPr>
          <a:lstStyle/>
          <a:p>
            <a:pPr>
              <a:lnSpc>
                <a:spcPct val="90000"/>
              </a:lnSpc>
            </a:pPr>
            <a:r>
              <a:rPr kumimoji="1" lang="en-US" altLang="ja-JP" sz="2000">
                <a:solidFill>
                  <a:schemeClr val="bg2"/>
                </a:solidFill>
                <a:latin typeface="Consolas" panose="020B0609020204030204" pitchFamily="49" charset="0"/>
                <a:cs typeface="Consolas" panose="020B0609020204030204" pitchFamily="49" charset="0"/>
              </a:rPr>
              <a:t>@Named</a:t>
            </a:r>
          </a:p>
          <a:p>
            <a:pPr>
              <a:lnSpc>
                <a:spcPct val="90000"/>
              </a:lnSpc>
            </a:pPr>
            <a:r>
              <a:rPr kumimoji="1" lang="en-US" altLang="ja-JP" sz="2000">
                <a:solidFill>
                  <a:schemeClr val="bg2"/>
                </a:solidFill>
                <a:latin typeface="Consolas" panose="020B0609020204030204" pitchFamily="49" charset="0"/>
                <a:cs typeface="Consolas" panose="020B0609020204030204" pitchFamily="49" charset="0"/>
              </a:rPr>
              <a:t>@RequestScoped</a:t>
            </a:r>
          </a:p>
          <a:p>
            <a:pPr>
              <a:lnSpc>
                <a:spcPct val="90000"/>
              </a:lnSpc>
            </a:pPr>
            <a:r>
              <a:rPr kumimoji="1" lang="en-US" altLang="ja-JP" sz="2000">
                <a:solidFill>
                  <a:schemeClr val="bg2"/>
                </a:solidFill>
                <a:latin typeface="Consolas" panose="020B0609020204030204" pitchFamily="49" charset="0"/>
                <a:cs typeface="Consolas" panose="020B0609020204030204" pitchFamily="49" charset="0"/>
              </a:rPr>
              <a:t>public class Bb {</a:t>
            </a:r>
          </a:p>
          <a:p>
            <a:pPr>
              <a:lnSpc>
                <a:spcPct val="90000"/>
              </a:lnSpc>
            </a:pPr>
            <a:r>
              <a:rPr kumimoji="1" lang="en-US" altLang="ja-JP" sz="2000">
                <a:solidFill>
                  <a:schemeClr val="bg2"/>
                </a:solidFill>
                <a:latin typeface="Consolas" panose="020B0609020204030204" pitchFamily="49" charset="0"/>
                <a:cs typeface="Consolas" panose="020B0609020204030204" pitchFamily="49" charset="0"/>
              </a:rPr>
              <a:t> </a:t>
            </a:r>
            <a:r>
              <a:rPr kumimoji="1" lang="en-US" altLang="ja-JP" sz="2000" smtClean="0">
                <a:solidFill>
                  <a:schemeClr val="bg2"/>
                </a:solidFill>
                <a:latin typeface="Consolas" panose="020B0609020204030204" pitchFamily="49" charset="0"/>
                <a:cs typeface="Consolas" panose="020B0609020204030204" pitchFamily="49" charset="0"/>
              </a:rPr>
              <a:t>   private </a:t>
            </a:r>
            <a:r>
              <a:rPr kumimoji="1" lang="en-US" altLang="ja-JP" sz="2000">
                <a:solidFill>
                  <a:schemeClr val="bg2"/>
                </a:solidFill>
                <a:latin typeface="Consolas" panose="020B0609020204030204" pitchFamily="49" charset="0"/>
                <a:cs typeface="Consolas" panose="020B0609020204030204" pitchFamily="49" charset="0"/>
              </a:rPr>
              <a:t>Integer number;</a:t>
            </a:r>
          </a:p>
          <a:p>
            <a:pPr>
              <a:lnSpc>
                <a:spcPct val="90000"/>
              </a:lnSpc>
            </a:pPr>
            <a:r>
              <a:rPr kumimoji="1" lang="en-US" altLang="ja-JP" sz="2000">
                <a:solidFill>
                  <a:schemeClr val="bg2"/>
                </a:solidFill>
                <a:latin typeface="Consolas" panose="020B0609020204030204" pitchFamily="49" charset="0"/>
                <a:cs typeface="Consolas" panose="020B0609020204030204" pitchFamily="49" charset="0"/>
              </a:rPr>
              <a:t>    private String name;</a:t>
            </a:r>
          </a:p>
          <a:p>
            <a:pPr>
              <a:lnSpc>
                <a:spcPts val="2000"/>
              </a:lnSpc>
            </a:pPr>
            <a:r>
              <a:rPr kumimoji="1" lang="en-US" altLang="ja-JP" sz="2000">
                <a:solidFill>
                  <a:schemeClr val="bg2"/>
                </a:solidFill>
                <a:latin typeface="Consolas" panose="020B0609020204030204" pitchFamily="49" charset="0"/>
                <a:cs typeface="Consolas" panose="020B0609020204030204" pitchFamily="49" charset="0"/>
              </a:rPr>
              <a:t>    private String mail;    </a:t>
            </a:r>
          </a:p>
          <a:p>
            <a:pPr>
              <a:lnSpc>
                <a:spcPct val="90000"/>
              </a:lnSpc>
            </a:pPr>
            <a:r>
              <a:rPr kumimoji="1" lang="en-US" altLang="ja-JP" sz="2000">
                <a:solidFill>
                  <a:schemeClr val="bg2"/>
                </a:solidFill>
                <a:latin typeface="Consolas" panose="020B0609020204030204" pitchFamily="49" charset="0"/>
                <a:cs typeface="Consolas" panose="020B0609020204030204" pitchFamily="49" charset="0"/>
              </a:rPr>
              <a:t>    @EJB</a:t>
            </a:r>
          </a:p>
          <a:p>
            <a:pPr>
              <a:lnSpc>
                <a:spcPct val="90000"/>
              </a:lnSpc>
            </a:pPr>
            <a:r>
              <a:rPr kumimoji="1" lang="en-US" altLang="ja-JP" sz="2000">
                <a:solidFill>
                  <a:schemeClr val="bg2"/>
                </a:solidFill>
                <a:latin typeface="Consolas" panose="020B0609020204030204" pitchFamily="49" charset="0"/>
                <a:cs typeface="Consolas" panose="020B0609020204030204" pitchFamily="49" charset="0"/>
              </a:rPr>
              <a:t>    EmployeeDb db;</a:t>
            </a:r>
          </a:p>
          <a:p>
            <a:pPr>
              <a:lnSpc>
                <a:spcPct val="90000"/>
              </a:lnSpc>
            </a:pPr>
            <a:r>
              <a:rPr kumimoji="1" lang="en-US" altLang="ja-JP" sz="2000" smtClean="0">
                <a:solidFill>
                  <a:schemeClr val="bg2"/>
                </a:solidFill>
                <a:latin typeface="Consolas" panose="020B0609020204030204" pitchFamily="49" charset="0"/>
                <a:cs typeface="Consolas" panose="020B0609020204030204" pitchFamily="49" charset="0"/>
              </a:rPr>
              <a:t>    </a:t>
            </a:r>
            <a:r>
              <a:rPr kumimoji="1" lang="en-US" altLang="ja-JP" sz="2000">
                <a:solidFill>
                  <a:schemeClr val="bg2"/>
                </a:solidFill>
                <a:latin typeface="Consolas" panose="020B0609020204030204" pitchFamily="49" charset="0"/>
                <a:cs typeface="Consolas" panose="020B0609020204030204" pitchFamily="49" charset="0"/>
              </a:rPr>
              <a:t>public String create() {</a:t>
            </a:r>
          </a:p>
          <a:p>
            <a:pPr>
              <a:lnSpc>
                <a:spcPct val="90000"/>
              </a:lnSpc>
            </a:pPr>
            <a:r>
              <a:rPr kumimoji="1" lang="en-US" altLang="ja-JP" sz="2000">
                <a:solidFill>
                  <a:schemeClr val="bg2"/>
                </a:solidFill>
                <a:latin typeface="Consolas" panose="020B0609020204030204" pitchFamily="49" charset="0"/>
                <a:cs typeface="Consolas" panose="020B0609020204030204" pitchFamily="49" charset="0"/>
              </a:rPr>
              <a:t>        Employee </a:t>
            </a:r>
            <a:r>
              <a:rPr kumimoji="1" lang="en-US" altLang="ja-JP" sz="2000" smtClean="0">
                <a:solidFill>
                  <a:schemeClr val="bg2"/>
                </a:solidFill>
                <a:latin typeface="Consolas" panose="020B0609020204030204" pitchFamily="49" charset="0"/>
                <a:cs typeface="Consolas" panose="020B0609020204030204" pitchFamily="49" charset="0"/>
              </a:rPr>
              <a:t>emp =</a:t>
            </a:r>
          </a:p>
          <a:p>
            <a:pPr>
              <a:lnSpc>
                <a:spcPct val="90000"/>
              </a:lnSpc>
            </a:pPr>
            <a:r>
              <a:rPr kumimoji="1" lang="en-US" altLang="ja-JP" sz="2000">
                <a:solidFill>
                  <a:schemeClr val="bg2"/>
                </a:solidFill>
                <a:latin typeface="Consolas" panose="020B0609020204030204" pitchFamily="49" charset="0"/>
                <a:cs typeface="Consolas" panose="020B0609020204030204" pitchFamily="49" charset="0"/>
              </a:rPr>
              <a:t> </a:t>
            </a:r>
            <a:r>
              <a:rPr kumimoji="1" lang="en-US" altLang="ja-JP" sz="2000" smtClean="0">
                <a:solidFill>
                  <a:schemeClr val="bg2"/>
                </a:solidFill>
                <a:latin typeface="Consolas" panose="020B0609020204030204" pitchFamily="49" charset="0"/>
                <a:cs typeface="Consolas" panose="020B0609020204030204" pitchFamily="49" charset="0"/>
              </a:rPr>
              <a:t>          new </a:t>
            </a:r>
            <a:r>
              <a:rPr kumimoji="1" lang="en-US" altLang="ja-JP" sz="2000">
                <a:solidFill>
                  <a:schemeClr val="bg2"/>
                </a:solidFill>
                <a:latin typeface="Consolas" panose="020B0609020204030204" pitchFamily="49" charset="0"/>
                <a:cs typeface="Consolas" panose="020B0609020204030204" pitchFamily="49" charset="0"/>
              </a:rPr>
              <a:t>Employee(number, name, mail);</a:t>
            </a:r>
          </a:p>
          <a:p>
            <a:pPr>
              <a:lnSpc>
                <a:spcPct val="90000"/>
              </a:lnSpc>
            </a:pPr>
            <a:r>
              <a:rPr kumimoji="1" lang="en-US" altLang="ja-JP" sz="2000">
                <a:solidFill>
                  <a:schemeClr val="bg2"/>
                </a:solidFill>
                <a:latin typeface="Consolas" panose="020B0609020204030204" pitchFamily="49" charset="0"/>
                <a:cs typeface="Consolas" panose="020B0609020204030204" pitchFamily="49" charset="0"/>
              </a:rPr>
              <a:t>        </a:t>
            </a:r>
            <a:r>
              <a:rPr kumimoji="1" lang="en-US" altLang="ja-JP" sz="2000" b="1">
                <a:solidFill>
                  <a:schemeClr val="bg2"/>
                </a:solidFill>
                <a:latin typeface="Consolas" panose="020B0609020204030204" pitchFamily="49" charset="0"/>
                <a:cs typeface="Consolas" panose="020B0609020204030204" pitchFamily="49" charset="0"/>
              </a:rPr>
              <a:t>db.create(emp)</a:t>
            </a:r>
            <a:r>
              <a:rPr kumimoji="1" lang="en-US" altLang="ja-JP" sz="2000">
                <a:solidFill>
                  <a:schemeClr val="bg2"/>
                </a:solidFill>
                <a:latin typeface="Consolas" panose="020B0609020204030204" pitchFamily="49" charset="0"/>
                <a:cs typeface="Consolas" panose="020B0609020204030204" pitchFamily="49" charset="0"/>
              </a:rPr>
              <a:t>;</a:t>
            </a:r>
          </a:p>
          <a:p>
            <a:pPr>
              <a:lnSpc>
                <a:spcPct val="90000"/>
              </a:lnSpc>
            </a:pPr>
            <a:r>
              <a:rPr kumimoji="1" lang="en-US" altLang="ja-JP" sz="2000">
                <a:solidFill>
                  <a:schemeClr val="bg2"/>
                </a:solidFill>
                <a:latin typeface="Consolas" panose="020B0609020204030204" pitchFamily="49" charset="0"/>
                <a:cs typeface="Consolas" panose="020B0609020204030204" pitchFamily="49" charset="0"/>
              </a:rPr>
              <a:t>        return </a:t>
            </a:r>
            <a:r>
              <a:rPr kumimoji="1" lang="en-US" altLang="ja-JP" sz="2000" smtClean="0">
                <a:solidFill>
                  <a:schemeClr val="bg2"/>
                </a:solidFill>
                <a:latin typeface="Consolas" panose="020B0609020204030204" pitchFamily="49" charset="0"/>
                <a:cs typeface="Consolas" panose="020B0609020204030204" pitchFamily="49" charset="0"/>
              </a:rPr>
              <a:t>null;</a:t>
            </a:r>
            <a:endParaRPr kumimoji="1" lang="en-US" altLang="ja-JP" sz="2000">
              <a:solidFill>
                <a:schemeClr val="bg2"/>
              </a:solidFill>
              <a:latin typeface="Consolas" panose="020B0609020204030204" pitchFamily="49" charset="0"/>
              <a:cs typeface="Consolas" panose="020B0609020204030204" pitchFamily="49" charset="0"/>
            </a:endParaRPr>
          </a:p>
          <a:p>
            <a:pPr>
              <a:lnSpc>
                <a:spcPct val="90000"/>
              </a:lnSpc>
            </a:pPr>
            <a:r>
              <a:rPr kumimoji="1" lang="en-US" altLang="ja-JP" sz="2000">
                <a:solidFill>
                  <a:schemeClr val="bg2"/>
                </a:solidFill>
                <a:latin typeface="Consolas" panose="020B0609020204030204" pitchFamily="49" charset="0"/>
                <a:cs typeface="Consolas" panose="020B0609020204030204" pitchFamily="49" charset="0"/>
              </a:rPr>
              <a:t>    </a:t>
            </a:r>
            <a:r>
              <a:rPr kumimoji="1" lang="en-US" altLang="ja-JP" sz="2000" smtClean="0">
                <a:solidFill>
                  <a:schemeClr val="bg2"/>
                </a:solidFill>
                <a:latin typeface="Consolas" panose="020B0609020204030204" pitchFamily="49" charset="0"/>
                <a:cs typeface="Consolas" panose="020B0609020204030204" pitchFamily="49" charset="0"/>
              </a:rPr>
              <a:t>}</a:t>
            </a:r>
          </a:p>
          <a:p>
            <a:pPr>
              <a:lnSpc>
                <a:spcPct val="90000"/>
              </a:lnSpc>
            </a:pPr>
            <a:r>
              <a:rPr kumimoji="1" lang="en-US" altLang="ja-JP" sz="2000" smtClean="0">
                <a:solidFill>
                  <a:schemeClr val="bg2"/>
                </a:solidFill>
                <a:latin typeface="Consolas" panose="020B0609020204030204" pitchFamily="49" charset="0"/>
                <a:cs typeface="Consolas" panose="020B0609020204030204" pitchFamily="49" charset="0"/>
              </a:rPr>
              <a:t>    // </a:t>
            </a:r>
            <a:r>
              <a:rPr kumimoji="1" lang="ja-JP" altLang="en-US" sz="2000" smtClean="0">
                <a:solidFill>
                  <a:schemeClr val="bg2"/>
                </a:solidFill>
                <a:latin typeface="Consolas" panose="020B0609020204030204" pitchFamily="49" charset="0"/>
                <a:cs typeface="Consolas" panose="020B0609020204030204" pitchFamily="49" charset="0"/>
              </a:rPr>
              <a:t>セッター、ゲッター</a:t>
            </a:r>
            <a:endParaRPr kumimoji="1" lang="en-US" altLang="ja-JP" sz="2000">
              <a:solidFill>
                <a:schemeClr val="bg2"/>
              </a:solidFill>
              <a:latin typeface="Consolas" panose="020B0609020204030204" pitchFamily="49" charset="0"/>
              <a:cs typeface="Consolas" panose="020B0609020204030204" pitchFamily="49" charset="0"/>
            </a:endParaRPr>
          </a:p>
          <a:p>
            <a:pPr>
              <a:lnSpc>
                <a:spcPct val="90000"/>
              </a:lnSpc>
            </a:pPr>
            <a:r>
              <a:rPr kumimoji="1" lang="en-US" altLang="ja-JP" sz="2000">
                <a:solidFill>
                  <a:schemeClr val="bg2"/>
                </a:solidFill>
                <a:latin typeface="Consolas" panose="020B0609020204030204" pitchFamily="49" charset="0"/>
                <a:cs typeface="Consolas" panose="020B0609020204030204" pitchFamily="49" charset="0"/>
              </a:rPr>
              <a:t>}</a:t>
            </a:r>
            <a:endParaRPr kumimoji="1" lang="ja-JP" altLang="en-US" sz="2000" smtClean="0">
              <a:solidFill>
                <a:schemeClr val="bg2"/>
              </a:solidFill>
              <a:latin typeface="Consolas" panose="020B0609020204030204" pitchFamily="49" charset="0"/>
              <a:cs typeface="Consolas" panose="020B0609020204030204" pitchFamily="49" charset="0"/>
            </a:endParaRPr>
          </a:p>
        </p:txBody>
      </p:sp>
      <p:sp>
        <p:nvSpPr>
          <p:cNvPr id="5" name="タイトル 4"/>
          <p:cNvSpPr>
            <a:spLocks noGrp="1"/>
          </p:cNvSpPr>
          <p:nvPr>
            <p:ph type="title"/>
          </p:nvPr>
        </p:nvSpPr>
        <p:spPr>
          <a:xfrm>
            <a:off x="531812" y="378376"/>
            <a:ext cx="11125200" cy="641131"/>
          </a:xfrm>
        </p:spPr>
        <p:txBody>
          <a:bodyPr/>
          <a:lstStyle/>
          <a:p>
            <a:r>
              <a:rPr lang="en-US" altLang="ja-JP" smtClean="0"/>
              <a:t>8</a:t>
            </a:r>
            <a:r>
              <a:rPr kumimoji="1" lang="en-US" altLang="ja-JP" smtClean="0"/>
              <a:t>. JPA</a:t>
            </a:r>
            <a:r>
              <a:rPr lang="ja-JP" altLang="en-US" smtClean="0"/>
              <a:t>の使い方 </a:t>
            </a:r>
            <a:r>
              <a:rPr lang="en-US" altLang="ja-JP" smtClean="0"/>
              <a:t>(EE)</a:t>
            </a:r>
            <a:endParaRPr kumimoji="1" lang="ja-JP" altLang="en-US"/>
          </a:p>
        </p:txBody>
      </p:sp>
      <p:sp>
        <p:nvSpPr>
          <p:cNvPr id="2" name="角丸四角形 1"/>
          <p:cNvSpPr/>
          <p:nvPr/>
        </p:nvSpPr>
        <p:spPr bwMode="gray">
          <a:xfrm>
            <a:off x="694481" y="1393794"/>
            <a:ext cx="5972649" cy="4829453"/>
          </a:xfrm>
          <a:prstGeom prst="round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312" y="1251758"/>
            <a:ext cx="3104495" cy="1877137"/>
          </a:xfrm>
          <a:prstGeom prst="rect">
            <a:avLst/>
          </a:prstGeom>
          <a:ln>
            <a:noFill/>
          </a:ln>
          <a:effectLst>
            <a:outerShdw blurRad="63500" sx="102000" sy="102000" algn="ctr" rotWithShape="0">
              <a:prstClr val="black">
                <a:alpha val="40000"/>
              </a:prstClr>
            </a:outerShdw>
          </a:effectLst>
        </p:spPr>
      </p:pic>
      <p:sp>
        <p:nvSpPr>
          <p:cNvPr id="15" name="フリーフォーム 14"/>
          <p:cNvSpPr/>
          <p:nvPr/>
        </p:nvSpPr>
        <p:spPr bwMode="gray">
          <a:xfrm>
            <a:off x="3349746" y="1387669"/>
            <a:ext cx="2485751" cy="598786"/>
          </a:xfrm>
          <a:custGeom>
            <a:avLst/>
            <a:gdLst>
              <a:gd name="connsiteX0" fmla="*/ 0 w 2920753"/>
              <a:gd name="connsiteY0" fmla="*/ 870012 h 870012"/>
              <a:gd name="connsiteX1" fmla="*/ 1074198 w 2920753"/>
              <a:gd name="connsiteY1" fmla="*/ 230820 h 870012"/>
              <a:gd name="connsiteX2" fmla="*/ 2920753 w 2920753"/>
              <a:gd name="connsiteY2" fmla="*/ 0 h 870012"/>
            </a:gdLst>
            <a:ahLst/>
            <a:cxnLst>
              <a:cxn ang="0">
                <a:pos x="connsiteX0" y="connsiteY0"/>
              </a:cxn>
              <a:cxn ang="0">
                <a:pos x="connsiteX1" y="connsiteY1"/>
              </a:cxn>
              <a:cxn ang="0">
                <a:pos x="connsiteX2" y="connsiteY2"/>
              </a:cxn>
            </a:cxnLst>
            <a:rect l="l" t="t" r="r" b="b"/>
            <a:pathLst>
              <a:path w="2920753" h="870012">
                <a:moveTo>
                  <a:pt x="0" y="870012"/>
                </a:moveTo>
                <a:cubicBezTo>
                  <a:pt x="293703" y="622917"/>
                  <a:pt x="587406" y="375822"/>
                  <a:pt x="1074198" y="230820"/>
                </a:cubicBezTo>
                <a:cubicBezTo>
                  <a:pt x="1560990" y="85818"/>
                  <a:pt x="2240871" y="42909"/>
                  <a:pt x="2920753" y="0"/>
                </a:cubicBezTo>
              </a:path>
            </a:pathLst>
          </a:custGeom>
          <a:noFill/>
          <a:ln w="19050">
            <a:solidFill>
              <a:schemeClr val="bg2"/>
            </a:solidFill>
            <a:miter lim="800000"/>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フリーフォーム 15"/>
          <p:cNvSpPr/>
          <p:nvPr/>
        </p:nvSpPr>
        <p:spPr bwMode="gray">
          <a:xfrm>
            <a:off x="3349746" y="1618490"/>
            <a:ext cx="2473945" cy="708897"/>
          </a:xfrm>
          <a:custGeom>
            <a:avLst/>
            <a:gdLst>
              <a:gd name="connsiteX0" fmla="*/ 0 w 2920753"/>
              <a:gd name="connsiteY0" fmla="*/ 870012 h 870012"/>
              <a:gd name="connsiteX1" fmla="*/ 1074198 w 2920753"/>
              <a:gd name="connsiteY1" fmla="*/ 230820 h 870012"/>
              <a:gd name="connsiteX2" fmla="*/ 2920753 w 2920753"/>
              <a:gd name="connsiteY2" fmla="*/ 0 h 870012"/>
            </a:gdLst>
            <a:ahLst/>
            <a:cxnLst>
              <a:cxn ang="0">
                <a:pos x="connsiteX0" y="connsiteY0"/>
              </a:cxn>
              <a:cxn ang="0">
                <a:pos x="connsiteX1" y="connsiteY1"/>
              </a:cxn>
              <a:cxn ang="0">
                <a:pos x="connsiteX2" y="connsiteY2"/>
              </a:cxn>
            </a:cxnLst>
            <a:rect l="l" t="t" r="r" b="b"/>
            <a:pathLst>
              <a:path w="2920753" h="870012">
                <a:moveTo>
                  <a:pt x="0" y="870012"/>
                </a:moveTo>
                <a:cubicBezTo>
                  <a:pt x="293703" y="622917"/>
                  <a:pt x="587406" y="375822"/>
                  <a:pt x="1074198" y="230820"/>
                </a:cubicBezTo>
                <a:cubicBezTo>
                  <a:pt x="1560990" y="85818"/>
                  <a:pt x="2240871" y="42909"/>
                  <a:pt x="2920753" y="0"/>
                </a:cubicBezTo>
              </a:path>
            </a:pathLst>
          </a:custGeom>
          <a:noFill/>
          <a:ln w="19050">
            <a:solidFill>
              <a:schemeClr val="bg2"/>
            </a:solidFill>
            <a:miter lim="800000"/>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リーフォーム 16"/>
          <p:cNvSpPr/>
          <p:nvPr/>
        </p:nvSpPr>
        <p:spPr bwMode="gray">
          <a:xfrm>
            <a:off x="3349746" y="1822676"/>
            <a:ext cx="2485750" cy="820243"/>
          </a:xfrm>
          <a:custGeom>
            <a:avLst/>
            <a:gdLst>
              <a:gd name="connsiteX0" fmla="*/ 0 w 2920753"/>
              <a:gd name="connsiteY0" fmla="*/ 870012 h 870012"/>
              <a:gd name="connsiteX1" fmla="*/ 1074198 w 2920753"/>
              <a:gd name="connsiteY1" fmla="*/ 230820 h 870012"/>
              <a:gd name="connsiteX2" fmla="*/ 2920753 w 2920753"/>
              <a:gd name="connsiteY2" fmla="*/ 0 h 870012"/>
            </a:gdLst>
            <a:ahLst/>
            <a:cxnLst>
              <a:cxn ang="0">
                <a:pos x="connsiteX0" y="connsiteY0"/>
              </a:cxn>
              <a:cxn ang="0">
                <a:pos x="connsiteX1" y="connsiteY1"/>
              </a:cxn>
              <a:cxn ang="0">
                <a:pos x="connsiteX2" y="connsiteY2"/>
              </a:cxn>
            </a:cxnLst>
            <a:rect l="l" t="t" r="r" b="b"/>
            <a:pathLst>
              <a:path w="2920753" h="870012">
                <a:moveTo>
                  <a:pt x="0" y="870012"/>
                </a:moveTo>
                <a:cubicBezTo>
                  <a:pt x="293703" y="622917"/>
                  <a:pt x="587406" y="375822"/>
                  <a:pt x="1074198" y="230820"/>
                </a:cubicBezTo>
                <a:cubicBezTo>
                  <a:pt x="1560990" y="85818"/>
                  <a:pt x="2240871" y="42909"/>
                  <a:pt x="2920753" y="0"/>
                </a:cubicBezTo>
              </a:path>
            </a:pathLst>
          </a:custGeom>
          <a:noFill/>
          <a:ln w="19050">
            <a:solidFill>
              <a:schemeClr val="bg2"/>
            </a:solidFill>
            <a:miter lim="800000"/>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グループ化 25"/>
          <p:cNvGrpSpPr/>
          <p:nvPr/>
        </p:nvGrpSpPr>
        <p:grpSpPr>
          <a:xfrm>
            <a:off x="1482572" y="2743200"/>
            <a:ext cx="4341119" cy="204186"/>
            <a:chOff x="1482572" y="2338453"/>
            <a:chExt cx="4601655" cy="697715"/>
          </a:xfrm>
        </p:grpSpPr>
        <p:cxnSp>
          <p:nvCxnSpPr>
            <p:cNvPr id="21" name="直線コネクタ 20"/>
            <p:cNvCxnSpPr>
              <a:endCxn id="23" idx="0"/>
            </p:cNvCxnSpPr>
            <p:nvPr/>
          </p:nvCxnSpPr>
          <p:spPr>
            <a:xfrm>
              <a:off x="1482572" y="3036168"/>
              <a:ext cx="2627790" cy="0"/>
            </a:xfrm>
            <a:prstGeom prst="line">
              <a:avLst/>
            </a:prstGeom>
            <a:noFill/>
            <a:ln w="19050">
              <a:solidFill>
                <a:schemeClr val="bg2"/>
              </a:solidFill>
              <a:miter lim="800000"/>
              <a:headEnd type="oval"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
          <p:nvSpPr>
            <p:cNvPr id="23" name="フリーフォーム 22"/>
            <p:cNvSpPr/>
            <p:nvPr/>
          </p:nvSpPr>
          <p:spPr bwMode="gray">
            <a:xfrm>
              <a:off x="4110362" y="2338453"/>
              <a:ext cx="1973865" cy="697715"/>
            </a:xfrm>
            <a:custGeom>
              <a:avLst/>
              <a:gdLst>
                <a:gd name="connsiteX0" fmla="*/ 0 w 2920753"/>
                <a:gd name="connsiteY0" fmla="*/ 870012 h 870012"/>
                <a:gd name="connsiteX1" fmla="*/ 1074198 w 2920753"/>
                <a:gd name="connsiteY1" fmla="*/ 230820 h 870012"/>
                <a:gd name="connsiteX2" fmla="*/ 2920753 w 2920753"/>
                <a:gd name="connsiteY2" fmla="*/ 0 h 870012"/>
              </a:gdLst>
              <a:ahLst/>
              <a:cxnLst>
                <a:cxn ang="0">
                  <a:pos x="connsiteX0" y="connsiteY0"/>
                </a:cxn>
                <a:cxn ang="0">
                  <a:pos x="connsiteX1" y="connsiteY1"/>
                </a:cxn>
                <a:cxn ang="0">
                  <a:pos x="connsiteX2" y="connsiteY2"/>
                </a:cxn>
              </a:cxnLst>
              <a:rect l="l" t="t" r="r" b="b"/>
              <a:pathLst>
                <a:path w="2920753" h="870012">
                  <a:moveTo>
                    <a:pt x="0" y="870012"/>
                  </a:moveTo>
                  <a:cubicBezTo>
                    <a:pt x="293703" y="622917"/>
                    <a:pt x="587406" y="375822"/>
                    <a:pt x="1074198" y="230820"/>
                  </a:cubicBezTo>
                  <a:cubicBezTo>
                    <a:pt x="1560990" y="85818"/>
                    <a:pt x="2240871" y="42909"/>
                    <a:pt x="2920753" y="0"/>
                  </a:cubicBezTo>
                </a:path>
              </a:pathLst>
            </a:custGeom>
            <a:noFill/>
            <a:ln w="19050">
              <a:solidFill>
                <a:schemeClr val="bg2"/>
              </a:solidFill>
              <a:miter lim="800000"/>
              <a:headEnd type="none"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9" name="テキスト ボックス 28"/>
          <p:cNvSpPr txBox="1"/>
          <p:nvPr/>
        </p:nvSpPr>
        <p:spPr>
          <a:xfrm>
            <a:off x="599090" y="3731172"/>
            <a:ext cx="4414344" cy="2217683"/>
          </a:xfrm>
          <a:prstGeom prst="rect">
            <a:avLst/>
          </a:prstGeom>
          <a:noFill/>
        </p:spPr>
        <p:txBody>
          <a:bodyPr wrap="square" lIns="0" tIns="0" rIns="0" bIns="0" rtlCol="0">
            <a:noAutofit/>
          </a:bodyPr>
          <a:lstStyle/>
          <a:p>
            <a:pPr>
              <a:lnSpc>
                <a:spcPts val="2700"/>
              </a:lnSpc>
            </a:pPr>
            <a:r>
              <a:rPr kumimoji="1" lang="en-US" altLang="ja-JP" sz="2400" b="1" smtClean="0">
                <a:solidFill>
                  <a:srgbClr val="00B0F0"/>
                </a:solidFill>
                <a:latin typeface="Calibri" panose="020F0502020204030204" pitchFamily="34" charset="0"/>
                <a:ea typeface="メイリオ" panose="020B0604030504040204" pitchFamily="50" charset="-128"/>
              </a:rPr>
              <a:t>JavaEE</a:t>
            </a:r>
            <a:r>
              <a:rPr kumimoji="1" lang="ja-JP" altLang="en-US" smtClean="0">
                <a:latin typeface="Calibri" panose="020F0502020204030204" pitchFamily="34" charset="0"/>
                <a:ea typeface="メイリオ" panose="020B0604030504040204" pitchFamily="50" charset="-128"/>
              </a:rPr>
              <a:t> で、ウェブ画面で入力したデータを受け取ってデータベースに書き込む処理を説明する。</a:t>
            </a:r>
          </a:p>
        </p:txBody>
      </p:sp>
    </p:spTree>
    <p:extLst>
      <p:ext uri="{BB962C8B-B14F-4D97-AF65-F5344CB8AC3E}">
        <p14:creationId xmlns:p14="http://schemas.microsoft.com/office/powerpoint/2010/main" val="4188874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bwMode="gray">
          <a:xfrm>
            <a:off x="6084227" y="2214161"/>
            <a:ext cx="5128270" cy="1345785"/>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27" name="正方形/長方形 26"/>
          <p:cNvSpPr/>
          <p:nvPr/>
        </p:nvSpPr>
        <p:spPr bwMode="gray">
          <a:xfrm>
            <a:off x="5899107" y="1251759"/>
            <a:ext cx="3360507" cy="778268"/>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4" name="Slide Number Placeholder 3"/>
          <p:cNvSpPr>
            <a:spLocks noGrp="1"/>
          </p:cNvSpPr>
          <p:nvPr>
            <p:ph type="sldNum" sz="quarter" idx="12"/>
          </p:nvPr>
        </p:nvSpPr>
        <p:spPr/>
        <p:txBody>
          <a:bodyPr/>
          <a:lstStyle/>
          <a:p>
            <a:fld id="{C51EAA63-D034-42AE-91FA-B13B9518C7BE}" type="slidenum">
              <a:rPr lang="en-US" smtClean="0"/>
              <a:pPr/>
              <a:t>33</a:t>
            </a:fld>
            <a:endParaRPr lang="en-US"/>
          </a:p>
        </p:txBody>
      </p:sp>
      <p:sp>
        <p:nvSpPr>
          <p:cNvPr id="3" name="テキスト ボックス 2"/>
          <p:cNvSpPr txBox="1"/>
          <p:nvPr/>
        </p:nvSpPr>
        <p:spPr>
          <a:xfrm>
            <a:off x="5261887" y="307682"/>
            <a:ext cx="6530720" cy="4716263"/>
          </a:xfrm>
          <a:prstGeom prst="rect">
            <a:avLst/>
          </a:prstGeom>
          <a:noFill/>
          <a:ln w="19050">
            <a:solidFill>
              <a:schemeClr val="bg2"/>
            </a:solidFill>
          </a:ln>
        </p:spPr>
        <p:txBody>
          <a:bodyPr wrap="none" lIns="108000" tIns="108000" rIns="108000" bIns="108000" rtlCol="0">
            <a:noAutofit/>
          </a:bodyPr>
          <a:lstStyle/>
          <a:p>
            <a:pPr>
              <a:lnSpc>
                <a:spcPct val="90000"/>
              </a:lnSpc>
            </a:pPr>
            <a:r>
              <a:rPr kumimoji="1" lang="en-US" altLang="ja-JP" sz="2000">
                <a:solidFill>
                  <a:schemeClr val="bg2"/>
                </a:solidFill>
                <a:latin typeface="Consolas" panose="020B0609020204030204" pitchFamily="49" charset="0"/>
                <a:cs typeface="Consolas" panose="020B0609020204030204" pitchFamily="49" charset="0"/>
              </a:rPr>
              <a:t>@Named</a:t>
            </a:r>
          </a:p>
          <a:p>
            <a:pPr>
              <a:lnSpc>
                <a:spcPct val="90000"/>
              </a:lnSpc>
            </a:pPr>
            <a:r>
              <a:rPr kumimoji="1" lang="en-US" altLang="ja-JP" sz="2000">
                <a:solidFill>
                  <a:schemeClr val="bg2"/>
                </a:solidFill>
                <a:latin typeface="Consolas" panose="020B0609020204030204" pitchFamily="49" charset="0"/>
                <a:cs typeface="Consolas" panose="020B0609020204030204" pitchFamily="49" charset="0"/>
              </a:rPr>
              <a:t>@RequestScoped</a:t>
            </a:r>
          </a:p>
          <a:p>
            <a:pPr>
              <a:lnSpc>
                <a:spcPct val="90000"/>
              </a:lnSpc>
            </a:pPr>
            <a:r>
              <a:rPr kumimoji="1" lang="en-US" altLang="ja-JP" sz="2000">
                <a:solidFill>
                  <a:schemeClr val="bg2"/>
                </a:solidFill>
                <a:latin typeface="Consolas" panose="020B0609020204030204" pitchFamily="49" charset="0"/>
                <a:cs typeface="Consolas" panose="020B0609020204030204" pitchFamily="49" charset="0"/>
              </a:rPr>
              <a:t>public class Bb {</a:t>
            </a:r>
          </a:p>
          <a:p>
            <a:pPr>
              <a:lnSpc>
                <a:spcPct val="90000"/>
              </a:lnSpc>
            </a:pPr>
            <a:r>
              <a:rPr kumimoji="1" lang="en-US" altLang="ja-JP" sz="2000">
                <a:solidFill>
                  <a:schemeClr val="bg2"/>
                </a:solidFill>
                <a:latin typeface="Consolas" panose="020B0609020204030204" pitchFamily="49" charset="0"/>
                <a:cs typeface="Consolas" panose="020B0609020204030204" pitchFamily="49" charset="0"/>
              </a:rPr>
              <a:t> </a:t>
            </a:r>
            <a:r>
              <a:rPr kumimoji="1" lang="en-US" altLang="ja-JP" sz="2000" smtClean="0">
                <a:solidFill>
                  <a:schemeClr val="bg2"/>
                </a:solidFill>
                <a:latin typeface="Consolas" panose="020B0609020204030204" pitchFamily="49" charset="0"/>
                <a:cs typeface="Consolas" panose="020B0609020204030204" pitchFamily="49" charset="0"/>
              </a:rPr>
              <a:t>   </a:t>
            </a:r>
            <a:r>
              <a:rPr kumimoji="1" lang="en-US" altLang="ja-JP" sz="2000" smtClean="0">
                <a:latin typeface="Consolas" panose="020B0609020204030204" pitchFamily="49" charset="0"/>
                <a:cs typeface="Consolas" panose="020B0609020204030204" pitchFamily="49" charset="0"/>
              </a:rPr>
              <a:t>private </a:t>
            </a:r>
            <a:r>
              <a:rPr kumimoji="1" lang="en-US" altLang="ja-JP" sz="2000">
                <a:latin typeface="Consolas" panose="020B0609020204030204" pitchFamily="49" charset="0"/>
                <a:cs typeface="Consolas" panose="020B0609020204030204" pitchFamily="49" charset="0"/>
              </a:rPr>
              <a:t>Integer number;</a:t>
            </a:r>
          </a:p>
          <a:p>
            <a:pPr>
              <a:lnSpc>
                <a:spcPct val="90000"/>
              </a:lnSpc>
            </a:pPr>
            <a:r>
              <a:rPr kumimoji="1" lang="en-US" altLang="ja-JP" sz="2000">
                <a:latin typeface="Consolas" panose="020B0609020204030204" pitchFamily="49" charset="0"/>
                <a:cs typeface="Consolas" panose="020B0609020204030204" pitchFamily="49" charset="0"/>
              </a:rPr>
              <a:t>    private String name;</a:t>
            </a:r>
          </a:p>
          <a:p>
            <a:pPr>
              <a:lnSpc>
                <a:spcPts val="2000"/>
              </a:lnSpc>
            </a:pPr>
            <a:r>
              <a:rPr kumimoji="1" lang="en-US" altLang="ja-JP" sz="2000">
                <a:latin typeface="Consolas" panose="020B0609020204030204" pitchFamily="49" charset="0"/>
                <a:cs typeface="Consolas" panose="020B0609020204030204" pitchFamily="49" charset="0"/>
              </a:rPr>
              <a:t>    private String mail;    </a:t>
            </a:r>
          </a:p>
          <a:p>
            <a:pPr>
              <a:lnSpc>
                <a:spcPct val="90000"/>
              </a:lnSpc>
            </a:pPr>
            <a:r>
              <a:rPr kumimoji="1" lang="en-US" altLang="ja-JP" sz="2000">
                <a:solidFill>
                  <a:schemeClr val="bg2"/>
                </a:solidFill>
                <a:latin typeface="Consolas" panose="020B0609020204030204" pitchFamily="49" charset="0"/>
                <a:cs typeface="Consolas" panose="020B0609020204030204" pitchFamily="49" charset="0"/>
              </a:rPr>
              <a:t>    @EJB</a:t>
            </a:r>
          </a:p>
          <a:p>
            <a:pPr>
              <a:lnSpc>
                <a:spcPct val="90000"/>
              </a:lnSpc>
            </a:pPr>
            <a:r>
              <a:rPr kumimoji="1" lang="en-US" altLang="ja-JP" sz="2000">
                <a:solidFill>
                  <a:schemeClr val="bg2"/>
                </a:solidFill>
                <a:latin typeface="Consolas" panose="020B0609020204030204" pitchFamily="49" charset="0"/>
                <a:cs typeface="Consolas" panose="020B0609020204030204" pitchFamily="49" charset="0"/>
              </a:rPr>
              <a:t>    EmployeeDb db;</a:t>
            </a:r>
          </a:p>
          <a:p>
            <a:pPr>
              <a:lnSpc>
                <a:spcPct val="90000"/>
              </a:lnSpc>
            </a:pPr>
            <a:r>
              <a:rPr kumimoji="1" lang="en-US" altLang="ja-JP" sz="2000" smtClean="0">
                <a:solidFill>
                  <a:schemeClr val="bg2"/>
                </a:solidFill>
                <a:latin typeface="Consolas" panose="020B0609020204030204" pitchFamily="49" charset="0"/>
                <a:cs typeface="Consolas" panose="020B0609020204030204" pitchFamily="49" charset="0"/>
              </a:rPr>
              <a:t>    </a:t>
            </a:r>
            <a:r>
              <a:rPr kumimoji="1" lang="en-US" altLang="ja-JP" sz="2000">
                <a:solidFill>
                  <a:schemeClr val="bg2"/>
                </a:solidFill>
                <a:latin typeface="Consolas" panose="020B0609020204030204" pitchFamily="49" charset="0"/>
                <a:cs typeface="Consolas" panose="020B0609020204030204" pitchFamily="49" charset="0"/>
              </a:rPr>
              <a:t>public String create() {</a:t>
            </a:r>
          </a:p>
          <a:p>
            <a:pPr>
              <a:lnSpc>
                <a:spcPct val="90000"/>
              </a:lnSpc>
            </a:pPr>
            <a:r>
              <a:rPr kumimoji="1" lang="en-US" altLang="ja-JP" sz="2000">
                <a:solidFill>
                  <a:schemeClr val="bg2"/>
                </a:solidFill>
                <a:latin typeface="Consolas" panose="020B0609020204030204" pitchFamily="49" charset="0"/>
                <a:cs typeface="Consolas" panose="020B0609020204030204" pitchFamily="49" charset="0"/>
              </a:rPr>
              <a:t>        Employee </a:t>
            </a:r>
            <a:r>
              <a:rPr kumimoji="1" lang="en-US" altLang="ja-JP" sz="2000" smtClean="0">
                <a:solidFill>
                  <a:schemeClr val="bg2"/>
                </a:solidFill>
                <a:latin typeface="Consolas" panose="020B0609020204030204" pitchFamily="49" charset="0"/>
                <a:cs typeface="Consolas" panose="020B0609020204030204" pitchFamily="49" charset="0"/>
              </a:rPr>
              <a:t>emp =</a:t>
            </a:r>
          </a:p>
          <a:p>
            <a:pPr>
              <a:lnSpc>
                <a:spcPct val="90000"/>
              </a:lnSpc>
            </a:pPr>
            <a:r>
              <a:rPr kumimoji="1" lang="en-US" altLang="ja-JP" sz="2000">
                <a:solidFill>
                  <a:schemeClr val="bg2"/>
                </a:solidFill>
                <a:latin typeface="Consolas" panose="020B0609020204030204" pitchFamily="49" charset="0"/>
                <a:cs typeface="Consolas" panose="020B0609020204030204" pitchFamily="49" charset="0"/>
              </a:rPr>
              <a:t> </a:t>
            </a:r>
            <a:r>
              <a:rPr kumimoji="1" lang="en-US" altLang="ja-JP" sz="2000" smtClean="0">
                <a:solidFill>
                  <a:schemeClr val="bg2"/>
                </a:solidFill>
                <a:latin typeface="Consolas" panose="020B0609020204030204" pitchFamily="49" charset="0"/>
                <a:cs typeface="Consolas" panose="020B0609020204030204" pitchFamily="49" charset="0"/>
              </a:rPr>
              <a:t>          new </a:t>
            </a:r>
            <a:r>
              <a:rPr kumimoji="1" lang="en-US" altLang="ja-JP" sz="2000">
                <a:solidFill>
                  <a:schemeClr val="bg2"/>
                </a:solidFill>
                <a:latin typeface="Consolas" panose="020B0609020204030204" pitchFamily="49" charset="0"/>
                <a:cs typeface="Consolas" panose="020B0609020204030204" pitchFamily="49" charset="0"/>
              </a:rPr>
              <a:t>Employee(number, name, mail);</a:t>
            </a:r>
          </a:p>
          <a:p>
            <a:pPr>
              <a:lnSpc>
                <a:spcPct val="90000"/>
              </a:lnSpc>
            </a:pPr>
            <a:r>
              <a:rPr kumimoji="1" lang="en-US" altLang="ja-JP" sz="2000">
                <a:solidFill>
                  <a:schemeClr val="bg2"/>
                </a:solidFill>
                <a:latin typeface="Consolas" panose="020B0609020204030204" pitchFamily="49" charset="0"/>
                <a:cs typeface="Consolas" panose="020B0609020204030204" pitchFamily="49" charset="0"/>
              </a:rPr>
              <a:t>        </a:t>
            </a:r>
            <a:r>
              <a:rPr kumimoji="1" lang="en-US" altLang="ja-JP" sz="2000" b="1">
                <a:solidFill>
                  <a:schemeClr val="bg2"/>
                </a:solidFill>
                <a:latin typeface="Consolas" panose="020B0609020204030204" pitchFamily="49" charset="0"/>
                <a:cs typeface="Consolas" panose="020B0609020204030204" pitchFamily="49" charset="0"/>
              </a:rPr>
              <a:t>db.create(emp)</a:t>
            </a:r>
            <a:r>
              <a:rPr kumimoji="1" lang="en-US" altLang="ja-JP" sz="2000">
                <a:solidFill>
                  <a:schemeClr val="bg2"/>
                </a:solidFill>
                <a:latin typeface="Consolas" panose="020B0609020204030204" pitchFamily="49" charset="0"/>
                <a:cs typeface="Consolas" panose="020B0609020204030204" pitchFamily="49" charset="0"/>
              </a:rPr>
              <a:t>;</a:t>
            </a:r>
          </a:p>
          <a:p>
            <a:pPr>
              <a:lnSpc>
                <a:spcPct val="90000"/>
              </a:lnSpc>
            </a:pPr>
            <a:r>
              <a:rPr kumimoji="1" lang="en-US" altLang="ja-JP" sz="2000">
                <a:solidFill>
                  <a:schemeClr val="bg2"/>
                </a:solidFill>
                <a:latin typeface="Consolas" panose="020B0609020204030204" pitchFamily="49" charset="0"/>
                <a:cs typeface="Consolas" panose="020B0609020204030204" pitchFamily="49" charset="0"/>
              </a:rPr>
              <a:t>        return </a:t>
            </a:r>
            <a:r>
              <a:rPr kumimoji="1" lang="en-US" altLang="ja-JP" sz="2000" smtClean="0">
                <a:solidFill>
                  <a:schemeClr val="bg2"/>
                </a:solidFill>
                <a:latin typeface="Consolas" panose="020B0609020204030204" pitchFamily="49" charset="0"/>
                <a:cs typeface="Consolas" panose="020B0609020204030204" pitchFamily="49" charset="0"/>
              </a:rPr>
              <a:t>null;</a:t>
            </a:r>
            <a:endParaRPr kumimoji="1" lang="en-US" altLang="ja-JP" sz="2000">
              <a:solidFill>
                <a:schemeClr val="bg2"/>
              </a:solidFill>
              <a:latin typeface="Consolas" panose="020B0609020204030204" pitchFamily="49" charset="0"/>
              <a:cs typeface="Consolas" panose="020B0609020204030204" pitchFamily="49" charset="0"/>
            </a:endParaRPr>
          </a:p>
          <a:p>
            <a:pPr>
              <a:lnSpc>
                <a:spcPct val="90000"/>
              </a:lnSpc>
            </a:pPr>
            <a:r>
              <a:rPr kumimoji="1" lang="en-US" altLang="ja-JP" sz="2000">
                <a:solidFill>
                  <a:schemeClr val="bg2"/>
                </a:solidFill>
                <a:latin typeface="Consolas" panose="020B0609020204030204" pitchFamily="49" charset="0"/>
                <a:cs typeface="Consolas" panose="020B0609020204030204" pitchFamily="49" charset="0"/>
              </a:rPr>
              <a:t>    </a:t>
            </a:r>
            <a:r>
              <a:rPr kumimoji="1" lang="en-US" altLang="ja-JP" sz="2000" smtClean="0">
                <a:solidFill>
                  <a:schemeClr val="bg2"/>
                </a:solidFill>
                <a:latin typeface="Consolas" panose="020B0609020204030204" pitchFamily="49" charset="0"/>
                <a:cs typeface="Consolas" panose="020B0609020204030204" pitchFamily="49" charset="0"/>
              </a:rPr>
              <a:t>}</a:t>
            </a:r>
          </a:p>
          <a:p>
            <a:pPr>
              <a:lnSpc>
                <a:spcPct val="90000"/>
              </a:lnSpc>
            </a:pPr>
            <a:r>
              <a:rPr kumimoji="1" lang="en-US" altLang="ja-JP" sz="2000" smtClean="0">
                <a:solidFill>
                  <a:schemeClr val="bg2"/>
                </a:solidFill>
                <a:latin typeface="Consolas" panose="020B0609020204030204" pitchFamily="49" charset="0"/>
                <a:cs typeface="Consolas" panose="020B0609020204030204" pitchFamily="49" charset="0"/>
              </a:rPr>
              <a:t>    // </a:t>
            </a:r>
            <a:r>
              <a:rPr kumimoji="1" lang="ja-JP" altLang="en-US" sz="2000" smtClean="0">
                <a:solidFill>
                  <a:schemeClr val="bg2"/>
                </a:solidFill>
                <a:latin typeface="Consolas" panose="020B0609020204030204" pitchFamily="49" charset="0"/>
                <a:cs typeface="Consolas" panose="020B0609020204030204" pitchFamily="49" charset="0"/>
              </a:rPr>
              <a:t>セッター、ゲッター</a:t>
            </a:r>
            <a:endParaRPr kumimoji="1" lang="en-US" altLang="ja-JP" sz="2000">
              <a:solidFill>
                <a:schemeClr val="bg2"/>
              </a:solidFill>
              <a:latin typeface="Consolas" panose="020B0609020204030204" pitchFamily="49" charset="0"/>
              <a:cs typeface="Consolas" panose="020B0609020204030204" pitchFamily="49" charset="0"/>
            </a:endParaRPr>
          </a:p>
          <a:p>
            <a:pPr>
              <a:lnSpc>
                <a:spcPct val="90000"/>
              </a:lnSpc>
            </a:pPr>
            <a:r>
              <a:rPr kumimoji="1" lang="en-US" altLang="ja-JP" sz="2000">
                <a:solidFill>
                  <a:schemeClr val="bg2"/>
                </a:solidFill>
                <a:latin typeface="Consolas" panose="020B0609020204030204" pitchFamily="49" charset="0"/>
                <a:cs typeface="Consolas" panose="020B0609020204030204" pitchFamily="49" charset="0"/>
              </a:rPr>
              <a:t>}</a:t>
            </a:r>
            <a:endParaRPr kumimoji="1" lang="ja-JP" altLang="en-US" sz="2000" smtClean="0">
              <a:solidFill>
                <a:schemeClr val="bg2"/>
              </a:solidFill>
              <a:latin typeface="Consolas" panose="020B0609020204030204" pitchFamily="49" charset="0"/>
              <a:cs typeface="Consolas" panose="020B0609020204030204" pitchFamily="49" charset="0"/>
            </a:endParaRPr>
          </a:p>
        </p:txBody>
      </p:sp>
      <p:sp>
        <p:nvSpPr>
          <p:cNvPr id="5" name="タイトル 4"/>
          <p:cNvSpPr>
            <a:spLocks noGrp="1"/>
          </p:cNvSpPr>
          <p:nvPr>
            <p:ph type="title"/>
          </p:nvPr>
        </p:nvSpPr>
        <p:spPr>
          <a:xfrm>
            <a:off x="531812" y="378376"/>
            <a:ext cx="11125200" cy="641131"/>
          </a:xfrm>
        </p:spPr>
        <p:txBody>
          <a:bodyPr/>
          <a:lstStyle/>
          <a:p>
            <a:r>
              <a:rPr lang="en-US" altLang="ja-JP"/>
              <a:t>8</a:t>
            </a:r>
            <a:r>
              <a:rPr kumimoji="1" lang="en-US" altLang="ja-JP" smtClean="0"/>
              <a:t>. JPA</a:t>
            </a:r>
            <a:r>
              <a:rPr lang="ja-JP" altLang="en-US" smtClean="0"/>
              <a:t>の使い方 </a:t>
            </a:r>
            <a:r>
              <a:rPr lang="en-US" altLang="ja-JP" smtClean="0"/>
              <a:t>(EE)</a:t>
            </a:r>
            <a:endParaRPr kumimoji="1" lang="ja-JP" altLang="en-US"/>
          </a:p>
        </p:txBody>
      </p:sp>
      <p:sp>
        <p:nvSpPr>
          <p:cNvPr id="2" name="角丸四角形 1"/>
          <p:cNvSpPr/>
          <p:nvPr/>
        </p:nvSpPr>
        <p:spPr bwMode="gray">
          <a:xfrm>
            <a:off x="694481" y="1393794"/>
            <a:ext cx="5972649" cy="4829453"/>
          </a:xfrm>
          <a:prstGeom prst="round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312" y="1251758"/>
            <a:ext cx="3104495" cy="1877137"/>
          </a:xfrm>
          <a:prstGeom prst="rect">
            <a:avLst/>
          </a:prstGeom>
          <a:ln>
            <a:noFill/>
          </a:ln>
          <a:effectLst>
            <a:outerShdw blurRad="63500" sx="102000" sy="102000" algn="ctr" rotWithShape="0">
              <a:prstClr val="black">
                <a:alpha val="40000"/>
              </a:prstClr>
            </a:outerShdw>
          </a:effectLst>
        </p:spPr>
      </p:pic>
      <p:sp>
        <p:nvSpPr>
          <p:cNvPr id="15" name="フリーフォーム 14"/>
          <p:cNvSpPr/>
          <p:nvPr/>
        </p:nvSpPr>
        <p:spPr bwMode="gray">
          <a:xfrm>
            <a:off x="3349746" y="1387669"/>
            <a:ext cx="2485751" cy="598786"/>
          </a:xfrm>
          <a:custGeom>
            <a:avLst/>
            <a:gdLst>
              <a:gd name="connsiteX0" fmla="*/ 0 w 2920753"/>
              <a:gd name="connsiteY0" fmla="*/ 870012 h 870012"/>
              <a:gd name="connsiteX1" fmla="*/ 1074198 w 2920753"/>
              <a:gd name="connsiteY1" fmla="*/ 230820 h 870012"/>
              <a:gd name="connsiteX2" fmla="*/ 2920753 w 2920753"/>
              <a:gd name="connsiteY2" fmla="*/ 0 h 870012"/>
            </a:gdLst>
            <a:ahLst/>
            <a:cxnLst>
              <a:cxn ang="0">
                <a:pos x="connsiteX0" y="connsiteY0"/>
              </a:cxn>
              <a:cxn ang="0">
                <a:pos x="connsiteX1" y="connsiteY1"/>
              </a:cxn>
              <a:cxn ang="0">
                <a:pos x="connsiteX2" y="connsiteY2"/>
              </a:cxn>
            </a:cxnLst>
            <a:rect l="l" t="t" r="r" b="b"/>
            <a:pathLst>
              <a:path w="2920753" h="870012">
                <a:moveTo>
                  <a:pt x="0" y="870012"/>
                </a:moveTo>
                <a:cubicBezTo>
                  <a:pt x="293703" y="622917"/>
                  <a:pt x="587406" y="375822"/>
                  <a:pt x="1074198" y="230820"/>
                </a:cubicBezTo>
                <a:cubicBezTo>
                  <a:pt x="1560990" y="85818"/>
                  <a:pt x="2240871" y="42909"/>
                  <a:pt x="2920753" y="0"/>
                </a:cubicBezTo>
              </a:path>
            </a:pathLst>
          </a:custGeom>
          <a:noFill/>
          <a:ln w="19050">
            <a:solidFill>
              <a:schemeClr val="accent2">
                <a:lumMod val="60000"/>
                <a:lumOff val="40000"/>
              </a:schemeClr>
            </a:solidFill>
            <a:miter lim="800000"/>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フリーフォーム 15"/>
          <p:cNvSpPr/>
          <p:nvPr/>
        </p:nvSpPr>
        <p:spPr bwMode="gray">
          <a:xfrm>
            <a:off x="3349746" y="1618490"/>
            <a:ext cx="2473945" cy="708897"/>
          </a:xfrm>
          <a:custGeom>
            <a:avLst/>
            <a:gdLst>
              <a:gd name="connsiteX0" fmla="*/ 0 w 2920753"/>
              <a:gd name="connsiteY0" fmla="*/ 870012 h 870012"/>
              <a:gd name="connsiteX1" fmla="*/ 1074198 w 2920753"/>
              <a:gd name="connsiteY1" fmla="*/ 230820 h 870012"/>
              <a:gd name="connsiteX2" fmla="*/ 2920753 w 2920753"/>
              <a:gd name="connsiteY2" fmla="*/ 0 h 870012"/>
            </a:gdLst>
            <a:ahLst/>
            <a:cxnLst>
              <a:cxn ang="0">
                <a:pos x="connsiteX0" y="connsiteY0"/>
              </a:cxn>
              <a:cxn ang="0">
                <a:pos x="connsiteX1" y="connsiteY1"/>
              </a:cxn>
              <a:cxn ang="0">
                <a:pos x="connsiteX2" y="connsiteY2"/>
              </a:cxn>
            </a:cxnLst>
            <a:rect l="l" t="t" r="r" b="b"/>
            <a:pathLst>
              <a:path w="2920753" h="870012">
                <a:moveTo>
                  <a:pt x="0" y="870012"/>
                </a:moveTo>
                <a:cubicBezTo>
                  <a:pt x="293703" y="622917"/>
                  <a:pt x="587406" y="375822"/>
                  <a:pt x="1074198" y="230820"/>
                </a:cubicBezTo>
                <a:cubicBezTo>
                  <a:pt x="1560990" y="85818"/>
                  <a:pt x="2240871" y="42909"/>
                  <a:pt x="2920753" y="0"/>
                </a:cubicBezTo>
              </a:path>
            </a:pathLst>
          </a:custGeom>
          <a:noFill/>
          <a:ln w="19050">
            <a:solidFill>
              <a:schemeClr val="accent2">
                <a:lumMod val="60000"/>
                <a:lumOff val="40000"/>
              </a:schemeClr>
            </a:solidFill>
            <a:miter lim="800000"/>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リーフォーム 16"/>
          <p:cNvSpPr/>
          <p:nvPr/>
        </p:nvSpPr>
        <p:spPr bwMode="gray">
          <a:xfrm>
            <a:off x="3349746" y="1822676"/>
            <a:ext cx="2485750" cy="820243"/>
          </a:xfrm>
          <a:custGeom>
            <a:avLst/>
            <a:gdLst>
              <a:gd name="connsiteX0" fmla="*/ 0 w 2920753"/>
              <a:gd name="connsiteY0" fmla="*/ 870012 h 870012"/>
              <a:gd name="connsiteX1" fmla="*/ 1074198 w 2920753"/>
              <a:gd name="connsiteY1" fmla="*/ 230820 h 870012"/>
              <a:gd name="connsiteX2" fmla="*/ 2920753 w 2920753"/>
              <a:gd name="connsiteY2" fmla="*/ 0 h 870012"/>
            </a:gdLst>
            <a:ahLst/>
            <a:cxnLst>
              <a:cxn ang="0">
                <a:pos x="connsiteX0" y="connsiteY0"/>
              </a:cxn>
              <a:cxn ang="0">
                <a:pos x="connsiteX1" y="connsiteY1"/>
              </a:cxn>
              <a:cxn ang="0">
                <a:pos x="connsiteX2" y="connsiteY2"/>
              </a:cxn>
            </a:cxnLst>
            <a:rect l="l" t="t" r="r" b="b"/>
            <a:pathLst>
              <a:path w="2920753" h="870012">
                <a:moveTo>
                  <a:pt x="0" y="870012"/>
                </a:moveTo>
                <a:cubicBezTo>
                  <a:pt x="293703" y="622917"/>
                  <a:pt x="587406" y="375822"/>
                  <a:pt x="1074198" y="230820"/>
                </a:cubicBezTo>
                <a:cubicBezTo>
                  <a:pt x="1560990" y="85818"/>
                  <a:pt x="2240871" y="42909"/>
                  <a:pt x="2920753" y="0"/>
                </a:cubicBezTo>
              </a:path>
            </a:pathLst>
          </a:custGeom>
          <a:noFill/>
          <a:ln w="19050">
            <a:solidFill>
              <a:schemeClr val="accent2">
                <a:lumMod val="60000"/>
                <a:lumOff val="40000"/>
              </a:schemeClr>
            </a:solidFill>
            <a:miter lim="800000"/>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グループ化 25"/>
          <p:cNvGrpSpPr/>
          <p:nvPr/>
        </p:nvGrpSpPr>
        <p:grpSpPr>
          <a:xfrm>
            <a:off x="1482572" y="2743200"/>
            <a:ext cx="4341119" cy="204186"/>
            <a:chOff x="1482572" y="2338453"/>
            <a:chExt cx="4601655" cy="697715"/>
          </a:xfrm>
        </p:grpSpPr>
        <p:cxnSp>
          <p:nvCxnSpPr>
            <p:cNvPr id="21" name="直線コネクタ 20"/>
            <p:cNvCxnSpPr>
              <a:endCxn id="23" idx="0"/>
            </p:cNvCxnSpPr>
            <p:nvPr/>
          </p:nvCxnSpPr>
          <p:spPr>
            <a:xfrm>
              <a:off x="1482572" y="3036168"/>
              <a:ext cx="2627790" cy="0"/>
            </a:xfrm>
            <a:prstGeom prst="line">
              <a:avLst/>
            </a:prstGeom>
            <a:noFill/>
            <a:ln w="19050">
              <a:solidFill>
                <a:schemeClr val="bg2"/>
              </a:solidFill>
              <a:miter lim="800000"/>
              <a:headEnd type="oval"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
          <p:nvSpPr>
            <p:cNvPr id="23" name="フリーフォーム 22"/>
            <p:cNvSpPr/>
            <p:nvPr/>
          </p:nvSpPr>
          <p:spPr bwMode="gray">
            <a:xfrm>
              <a:off x="4110362" y="2338453"/>
              <a:ext cx="1973865" cy="697715"/>
            </a:xfrm>
            <a:custGeom>
              <a:avLst/>
              <a:gdLst>
                <a:gd name="connsiteX0" fmla="*/ 0 w 2920753"/>
                <a:gd name="connsiteY0" fmla="*/ 870012 h 870012"/>
                <a:gd name="connsiteX1" fmla="*/ 1074198 w 2920753"/>
                <a:gd name="connsiteY1" fmla="*/ 230820 h 870012"/>
                <a:gd name="connsiteX2" fmla="*/ 2920753 w 2920753"/>
                <a:gd name="connsiteY2" fmla="*/ 0 h 870012"/>
              </a:gdLst>
              <a:ahLst/>
              <a:cxnLst>
                <a:cxn ang="0">
                  <a:pos x="connsiteX0" y="connsiteY0"/>
                </a:cxn>
                <a:cxn ang="0">
                  <a:pos x="connsiteX1" y="connsiteY1"/>
                </a:cxn>
                <a:cxn ang="0">
                  <a:pos x="connsiteX2" y="connsiteY2"/>
                </a:cxn>
              </a:cxnLst>
              <a:rect l="l" t="t" r="r" b="b"/>
              <a:pathLst>
                <a:path w="2920753" h="870012">
                  <a:moveTo>
                    <a:pt x="0" y="870012"/>
                  </a:moveTo>
                  <a:cubicBezTo>
                    <a:pt x="293703" y="622917"/>
                    <a:pt x="587406" y="375822"/>
                    <a:pt x="1074198" y="230820"/>
                  </a:cubicBezTo>
                  <a:cubicBezTo>
                    <a:pt x="1560990" y="85818"/>
                    <a:pt x="2240871" y="42909"/>
                    <a:pt x="2920753" y="0"/>
                  </a:cubicBezTo>
                </a:path>
              </a:pathLst>
            </a:custGeom>
            <a:noFill/>
            <a:ln w="19050">
              <a:solidFill>
                <a:schemeClr val="bg2"/>
              </a:solidFill>
              <a:miter lim="800000"/>
              <a:headEnd type="none"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テキスト ボックス 17"/>
          <p:cNvSpPr txBox="1"/>
          <p:nvPr/>
        </p:nvSpPr>
        <p:spPr>
          <a:xfrm>
            <a:off x="599090" y="3731172"/>
            <a:ext cx="4414344" cy="2217683"/>
          </a:xfrm>
          <a:prstGeom prst="rect">
            <a:avLst/>
          </a:prstGeom>
          <a:noFill/>
        </p:spPr>
        <p:txBody>
          <a:bodyPr wrap="square" lIns="0" tIns="0" rIns="0" bIns="0" rtlCol="0">
            <a:noAutofit/>
          </a:bodyPr>
          <a:lstStyle/>
          <a:p>
            <a:pPr>
              <a:lnSpc>
                <a:spcPts val="2700"/>
              </a:lnSpc>
            </a:pPr>
            <a:r>
              <a:rPr kumimoji="1" lang="ja-JP" altLang="en-US" smtClean="0">
                <a:latin typeface="Calibri" panose="020F0502020204030204" pitchFamily="34" charset="0"/>
                <a:ea typeface="メイリオ" panose="020B0604030504040204" pitchFamily="50" charset="-128"/>
              </a:rPr>
              <a:t>フィールドの各項目は、プログラムの変数に </a:t>
            </a:r>
            <a:r>
              <a:rPr kumimoji="1" lang="ja-JP" altLang="en-US" b="1" smtClean="0">
                <a:solidFill>
                  <a:srgbClr val="00B0F0"/>
                </a:solidFill>
                <a:latin typeface="Calibri" panose="020F0502020204030204" pitchFamily="34" charset="0"/>
                <a:ea typeface="メイリオ" panose="020B0604030504040204" pitchFamily="50" charset="-128"/>
              </a:rPr>
              <a:t>バインド</a:t>
            </a:r>
            <a:r>
              <a:rPr kumimoji="1" lang="ja-JP" altLang="en-US" smtClean="0">
                <a:latin typeface="Calibri" panose="020F0502020204030204" pitchFamily="34" charset="0"/>
                <a:ea typeface="メイリオ" panose="020B0604030504040204" pitchFamily="50" charset="-128"/>
              </a:rPr>
              <a:t>（結合）されている。</a:t>
            </a:r>
          </a:p>
        </p:txBody>
      </p:sp>
    </p:spTree>
    <p:extLst>
      <p:ext uri="{BB962C8B-B14F-4D97-AF65-F5344CB8AC3E}">
        <p14:creationId xmlns:p14="http://schemas.microsoft.com/office/powerpoint/2010/main" val="129194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bwMode="gray">
          <a:xfrm>
            <a:off x="6084227" y="2214161"/>
            <a:ext cx="5128270" cy="1345785"/>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27" name="正方形/長方形 26"/>
          <p:cNvSpPr/>
          <p:nvPr/>
        </p:nvSpPr>
        <p:spPr bwMode="gray">
          <a:xfrm>
            <a:off x="5905557" y="1265010"/>
            <a:ext cx="3322532" cy="756000"/>
          </a:xfrm>
          <a:prstGeom prst="rect">
            <a:avLst/>
          </a:prstGeom>
          <a:solidFill>
            <a:schemeClr val="accent2">
              <a:lumMod val="20000"/>
              <a:lumOff val="8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4" name="Slide Number Placeholder 3"/>
          <p:cNvSpPr>
            <a:spLocks noGrp="1"/>
          </p:cNvSpPr>
          <p:nvPr>
            <p:ph type="sldNum" sz="quarter" idx="12"/>
          </p:nvPr>
        </p:nvSpPr>
        <p:spPr/>
        <p:txBody>
          <a:bodyPr/>
          <a:lstStyle/>
          <a:p>
            <a:fld id="{C51EAA63-D034-42AE-91FA-B13B9518C7BE}" type="slidenum">
              <a:rPr lang="en-US" smtClean="0"/>
              <a:pPr/>
              <a:t>34</a:t>
            </a:fld>
            <a:endParaRPr lang="en-US"/>
          </a:p>
        </p:txBody>
      </p:sp>
      <p:sp>
        <p:nvSpPr>
          <p:cNvPr id="3" name="テキスト ボックス 2"/>
          <p:cNvSpPr txBox="1"/>
          <p:nvPr/>
        </p:nvSpPr>
        <p:spPr>
          <a:xfrm>
            <a:off x="5261887" y="307682"/>
            <a:ext cx="6530720" cy="4716263"/>
          </a:xfrm>
          <a:prstGeom prst="rect">
            <a:avLst/>
          </a:prstGeom>
          <a:noFill/>
          <a:ln w="19050">
            <a:solidFill>
              <a:schemeClr val="tx2">
                <a:lumMod val="40000"/>
                <a:lumOff val="60000"/>
              </a:schemeClr>
            </a:solidFill>
          </a:ln>
        </p:spPr>
        <p:txBody>
          <a:bodyPr wrap="none" lIns="108000" tIns="108000" rIns="108000" bIns="108000" rtlCol="0">
            <a:noAutofit/>
          </a:bodyPr>
          <a:lstStyle/>
          <a:p>
            <a:pPr>
              <a:lnSpc>
                <a:spcPct val="90000"/>
              </a:lnSpc>
            </a:pPr>
            <a:r>
              <a:rPr kumimoji="1" lang="en-US" altLang="ja-JP" sz="2000">
                <a:latin typeface="Consolas" panose="020B0609020204030204" pitchFamily="49" charset="0"/>
                <a:cs typeface="Consolas" panose="020B0609020204030204" pitchFamily="49" charset="0"/>
              </a:rPr>
              <a:t>@Named</a:t>
            </a:r>
          </a:p>
          <a:p>
            <a:pPr>
              <a:lnSpc>
                <a:spcPct val="90000"/>
              </a:lnSpc>
            </a:pPr>
            <a:r>
              <a:rPr kumimoji="1" lang="en-US" altLang="ja-JP" sz="2000">
                <a:latin typeface="Consolas" panose="020B0609020204030204" pitchFamily="49" charset="0"/>
                <a:cs typeface="Consolas" panose="020B0609020204030204" pitchFamily="49" charset="0"/>
              </a:rPr>
              <a:t>@RequestScoped</a:t>
            </a:r>
          </a:p>
          <a:p>
            <a:pPr>
              <a:lnSpc>
                <a:spcPct val="90000"/>
              </a:lnSpc>
            </a:pPr>
            <a:r>
              <a:rPr kumimoji="1" lang="en-US" altLang="ja-JP" sz="2000">
                <a:latin typeface="Consolas" panose="020B0609020204030204" pitchFamily="49" charset="0"/>
                <a:cs typeface="Consolas" panose="020B0609020204030204" pitchFamily="49" charset="0"/>
              </a:rPr>
              <a:t>public class Bb {</a:t>
            </a:r>
          </a:p>
          <a:p>
            <a:pPr>
              <a:lnSpc>
                <a:spcPct val="90000"/>
              </a:lnSpc>
            </a:pPr>
            <a:r>
              <a:rPr kumimoji="1" lang="en-US" altLang="ja-JP" sz="2000">
                <a:solidFill>
                  <a:schemeClr val="bg2"/>
                </a:solidFill>
                <a:latin typeface="Consolas" panose="020B0609020204030204" pitchFamily="49" charset="0"/>
                <a:cs typeface="Consolas" panose="020B0609020204030204" pitchFamily="49" charset="0"/>
              </a:rPr>
              <a:t> </a:t>
            </a:r>
            <a:r>
              <a:rPr kumimoji="1" lang="en-US" altLang="ja-JP" sz="2000" smtClean="0">
                <a:solidFill>
                  <a:schemeClr val="bg2"/>
                </a:solidFill>
                <a:latin typeface="Consolas" panose="020B0609020204030204" pitchFamily="49" charset="0"/>
                <a:cs typeface="Consolas" panose="020B0609020204030204" pitchFamily="49" charset="0"/>
              </a:rPr>
              <a:t>   </a:t>
            </a:r>
            <a:r>
              <a:rPr kumimoji="1" lang="en-US" altLang="ja-JP" sz="2000" smtClean="0">
                <a:latin typeface="Consolas" panose="020B0609020204030204" pitchFamily="49" charset="0"/>
                <a:cs typeface="Consolas" panose="020B0609020204030204" pitchFamily="49" charset="0"/>
              </a:rPr>
              <a:t>private </a:t>
            </a:r>
            <a:r>
              <a:rPr kumimoji="1" lang="en-US" altLang="ja-JP" sz="2000">
                <a:latin typeface="Consolas" panose="020B0609020204030204" pitchFamily="49" charset="0"/>
                <a:cs typeface="Consolas" panose="020B0609020204030204" pitchFamily="49" charset="0"/>
              </a:rPr>
              <a:t>Integer </a:t>
            </a:r>
            <a:r>
              <a:rPr kumimoji="1" lang="en-US" altLang="ja-JP" sz="2000" b="1">
                <a:latin typeface="Consolas" panose="020B0609020204030204" pitchFamily="49" charset="0"/>
                <a:cs typeface="Consolas" panose="020B0609020204030204" pitchFamily="49" charset="0"/>
              </a:rPr>
              <a:t>number</a:t>
            </a:r>
            <a:r>
              <a:rPr kumimoji="1" lang="en-US" altLang="ja-JP" sz="2000">
                <a:latin typeface="Consolas" panose="020B0609020204030204" pitchFamily="49" charset="0"/>
                <a:cs typeface="Consolas" panose="020B0609020204030204" pitchFamily="49" charset="0"/>
              </a:rPr>
              <a:t>;</a:t>
            </a:r>
          </a:p>
          <a:p>
            <a:pPr>
              <a:lnSpc>
                <a:spcPct val="90000"/>
              </a:lnSpc>
            </a:pPr>
            <a:r>
              <a:rPr kumimoji="1" lang="en-US" altLang="ja-JP" sz="2000">
                <a:latin typeface="Consolas" panose="020B0609020204030204" pitchFamily="49" charset="0"/>
                <a:cs typeface="Consolas" panose="020B0609020204030204" pitchFamily="49" charset="0"/>
              </a:rPr>
              <a:t>    private String </a:t>
            </a:r>
            <a:r>
              <a:rPr kumimoji="1" lang="en-US" altLang="ja-JP" sz="2000" b="1">
                <a:latin typeface="Consolas" panose="020B0609020204030204" pitchFamily="49" charset="0"/>
                <a:cs typeface="Consolas" panose="020B0609020204030204" pitchFamily="49" charset="0"/>
              </a:rPr>
              <a:t>name</a:t>
            </a:r>
            <a:r>
              <a:rPr kumimoji="1" lang="en-US" altLang="ja-JP" sz="2000">
                <a:latin typeface="Consolas" panose="020B0609020204030204" pitchFamily="49" charset="0"/>
                <a:cs typeface="Consolas" panose="020B0609020204030204" pitchFamily="49" charset="0"/>
              </a:rPr>
              <a:t>;</a:t>
            </a:r>
          </a:p>
          <a:p>
            <a:pPr>
              <a:lnSpc>
                <a:spcPts val="2000"/>
              </a:lnSpc>
            </a:pPr>
            <a:r>
              <a:rPr kumimoji="1" lang="en-US" altLang="ja-JP" sz="2000">
                <a:latin typeface="Consolas" panose="020B0609020204030204" pitchFamily="49" charset="0"/>
                <a:cs typeface="Consolas" panose="020B0609020204030204" pitchFamily="49" charset="0"/>
              </a:rPr>
              <a:t>    private String </a:t>
            </a:r>
            <a:r>
              <a:rPr kumimoji="1" lang="en-US" altLang="ja-JP" sz="2000" b="1">
                <a:latin typeface="Consolas" panose="020B0609020204030204" pitchFamily="49" charset="0"/>
                <a:cs typeface="Consolas" panose="020B0609020204030204" pitchFamily="49" charset="0"/>
              </a:rPr>
              <a:t>mail</a:t>
            </a:r>
            <a:r>
              <a:rPr kumimoji="1" lang="en-US" altLang="ja-JP" sz="2000">
                <a:latin typeface="Consolas" panose="020B0609020204030204" pitchFamily="49" charset="0"/>
                <a:cs typeface="Consolas" panose="020B0609020204030204" pitchFamily="49" charset="0"/>
              </a:rPr>
              <a:t>;    </a:t>
            </a:r>
          </a:p>
          <a:p>
            <a:pPr>
              <a:lnSpc>
                <a:spcPct val="90000"/>
              </a:lnSpc>
            </a:pPr>
            <a:r>
              <a:rPr kumimoji="1" lang="en-US" altLang="ja-JP" sz="2000">
                <a:solidFill>
                  <a:schemeClr val="bg2"/>
                </a:solidFill>
                <a:latin typeface="Consolas" panose="020B0609020204030204" pitchFamily="49" charset="0"/>
                <a:cs typeface="Consolas" panose="020B0609020204030204" pitchFamily="49" charset="0"/>
              </a:rPr>
              <a:t>    @EJB</a:t>
            </a:r>
          </a:p>
          <a:p>
            <a:pPr>
              <a:lnSpc>
                <a:spcPct val="90000"/>
              </a:lnSpc>
            </a:pPr>
            <a:r>
              <a:rPr kumimoji="1" lang="en-US" altLang="ja-JP" sz="2000">
                <a:solidFill>
                  <a:schemeClr val="bg2"/>
                </a:solidFill>
                <a:latin typeface="Consolas" panose="020B0609020204030204" pitchFamily="49" charset="0"/>
                <a:cs typeface="Consolas" panose="020B0609020204030204" pitchFamily="49" charset="0"/>
              </a:rPr>
              <a:t>    EmployeeDb db;</a:t>
            </a:r>
          </a:p>
          <a:p>
            <a:pPr>
              <a:lnSpc>
                <a:spcPct val="90000"/>
              </a:lnSpc>
            </a:pPr>
            <a:r>
              <a:rPr kumimoji="1" lang="en-US" altLang="ja-JP" sz="2000" smtClean="0">
                <a:solidFill>
                  <a:schemeClr val="bg2"/>
                </a:solidFill>
                <a:latin typeface="Consolas" panose="020B0609020204030204" pitchFamily="49" charset="0"/>
                <a:cs typeface="Consolas" panose="020B0609020204030204" pitchFamily="49" charset="0"/>
              </a:rPr>
              <a:t>    </a:t>
            </a:r>
            <a:r>
              <a:rPr kumimoji="1" lang="en-US" altLang="ja-JP" sz="2000">
                <a:solidFill>
                  <a:schemeClr val="bg2"/>
                </a:solidFill>
                <a:latin typeface="Consolas" panose="020B0609020204030204" pitchFamily="49" charset="0"/>
                <a:cs typeface="Consolas" panose="020B0609020204030204" pitchFamily="49" charset="0"/>
              </a:rPr>
              <a:t>public String create() {</a:t>
            </a:r>
          </a:p>
          <a:p>
            <a:pPr>
              <a:lnSpc>
                <a:spcPct val="90000"/>
              </a:lnSpc>
            </a:pPr>
            <a:r>
              <a:rPr kumimoji="1" lang="en-US" altLang="ja-JP" sz="2000">
                <a:solidFill>
                  <a:schemeClr val="bg2"/>
                </a:solidFill>
                <a:latin typeface="Consolas" panose="020B0609020204030204" pitchFamily="49" charset="0"/>
                <a:cs typeface="Consolas" panose="020B0609020204030204" pitchFamily="49" charset="0"/>
              </a:rPr>
              <a:t>        Employee </a:t>
            </a:r>
            <a:r>
              <a:rPr kumimoji="1" lang="en-US" altLang="ja-JP" sz="2000" smtClean="0">
                <a:solidFill>
                  <a:schemeClr val="bg2"/>
                </a:solidFill>
                <a:latin typeface="Consolas" panose="020B0609020204030204" pitchFamily="49" charset="0"/>
                <a:cs typeface="Consolas" panose="020B0609020204030204" pitchFamily="49" charset="0"/>
              </a:rPr>
              <a:t>emp =</a:t>
            </a:r>
          </a:p>
          <a:p>
            <a:pPr>
              <a:lnSpc>
                <a:spcPct val="90000"/>
              </a:lnSpc>
            </a:pPr>
            <a:r>
              <a:rPr kumimoji="1" lang="en-US" altLang="ja-JP" sz="2000">
                <a:solidFill>
                  <a:schemeClr val="bg2"/>
                </a:solidFill>
                <a:latin typeface="Consolas" panose="020B0609020204030204" pitchFamily="49" charset="0"/>
                <a:cs typeface="Consolas" panose="020B0609020204030204" pitchFamily="49" charset="0"/>
              </a:rPr>
              <a:t> </a:t>
            </a:r>
            <a:r>
              <a:rPr kumimoji="1" lang="en-US" altLang="ja-JP" sz="2000" smtClean="0">
                <a:solidFill>
                  <a:schemeClr val="bg2"/>
                </a:solidFill>
                <a:latin typeface="Consolas" panose="020B0609020204030204" pitchFamily="49" charset="0"/>
                <a:cs typeface="Consolas" panose="020B0609020204030204" pitchFamily="49" charset="0"/>
              </a:rPr>
              <a:t>          new </a:t>
            </a:r>
            <a:r>
              <a:rPr kumimoji="1" lang="en-US" altLang="ja-JP" sz="2000">
                <a:solidFill>
                  <a:schemeClr val="bg2"/>
                </a:solidFill>
                <a:latin typeface="Consolas" panose="020B0609020204030204" pitchFamily="49" charset="0"/>
                <a:cs typeface="Consolas" panose="020B0609020204030204" pitchFamily="49" charset="0"/>
              </a:rPr>
              <a:t>Employee(number, name, mail);</a:t>
            </a:r>
          </a:p>
          <a:p>
            <a:pPr>
              <a:lnSpc>
                <a:spcPct val="90000"/>
              </a:lnSpc>
            </a:pPr>
            <a:r>
              <a:rPr kumimoji="1" lang="en-US" altLang="ja-JP" sz="2000">
                <a:solidFill>
                  <a:schemeClr val="bg2"/>
                </a:solidFill>
                <a:latin typeface="Consolas" panose="020B0609020204030204" pitchFamily="49" charset="0"/>
                <a:cs typeface="Consolas" panose="020B0609020204030204" pitchFamily="49" charset="0"/>
              </a:rPr>
              <a:t>        </a:t>
            </a:r>
            <a:r>
              <a:rPr kumimoji="1" lang="en-US" altLang="ja-JP" sz="2000" b="1">
                <a:solidFill>
                  <a:schemeClr val="bg2"/>
                </a:solidFill>
                <a:latin typeface="Consolas" panose="020B0609020204030204" pitchFamily="49" charset="0"/>
                <a:cs typeface="Consolas" panose="020B0609020204030204" pitchFamily="49" charset="0"/>
              </a:rPr>
              <a:t>db.create(emp)</a:t>
            </a:r>
            <a:r>
              <a:rPr kumimoji="1" lang="en-US" altLang="ja-JP" sz="2000">
                <a:solidFill>
                  <a:schemeClr val="bg2"/>
                </a:solidFill>
                <a:latin typeface="Consolas" panose="020B0609020204030204" pitchFamily="49" charset="0"/>
                <a:cs typeface="Consolas" panose="020B0609020204030204" pitchFamily="49" charset="0"/>
              </a:rPr>
              <a:t>;</a:t>
            </a:r>
          </a:p>
          <a:p>
            <a:pPr>
              <a:lnSpc>
                <a:spcPct val="90000"/>
              </a:lnSpc>
            </a:pPr>
            <a:r>
              <a:rPr kumimoji="1" lang="en-US" altLang="ja-JP" sz="2000">
                <a:solidFill>
                  <a:schemeClr val="bg2"/>
                </a:solidFill>
                <a:latin typeface="Consolas" panose="020B0609020204030204" pitchFamily="49" charset="0"/>
                <a:cs typeface="Consolas" panose="020B0609020204030204" pitchFamily="49" charset="0"/>
              </a:rPr>
              <a:t>        return </a:t>
            </a:r>
            <a:r>
              <a:rPr kumimoji="1" lang="en-US" altLang="ja-JP" sz="2000" smtClean="0">
                <a:solidFill>
                  <a:schemeClr val="bg2"/>
                </a:solidFill>
                <a:latin typeface="Consolas" panose="020B0609020204030204" pitchFamily="49" charset="0"/>
                <a:cs typeface="Consolas" panose="020B0609020204030204" pitchFamily="49" charset="0"/>
              </a:rPr>
              <a:t>null;</a:t>
            </a:r>
            <a:endParaRPr kumimoji="1" lang="en-US" altLang="ja-JP" sz="2000">
              <a:solidFill>
                <a:schemeClr val="bg2"/>
              </a:solidFill>
              <a:latin typeface="Consolas" panose="020B0609020204030204" pitchFamily="49" charset="0"/>
              <a:cs typeface="Consolas" panose="020B0609020204030204" pitchFamily="49" charset="0"/>
            </a:endParaRPr>
          </a:p>
          <a:p>
            <a:pPr>
              <a:lnSpc>
                <a:spcPct val="90000"/>
              </a:lnSpc>
            </a:pPr>
            <a:r>
              <a:rPr kumimoji="1" lang="en-US" altLang="ja-JP" sz="2000">
                <a:solidFill>
                  <a:schemeClr val="bg2"/>
                </a:solidFill>
                <a:latin typeface="Consolas" panose="020B0609020204030204" pitchFamily="49" charset="0"/>
                <a:cs typeface="Consolas" panose="020B0609020204030204" pitchFamily="49" charset="0"/>
              </a:rPr>
              <a:t>    </a:t>
            </a:r>
            <a:r>
              <a:rPr kumimoji="1" lang="en-US" altLang="ja-JP" sz="2000" smtClean="0">
                <a:solidFill>
                  <a:schemeClr val="bg2"/>
                </a:solidFill>
                <a:latin typeface="Consolas" panose="020B0609020204030204" pitchFamily="49" charset="0"/>
                <a:cs typeface="Consolas" panose="020B0609020204030204" pitchFamily="49" charset="0"/>
              </a:rPr>
              <a:t>}</a:t>
            </a:r>
          </a:p>
          <a:p>
            <a:pPr>
              <a:lnSpc>
                <a:spcPct val="90000"/>
              </a:lnSpc>
            </a:pPr>
            <a:r>
              <a:rPr kumimoji="1" lang="en-US" altLang="ja-JP" sz="2000" smtClean="0">
                <a:solidFill>
                  <a:schemeClr val="bg2"/>
                </a:solidFill>
                <a:latin typeface="Consolas" panose="020B0609020204030204" pitchFamily="49" charset="0"/>
                <a:cs typeface="Consolas" panose="020B0609020204030204" pitchFamily="49" charset="0"/>
              </a:rPr>
              <a:t>    // </a:t>
            </a:r>
            <a:r>
              <a:rPr kumimoji="1" lang="ja-JP" altLang="en-US" sz="2000" smtClean="0">
                <a:solidFill>
                  <a:schemeClr val="bg2"/>
                </a:solidFill>
                <a:latin typeface="Consolas" panose="020B0609020204030204" pitchFamily="49" charset="0"/>
                <a:cs typeface="Consolas" panose="020B0609020204030204" pitchFamily="49" charset="0"/>
              </a:rPr>
              <a:t>セッター、ゲッター</a:t>
            </a:r>
            <a:endParaRPr kumimoji="1" lang="en-US" altLang="ja-JP" sz="2000">
              <a:solidFill>
                <a:schemeClr val="bg2"/>
              </a:solidFill>
              <a:latin typeface="Consolas" panose="020B0609020204030204" pitchFamily="49" charset="0"/>
              <a:cs typeface="Consolas" panose="020B0609020204030204" pitchFamily="49" charset="0"/>
            </a:endParaRPr>
          </a:p>
          <a:p>
            <a:pPr>
              <a:lnSpc>
                <a:spcPct val="90000"/>
              </a:lnSpc>
            </a:pPr>
            <a:r>
              <a:rPr kumimoji="1" lang="en-US" altLang="ja-JP" sz="2000">
                <a:latin typeface="Consolas" panose="020B0609020204030204" pitchFamily="49" charset="0"/>
                <a:cs typeface="Consolas" panose="020B0609020204030204" pitchFamily="49" charset="0"/>
              </a:rPr>
              <a:t>}</a:t>
            </a:r>
            <a:endParaRPr kumimoji="1" lang="ja-JP" altLang="en-US" sz="2000" smtClean="0">
              <a:latin typeface="Consolas" panose="020B0609020204030204" pitchFamily="49" charset="0"/>
              <a:cs typeface="Consolas" panose="020B0609020204030204" pitchFamily="49" charset="0"/>
            </a:endParaRPr>
          </a:p>
        </p:txBody>
      </p:sp>
      <p:sp>
        <p:nvSpPr>
          <p:cNvPr id="5" name="タイトル 4"/>
          <p:cNvSpPr>
            <a:spLocks noGrp="1"/>
          </p:cNvSpPr>
          <p:nvPr>
            <p:ph type="title"/>
          </p:nvPr>
        </p:nvSpPr>
        <p:spPr>
          <a:xfrm>
            <a:off x="531812" y="378376"/>
            <a:ext cx="11125200" cy="641131"/>
          </a:xfrm>
        </p:spPr>
        <p:txBody>
          <a:bodyPr/>
          <a:lstStyle/>
          <a:p>
            <a:r>
              <a:rPr lang="en-US" altLang="ja-JP"/>
              <a:t>8</a:t>
            </a:r>
            <a:r>
              <a:rPr kumimoji="1" lang="en-US" altLang="ja-JP" smtClean="0"/>
              <a:t>. JPA</a:t>
            </a:r>
            <a:r>
              <a:rPr lang="ja-JP" altLang="en-US" smtClean="0"/>
              <a:t>の使い方 </a:t>
            </a:r>
            <a:r>
              <a:rPr lang="en-US" altLang="ja-JP" smtClean="0"/>
              <a:t>(EE)</a:t>
            </a:r>
            <a:endParaRPr kumimoji="1" lang="ja-JP" altLang="en-US"/>
          </a:p>
        </p:txBody>
      </p:sp>
      <p:sp>
        <p:nvSpPr>
          <p:cNvPr id="2" name="角丸四角形 1"/>
          <p:cNvSpPr/>
          <p:nvPr/>
        </p:nvSpPr>
        <p:spPr bwMode="gray">
          <a:xfrm>
            <a:off x="694481" y="1393794"/>
            <a:ext cx="5972649" cy="4829453"/>
          </a:xfrm>
          <a:prstGeom prst="round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312" y="1251758"/>
            <a:ext cx="3104495" cy="1877137"/>
          </a:xfrm>
          <a:prstGeom prst="rect">
            <a:avLst/>
          </a:prstGeom>
          <a:ln>
            <a:noFill/>
          </a:ln>
          <a:effectLst>
            <a:outerShdw blurRad="63500" sx="102000" sy="102000" algn="ctr" rotWithShape="0">
              <a:prstClr val="black">
                <a:alpha val="40000"/>
              </a:prstClr>
            </a:outerShdw>
          </a:effectLst>
        </p:spPr>
      </p:pic>
      <p:sp>
        <p:nvSpPr>
          <p:cNvPr id="18" name="テキスト ボックス 17"/>
          <p:cNvSpPr txBox="1"/>
          <p:nvPr/>
        </p:nvSpPr>
        <p:spPr>
          <a:xfrm>
            <a:off x="599090" y="3731172"/>
            <a:ext cx="4414344" cy="2217683"/>
          </a:xfrm>
          <a:prstGeom prst="rect">
            <a:avLst/>
          </a:prstGeom>
          <a:noFill/>
        </p:spPr>
        <p:txBody>
          <a:bodyPr wrap="square" lIns="0" tIns="0" rIns="0" bIns="0" rtlCol="0">
            <a:noAutofit/>
          </a:bodyPr>
          <a:lstStyle/>
          <a:p>
            <a:pPr>
              <a:lnSpc>
                <a:spcPts val="2700"/>
              </a:lnSpc>
            </a:pPr>
            <a:r>
              <a:rPr kumimoji="1" lang="ja-JP" altLang="en-US" smtClean="0">
                <a:latin typeface="Calibri" panose="020F0502020204030204" pitchFamily="34" charset="0"/>
                <a:ea typeface="メイリオ" panose="020B0604030504040204" pitchFamily="50" charset="-128"/>
              </a:rPr>
              <a:t>このようなウェブは </a:t>
            </a:r>
            <a:r>
              <a:rPr kumimoji="1" lang="en-US" altLang="ja-JP" sz="2400" b="1" smtClean="0">
                <a:solidFill>
                  <a:srgbClr val="00B0F0"/>
                </a:solidFill>
                <a:latin typeface="Calibri" panose="020F0502020204030204" pitchFamily="34" charset="0"/>
                <a:ea typeface="メイリオ" panose="020B0604030504040204" pitchFamily="50" charset="-128"/>
              </a:rPr>
              <a:t>JSF</a:t>
            </a:r>
            <a:r>
              <a:rPr kumimoji="1" lang="ja-JP" altLang="en-US" sz="2400" smtClean="0">
                <a:latin typeface="Calibri" panose="020F0502020204030204" pitchFamily="34" charset="0"/>
                <a:ea typeface="メイリオ" panose="020B0604030504040204" pitchFamily="50" charset="-128"/>
              </a:rPr>
              <a:t> </a:t>
            </a:r>
            <a:r>
              <a:rPr kumimoji="1" lang="ja-JP" altLang="en-US" smtClean="0">
                <a:latin typeface="Calibri" panose="020F0502020204030204" pitchFamily="34" charset="0"/>
                <a:ea typeface="メイリオ" panose="020B0604030504040204" pitchFamily="50" charset="-128"/>
              </a:rPr>
              <a:t>で作成し、データを受け取るプログラムを</a:t>
            </a:r>
            <a:r>
              <a:rPr kumimoji="1" lang="ja-JP" altLang="en-US" b="1" smtClean="0">
                <a:solidFill>
                  <a:srgbClr val="00B0F0"/>
                </a:solidFill>
                <a:latin typeface="Calibri" panose="020F0502020204030204" pitchFamily="34" charset="0"/>
                <a:ea typeface="メイリオ" panose="020B0604030504040204" pitchFamily="50" charset="-128"/>
              </a:rPr>
              <a:t>バッキングビーン</a:t>
            </a:r>
            <a:r>
              <a:rPr kumimoji="1" lang="ja-JP" altLang="en-US" smtClean="0">
                <a:latin typeface="Calibri" panose="020F0502020204030204" pitchFamily="34" charset="0"/>
                <a:ea typeface="メイリオ" panose="020B0604030504040204" pitchFamily="50" charset="-128"/>
              </a:rPr>
              <a:t>という。</a:t>
            </a:r>
          </a:p>
        </p:txBody>
      </p:sp>
      <p:sp>
        <p:nvSpPr>
          <p:cNvPr id="19" name="テキスト ボックス 18"/>
          <p:cNvSpPr txBox="1"/>
          <p:nvPr/>
        </p:nvSpPr>
        <p:spPr>
          <a:xfrm>
            <a:off x="9701027" y="601104"/>
            <a:ext cx="1891862" cy="334317"/>
          </a:xfrm>
          <a:prstGeom prst="rect">
            <a:avLst/>
          </a:prstGeom>
          <a:solidFill>
            <a:schemeClr val="accent2">
              <a:lumMod val="20000"/>
              <a:lumOff val="80000"/>
            </a:schemeClr>
          </a:solidFill>
        </p:spPr>
        <p:txBody>
          <a:bodyPr wrap="none" lIns="0" tIns="0" rIns="0" bIns="0" rtlCol="0">
            <a:noAutofit/>
          </a:bodyPr>
          <a:lstStyle/>
          <a:p>
            <a:pPr>
              <a:lnSpc>
                <a:spcPts val="2700"/>
              </a:lnSpc>
            </a:pPr>
            <a:r>
              <a:rPr kumimoji="1" lang="ja-JP" altLang="en-US" b="1" smtClean="0">
                <a:latin typeface="Calibri" panose="020F0502020204030204" pitchFamily="34" charset="0"/>
                <a:ea typeface="メイリオ" panose="020B0604030504040204" pitchFamily="50" charset="-128"/>
              </a:rPr>
              <a:t>バッキング</a:t>
            </a:r>
            <a:r>
              <a:rPr kumimoji="1" lang="ja-JP" altLang="en-US" b="1">
                <a:latin typeface="Calibri" panose="020F0502020204030204" pitchFamily="34" charset="0"/>
                <a:ea typeface="メイリオ" panose="020B0604030504040204" pitchFamily="50" charset="-128"/>
              </a:rPr>
              <a:t>ビーン</a:t>
            </a:r>
            <a:endParaRPr kumimoji="1" lang="ja-JP" altLang="en-US" b="1" smtClean="0">
              <a:latin typeface="Calibri" panose="020F0502020204030204" pitchFamily="34" charset="0"/>
              <a:ea typeface="メイリオ" panose="020B0604030504040204" pitchFamily="50" charset="-128"/>
            </a:endParaRPr>
          </a:p>
        </p:txBody>
      </p:sp>
      <p:sp>
        <p:nvSpPr>
          <p:cNvPr id="32" name="フリーフォーム 31"/>
          <p:cNvSpPr/>
          <p:nvPr/>
        </p:nvSpPr>
        <p:spPr bwMode="gray">
          <a:xfrm>
            <a:off x="3349746" y="1387669"/>
            <a:ext cx="2485751" cy="598786"/>
          </a:xfrm>
          <a:custGeom>
            <a:avLst/>
            <a:gdLst>
              <a:gd name="connsiteX0" fmla="*/ 0 w 2920753"/>
              <a:gd name="connsiteY0" fmla="*/ 870012 h 870012"/>
              <a:gd name="connsiteX1" fmla="*/ 1074198 w 2920753"/>
              <a:gd name="connsiteY1" fmla="*/ 230820 h 870012"/>
              <a:gd name="connsiteX2" fmla="*/ 2920753 w 2920753"/>
              <a:gd name="connsiteY2" fmla="*/ 0 h 870012"/>
            </a:gdLst>
            <a:ahLst/>
            <a:cxnLst>
              <a:cxn ang="0">
                <a:pos x="connsiteX0" y="connsiteY0"/>
              </a:cxn>
              <a:cxn ang="0">
                <a:pos x="connsiteX1" y="connsiteY1"/>
              </a:cxn>
              <a:cxn ang="0">
                <a:pos x="connsiteX2" y="connsiteY2"/>
              </a:cxn>
            </a:cxnLst>
            <a:rect l="l" t="t" r="r" b="b"/>
            <a:pathLst>
              <a:path w="2920753" h="870012">
                <a:moveTo>
                  <a:pt x="0" y="870012"/>
                </a:moveTo>
                <a:cubicBezTo>
                  <a:pt x="293703" y="622917"/>
                  <a:pt x="587406" y="375822"/>
                  <a:pt x="1074198" y="230820"/>
                </a:cubicBezTo>
                <a:cubicBezTo>
                  <a:pt x="1560990" y="85818"/>
                  <a:pt x="2240871" y="42909"/>
                  <a:pt x="2920753" y="0"/>
                </a:cubicBezTo>
              </a:path>
            </a:pathLst>
          </a:custGeom>
          <a:noFill/>
          <a:ln w="19050">
            <a:solidFill>
              <a:schemeClr val="accent2">
                <a:lumMod val="60000"/>
                <a:lumOff val="40000"/>
              </a:schemeClr>
            </a:solidFill>
            <a:miter lim="800000"/>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32"/>
          <p:cNvSpPr/>
          <p:nvPr/>
        </p:nvSpPr>
        <p:spPr bwMode="gray">
          <a:xfrm>
            <a:off x="3349746" y="1618490"/>
            <a:ext cx="2473945" cy="708897"/>
          </a:xfrm>
          <a:custGeom>
            <a:avLst/>
            <a:gdLst>
              <a:gd name="connsiteX0" fmla="*/ 0 w 2920753"/>
              <a:gd name="connsiteY0" fmla="*/ 870012 h 870012"/>
              <a:gd name="connsiteX1" fmla="*/ 1074198 w 2920753"/>
              <a:gd name="connsiteY1" fmla="*/ 230820 h 870012"/>
              <a:gd name="connsiteX2" fmla="*/ 2920753 w 2920753"/>
              <a:gd name="connsiteY2" fmla="*/ 0 h 870012"/>
            </a:gdLst>
            <a:ahLst/>
            <a:cxnLst>
              <a:cxn ang="0">
                <a:pos x="connsiteX0" y="connsiteY0"/>
              </a:cxn>
              <a:cxn ang="0">
                <a:pos x="connsiteX1" y="connsiteY1"/>
              </a:cxn>
              <a:cxn ang="0">
                <a:pos x="connsiteX2" y="connsiteY2"/>
              </a:cxn>
            </a:cxnLst>
            <a:rect l="l" t="t" r="r" b="b"/>
            <a:pathLst>
              <a:path w="2920753" h="870012">
                <a:moveTo>
                  <a:pt x="0" y="870012"/>
                </a:moveTo>
                <a:cubicBezTo>
                  <a:pt x="293703" y="622917"/>
                  <a:pt x="587406" y="375822"/>
                  <a:pt x="1074198" y="230820"/>
                </a:cubicBezTo>
                <a:cubicBezTo>
                  <a:pt x="1560990" y="85818"/>
                  <a:pt x="2240871" y="42909"/>
                  <a:pt x="2920753" y="0"/>
                </a:cubicBezTo>
              </a:path>
            </a:pathLst>
          </a:custGeom>
          <a:noFill/>
          <a:ln w="19050">
            <a:solidFill>
              <a:schemeClr val="accent2">
                <a:lumMod val="60000"/>
                <a:lumOff val="40000"/>
              </a:schemeClr>
            </a:solidFill>
            <a:miter lim="800000"/>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リーフォーム 33"/>
          <p:cNvSpPr/>
          <p:nvPr/>
        </p:nvSpPr>
        <p:spPr bwMode="gray">
          <a:xfrm>
            <a:off x="3349746" y="1822676"/>
            <a:ext cx="2485750" cy="820243"/>
          </a:xfrm>
          <a:custGeom>
            <a:avLst/>
            <a:gdLst>
              <a:gd name="connsiteX0" fmla="*/ 0 w 2920753"/>
              <a:gd name="connsiteY0" fmla="*/ 870012 h 870012"/>
              <a:gd name="connsiteX1" fmla="*/ 1074198 w 2920753"/>
              <a:gd name="connsiteY1" fmla="*/ 230820 h 870012"/>
              <a:gd name="connsiteX2" fmla="*/ 2920753 w 2920753"/>
              <a:gd name="connsiteY2" fmla="*/ 0 h 870012"/>
            </a:gdLst>
            <a:ahLst/>
            <a:cxnLst>
              <a:cxn ang="0">
                <a:pos x="connsiteX0" y="connsiteY0"/>
              </a:cxn>
              <a:cxn ang="0">
                <a:pos x="connsiteX1" y="connsiteY1"/>
              </a:cxn>
              <a:cxn ang="0">
                <a:pos x="connsiteX2" y="connsiteY2"/>
              </a:cxn>
            </a:cxnLst>
            <a:rect l="l" t="t" r="r" b="b"/>
            <a:pathLst>
              <a:path w="2920753" h="870012">
                <a:moveTo>
                  <a:pt x="0" y="870012"/>
                </a:moveTo>
                <a:cubicBezTo>
                  <a:pt x="293703" y="622917"/>
                  <a:pt x="587406" y="375822"/>
                  <a:pt x="1074198" y="230820"/>
                </a:cubicBezTo>
                <a:cubicBezTo>
                  <a:pt x="1560990" y="85818"/>
                  <a:pt x="2240871" y="42909"/>
                  <a:pt x="2920753" y="0"/>
                </a:cubicBezTo>
              </a:path>
            </a:pathLst>
          </a:custGeom>
          <a:noFill/>
          <a:ln w="19050">
            <a:solidFill>
              <a:schemeClr val="accent2">
                <a:lumMod val="60000"/>
                <a:lumOff val="40000"/>
              </a:schemeClr>
            </a:solidFill>
            <a:miter lim="800000"/>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5" name="グループ化 34"/>
          <p:cNvGrpSpPr/>
          <p:nvPr/>
        </p:nvGrpSpPr>
        <p:grpSpPr>
          <a:xfrm>
            <a:off x="1482572" y="2743200"/>
            <a:ext cx="4341119" cy="204186"/>
            <a:chOff x="1482572" y="2338453"/>
            <a:chExt cx="4601655" cy="697715"/>
          </a:xfrm>
        </p:grpSpPr>
        <p:cxnSp>
          <p:nvCxnSpPr>
            <p:cNvPr id="36" name="直線コネクタ 35"/>
            <p:cNvCxnSpPr>
              <a:endCxn id="37" idx="0"/>
            </p:cNvCxnSpPr>
            <p:nvPr/>
          </p:nvCxnSpPr>
          <p:spPr>
            <a:xfrm>
              <a:off x="1482572" y="3036168"/>
              <a:ext cx="2627790" cy="0"/>
            </a:xfrm>
            <a:prstGeom prst="line">
              <a:avLst/>
            </a:prstGeom>
            <a:noFill/>
            <a:ln w="19050">
              <a:solidFill>
                <a:schemeClr val="bg2"/>
              </a:solidFill>
              <a:miter lim="800000"/>
              <a:headEnd type="oval"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
          <p:nvSpPr>
            <p:cNvPr id="37" name="フリーフォーム 36"/>
            <p:cNvSpPr/>
            <p:nvPr/>
          </p:nvSpPr>
          <p:spPr bwMode="gray">
            <a:xfrm>
              <a:off x="4110362" y="2338453"/>
              <a:ext cx="1973865" cy="697715"/>
            </a:xfrm>
            <a:custGeom>
              <a:avLst/>
              <a:gdLst>
                <a:gd name="connsiteX0" fmla="*/ 0 w 2920753"/>
                <a:gd name="connsiteY0" fmla="*/ 870012 h 870012"/>
                <a:gd name="connsiteX1" fmla="*/ 1074198 w 2920753"/>
                <a:gd name="connsiteY1" fmla="*/ 230820 h 870012"/>
                <a:gd name="connsiteX2" fmla="*/ 2920753 w 2920753"/>
                <a:gd name="connsiteY2" fmla="*/ 0 h 870012"/>
              </a:gdLst>
              <a:ahLst/>
              <a:cxnLst>
                <a:cxn ang="0">
                  <a:pos x="connsiteX0" y="connsiteY0"/>
                </a:cxn>
                <a:cxn ang="0">
                  <a:pos x="connsiteX1" y="connsiteY1"/>
                </a:cxn>
                <a:cxn ang="0">
                  <a:pos x="connsiteX2" y="connsiteY2"/>
                </a:cxn>
              </a:cxnLst>
              <a:rect l="l" t="t" r="r" b="b"/>
              <a:pathLst>
                <a:path w="2920753" h="870012">
                  <a:moveTo>
                    <a:pt x="0" y="870012"/>
                  </a:moveTo>
                  <a:cubicBezTo>
                    <a:pt x="293703" y="622917"/>
                    <a:pt x="587406" y="375822"/>
                    <a:pt x="1074198" y="230820"/>
                  </a:cubicBezTo>
                  <a:cubicBezTo>
                    <a:pt x="1560990" y="85818"/>
                    <a:pt x="2240871" y="42909"/>
                    <a:pt x="2920753" y="0"/>
                  </a:cubicBezTo>
                </a:path>
              </a:pathLst>
            </a:custGeom>
            <a:noFill/>
            <a:ln w="19050">
              <a:solidFill>
                <a:schemeClr val="bg2"/>
              </a:solidFill>
              <a:miter lim="800000"/>
              <a:headEnd type="none"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8691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bwMode="gray">
          <a:xfrm>
            <a:off x="5884536" y="2618838"/>
            <a:ext cx="5708373" cy="1595810"/>
          </a:xfrm>
          <a:prstGeom prst="rect">
            <a:avLst/>
          </a:prstGeom>
          <a:solidFill>
            <a:schemeClr val="accent2">
              <a:lumMod val="20000"/>
              <a:lumOff val="8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22" name="正方形/長方形 21"/>
          <p:cNvSpPr/>
          <p:nvPr/>
        </p:nvSpPr>
        <p:spPr bwMode="gray">
          <a:xfrm>
            <a:off x="5905557" y="1265010"/>
            <a:ext cx="3322532" cy="756000"/>
          </a:xfrm>
          <a:prstGeom prst="rect">
            <a:avLst/>
          </a:prstGeom>
          <a:solidFill>
            <a:schemeClr val="accent2">
              <a:lumMod val="20000"/>
              <a:lumOff val="8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4" name="Slide Number Placeholder 3"/>
          <p:cNvSpPr>
            <a:spLocks noGrp="1"/>
          </p:cNvSpPr>
          <p:nvPr>
            <p:ph type="sldNum" sz="quarter" idx="12"/>
          </p:nvPr>
        </p:nvSpPr>
        <p:spPr/>
        <p:txBody>
          <a:bodyPr/>
          <a:lstStyle/>
          <a:p>
            <a:fld id="{C51EAA63-D034-42AE-91FA-B13B9518C7BE}" type="slidenum">
              <a:rPr lang="en-US" smtClean="0"/>
              <a:pPr/>
              <a:t>35</a:t>
            </a:fld>
            <a:endParaRPr lang="en-US"/>
          </a:p>
        </p:txBody>
      </p:sp>
      <p:sp>
        <p:nvSpPr>
          <p:cNvPr id="3" name="テキスト ボックス 2"/>
          <p:cNvSpPr txBox="1"/>
          <p:nvPr/>
        </p:nvSpPr>
        <p:spPr>
          <a:xfrm>
            <a:off x="5261887" y="307682"/>
            <a:ext cx="6530720" cy="4716263"/>
          </a:xfrm>
          <a:prstGeom prst="rect">
            <a:avLst/>
          </a:prstGeom>
          <a:noFill/>
          <a:ln w="19050">
            <a:solidFill>
              <a:schemeClr val="tx2">
                <a:lumMod val="40000"/>
                <a:lumOff val="60000"/>
              </a:schemeClr>
            </a:solidFill>
          </a:ln>
        </p:spPr>
        <p:txBody>
          <a:bodyPr wrap="none" lIns="108000" tIns="108000" rIns="108000" bIns="108000" rtlCol="0">
            <a:noAutofit/>
          </a:bodyPr>
          <a:lstStyle/>
          <a:p>
            <a:pPr>
              <a:lnSpc>
                <a:spcPct val="90000"/>
              </a:lnSpc>
            </a:pPr>
            <a:r>
              <a:rPr kumimoji="1" lang="en-US" altLang="ja-JP" sz="2000">
                <a:latin typeface="Consolas" panose="020B0609020204030204" pitchFamily="49" charset="0"/>
                <a:cs typeface="Consolas" panose="020B0609020204030204" pitchFamily="49" charset="0"/>
              </a:rPr>
              <a:t>@Named</a:t>
            </a:r>
          </a:p>
          <a:p>
            <a:pPr>
              <a:lnSpc>
                <a:spcPct val="90000"/>
              </a:lnSpc>
            </a:pPr>
            <a:r>
              <a:rPr kumimoji="1" lang="en-US" altLang="ja-JP" sz="2000">
                <a:latin typeface="Consolas" panose="020B0609020204030204" pitchFamily="49" charset="0"/>
                <a:cs typeface="Consolas" panose="020B0609020204030204" pitchFamily="49" charset="0"/>
              </a:rPr>
              <a:t>@RequestScoped</a:t>
            </a:r>
          </a:p>
          <a:p>
            <a:pPr>
              <a:lnSpc>
                <a:spcPct val="90000"/>
              </a:lnSpc>
            </a:pPr>
            <a:r>
              <a:rPr kumimoji="1" lang="en-US" altLang="ja-JP" sz="2000">
                <a:latin typeface="Consolas" panose="020B0609020204030204" pitchFamily="49" charset="0"/>
                <a:cs typeface="Consolas" panose="020B0609020204030204" pitchFamily="49" charset="0"/>
              </a:rPr>
              <a:t>public class Bb {</a:t>
            </a:r>
          </a:p>
          <a:p>
            <a:pPr>
              <a:lnSpc>
                <a:spcPct val="90000"/>
              </a:lnSpc>
            </a:pPr>
            <a:r>
              <a:rPr kumimoji="1" lang="en-US" altLang="ja-JP" sz="2000">
                <a:latin typeface="Consolas" panose="020B0609020204030204" pitchFamily="49" charset="0"/>
                <a:cs typeface="Consolas" panose="020B0609020204030204" pitchFamily="49" charset="0"/>
              </a:rPr>
              <a:t> </a:t>
            </a:r>
            <a:r>
              <a:rPr kumimoji="1" lang="en-US" altLang="ja-JP" sz="2000" smtClean="0">
                <a:latin typeface="Consolas" panose="020B0609020204030204" pitchFamily="49" charset="0"/>
                <a:cs typeface="Consolas" panose="020B0609020204030204" pitchFamily="49" charset="0"/>
              </a:rPr>
              <a:t>   private </a:t>
            </a:r>
            <a:r>
              <a:rPr kumimoji="1" lang="en-US" altLang="ja-JP" sz="2000">
                <a:latin typeface="Consolas" panose="020B0609020204030204" pitchFamily="49" charset="0"/>
                <a:cs typeface="Consolas" panose="020B0609020204030204" pitchFamily="49" charset="0"/>
              </a:rPr>
              <a:t>Integer number;</a:t>
            </a:r>
          </a:p>
          <a:p>
            <a:pPr>
              <a:lnSpc>
                <a:spcPct val="90000"/>
              </a:lnSpc>
            </a:pPr>
            <a:r>
              <a:rPr kumimoji="1" lang="en-US" altLang="ja-JP" sz="2000">
                <a:latin typeface="Consolas" panose="020B0609020204030204" pitchFamily="49" charset="0"/>
                <a:cs typeface="Consolas" panose="020B0609020204030204" pitchFamily="49" charset="0"/>
              </a:rPr>
              <a:t>    private String name;</a:t>
            </a:r>
          </a:p>
          <a:p>
            <a:pPr>
              <a:lnSpc>
                <a:spcPts val="2000"/>
              </a:lnSpc>
            </a:pPr>
            <a:r>
              <a:rPr kumimoji="1" lang="en-US" altLang="ja-JP" sz="2000">
                <a:latin typeface="Consolas" panose="020B0609020204030204" pitchFamily="49" charset="0"/>
                <a:cs typeface="Consolas" panose="020B0609020204030204" pitchFamily="49" charset="0"/>
              </a:rPr>
              <a:t>    private String mail;    </a:t>
            </a:r>
          </a:p>
          <a:p>
            <a:pPr>
              <a:lnSpc>
                <a:spcPct val="90000"/>
              </a:lnSpc>
            </a:pPr>
            <a:r>
              <a:rPr kumimoji="1" lang="en-US" altLang="ja-JP" sz="2000">
                <a:solidFill>
                  <a:schemeClr val="bg2"/>
                </a:solidFill>
                <a:latin typeface="Consolas" panose="020B0609020204030204" pitchFamily="49" charset="0"/>
                <a:cs typeface="Consolas" panose="020B0609020204030204" pitchFamily="49" charset="0"/>
              </a:rPr>
              <a:t>    @EJB</a:t>
            </a:r>
          </a:p>
          <a:p>
            <a:pPr>
              <a:lnSpc>
                <a:spcPct val="90000"/>
              </a:lnSpc>
            </a:pPr>
            <a:r>
              <a:rPr kumimoji="1" lang="en-US" altLang="ja-JP" sz="2000">
                <a:solidFill>
                  <a:schemeClr val="bg2"/>
                </a:solidFill>
                <a:latin typeface="Consolas" panose="020B0609020204030204" pitchFamily="49" charset="0"/>
                <a:cs typeface="Consolas" panose="020B0609020204030204" pitchFamily="49" charset="0"/>
              </a:rPr>
              <a:t>    EmployeeDb db;</a:t>
            </a:r>
          </a:p>
          <a:p>
            <a:pPr>
              <a:lnSpc>
                <a:spcPct val="90000"/>
              </a:lnSpc>
            </a:pPr>
            <a:r>
              <a:rPr kumimoji="1" lang="en-US" altLang="ja-JP" sz="2000" smtClean="0">
                <a:solidFill>
                  <a:schemeClr val="bg2"/>
                </a:solidFill>
                <a:latin typeface="Consolas" panose="020B0609020204030204" pitchFamily="49" charset="0"/>
                <a:cs typeface="Consolas" panose="020B0609020204030204" pitchFamily="49" charset="0"/>
              </a:rPr>
              <a:t>    </a:t>
            </a:r>
            <a:r>
              <a:rPr kumimoji="1" lang="en-US" altLang="ja-JP" sz="2000">
                <a:latin typeface="Consolas" panose="020B0609020204030204" pitchFamily="49" charset="0"/>
                <a:cs typeface="Consolas" panose="020B0609020204030204" pitchFamily="49" charset="0"/>
              </a:rPr>
              <a:t>public String </a:t>
            </a:r>
            <a:r>
              <a:rPr kumimoji="1" lang="en-US" altLang="ja-JP" sz="2000" b="1">
                <a:latin typeface="Consolas" panose="020B0609020204030204" pitchFamily="49" charset="0"/>
                <a:cs typeface="Consolas" panose="020B0609020204030204" pitchFamily="49" charset="0"/>
              </a:rPr>
              <a:t>create</a:t>
            </a:r>
            <a:r>
              <a:rPr kumimoji="1" lang="en-US" altLang="ja-JP" sz="2000">
                <a:latin typeface="Consolas" panose="020B0609020204030204" pitchFamily="49" charset="0"/>
                <a:cs typeface="Consolas" panose="020B0609020204030204" pitchFamily="49" charset="0"/>
              </a:rPr>
              <a:t>() {</a:t>
            </a:r>
          </a:p>
          <a:p>
            <a:pPr>
              <a:lnSpc>
                <a:spcPct val="90000"/>
              </a:lnSpc>
            </a:pPr>
            <a:r>
              <a:rPr kumimoji="1" lang="en-US" altLang="ja-JP" sz="2000">
                <a:latin typeface="Consolas" panose="020B0609020204030204" pitchFamily="49" charset="0"/>
                <a:cs typeface="Consolas" panose="020B0609020204030204" pitchFamily="49" charset="0"/>
              </a:rPr>
              <a:t>        Employee </a:t>
            </a:r>
            <a:r>
              <a:rPr kumimoji="1" lang="en-US" altLang="ja-JP" sz="2000" smtClean="0">
                <a:latin typeface="Consolas" panose="020B0609020204030204" pitchFamily="49" charset="0"/>
                <a:cs typeface="Consolas" panose="020B0609020204030204" pitchFamily="49" charset="0"/>
              </a:rPr>
              <a:t>emp =</a:t>
            </a:r>
          </a:p>
          <a:p>
            <a:pPr>
              <a:lnSpc>
                <a:spcPct val="90000"/>
              </a:lnSpc>
            </a:pPr>
            <a:r>
              <a:rPr kumimoji="1" lang="en-US" altLang="ja-JP" sz="2000">
                <a:latin typeface="Consolas" panose="020B0609020204030204" pitchFamily="49" charset="0"/>
                <a:cs typeface="Consolas" panose="020B0609020204030204" pitchFamily="49" charset="0"/>
              </a:rPr>
              <a:t> </a:t>
            </a:r>
            <a:r>
              <a:rPr kumimoji="1" lang="en-US" altLang="ja-JP" sz="2000" smtClean="0">
                <a:latin typeface="Consolas" panose="020B0609020204030204" pitchFamily="49" charset="0"/>
                <a:cs typeface="Consolas" panose="020B0609020204030204" pitchFamily="49" charset="0"/>
              </a:rPr>
              <a:t>          new </a:t>
            </a:r>
            <a:r>
              <a:rPr kumimoji="1" lang="en-US" altLang="ja-JP" sz="2000">
                <a:latin typeface="Consolas" panose="020B0609020204030204" pitchFamily="49" charset="0"/>
                <a:cs typeface="Consolas" panose="020B0609020204030204" pitchFamily="49" charset="0"/>
              </a:rPr>
              <a:t>Employee(number, name, mail);</a:t>
            </a:r>
          </a:p>
          <a:p>
            <a:pPr>
              <a:lnSpc>
                <a:spcPct val="90000"/>
              </a:lnSpc>
            </a:pPr>
            <a:r>
              <a:rPr kumimoji="1" lang="en-US" altLang="ja-JP" sz="2000">
                <a:latin typeface="Consolas" panose="020B0609020204030204" pitchFamily="49" charset="0"/>
                <a:cs typeface="Consolas" panose="020B0609020204030204" pitchFamily="49" charset="0"/>
              </a:rPr>
              <a:t>        </a:t>
            </a:r>
            <a:r>
              <a:rPr kumimoji="1" lang="en-US" altLang="ja-JP" sz="2000" b="1">
                <a:latin typeface="Consolas" panose="020B0609020204030204" pitchFamily="49" charset="0"/>
                <a:cs typeface="Consolas" panose="020B0609020204030204" pitchFamily="49" charset="0"/>
              </a:rPr>
              <a:t>db.create(emp)</a:t>
            </a:r>
            <a:r>
              <a:rPr kumimoji="1" lang="en-US" altLang="ja-JP" sz="2000">
                <a:latin typeface="Consolas" panose="020B0609020204030204" pitchFamily="49" charset="0"/>
                <a:cs typeface="Consolas" panose="020B0609020204030204" pitchFamily="49" charset="0"/>
              </a:rPr>
              <a:t>;</a:t>
            </a:r>
          </a:p>
          <a:p>
            <a:pPr>
              <a:lnSpc>
                <a:spcPct val="90000"/>
              </a:lnSpc>
            </a:pPr>
            <a:r>
              <a:rPr kumimoji="1" lang="en-US" altLang="ja-JP" sz="2000">
                <a:latin typeface="Consolas" panose="020B0609020204030204" pitchFamily="49" charset="0"/>
                <a:cs typeface="Consolas" panose="020B0609020204030204" pitchFamily="49" charset="0"/>
              </a:rPr>
              <a:t>        return </a:t>
            </a:r>
            <a:r>
              <a:rPr kumimoji="1" lang="en-US" altLang="ja-JP" sz="2000" smtClean="0">
                <a:latin typeface="Consolas" panose="020B0609020204030204" pitchFamily="49" charset="0"/>
                <a:cs typeface="Consolas" panose="020B0609020204030204" pitchFamily="49" charset="0"/>
              </a:rPr>
              <a:t>null;</a:t>
            </a:r>
            <a:endParaRPr kumimoji="1" lang="en-US" altLang="ja-JP" sz="2000">
              <a:latin typeface="Consolas" panose="020B0609020204030204" pitchFamily="49" charset="0"/>
              <a:cs typeface="Consolas" panose="020B0609020204030204" pitchFamily="49" charset="0"/>
            </a:endParaRPr>
          </a:p>
          <a:p>
            <a:pPr>
              <a:lnSpc>
                <a:spcPct val="90000"/>
              </a:lnSpc>
            </a:pPr>
            <a:r>
              <a:rPr kumimoji="1" lang="en-US" altLang="ja-JP" sz="2000">
                <a:latin typeface="Consolas" panose="020B0609020204030204" pitchFamily="49" charset="0"/>
                <a:cs typeface="Consolas" panose="020B0609020204030204" pitchFamily="49" charset="0"/>
              </a:rPr>
              <a:t>    </a:t>
            </a:r>
            <a:r>
              <a:rPr kumimoji="1" lang="en-US" altLang="ja-JP" sz="2000" smtClean="0">
                <a:latin typeface="Consolas" panose="020B0609020204030204" pitchFamily="49" charset="0"/>
                <a:cs typeface="Consolas" panose="020B0609020204030204" pitchFamily="49" charset="0"/>
              </a:rPr>
              <a:t>}</a:t>
            </a:r>
          </a:p>
          <a:p>
            <a:pPr>
              <a:lnSpc>
                <a:spcPct val="90000"/>
              </a:lnSpc>
            </a:pPr>
            <a:r>
              <a:rPr kumimoji="1" lang="en-US" altLang="ja-JP" sz="2000" smtClean="0">
                <a:solidFill>
                  <a:schemeClr val="bg2"/>
                </a:solidFill>
                <a:latin typeface="Consolas" panose="020B0609020204030204" pitchFamily="49" charset="0"/>
                <a:cs typeface="Consolas" panose="020B0609020204030204" pitchFamily="49" charset="0"/>
              </a:rPr>
              <a:t>    // </a:t>
            </a:r>
            <a:r>
              <a:rPr kumimoji="1" lang="ja-JP" altLang="en-US" sz="2000" smtClean="0">
                <a:solidFill>
                  <a:schemeClr val="bg2"/>
                </a:solidFill>
                <a:latin typeface="Consolas" panose="020B0609020204030204" pitchFamily="49" charset="0"/>
                <a:cs typeface="Consolas" panose="020B0609020204030204" pitchFamily="49" charset="0"/>
              </a:rPr>
              <a:t>セッター、ゲッター</a:t>
            </a:r>
            <a:endParaRPr kumimoji="1" lang="en-US" altLang="ja-JP" sz="2000">
              <a:solidFill>
                <a:schemeClr val="bg2"/>
              </a:solidFill>
              <a:latin typeface="Consolas" panose="020B0609020204030204" pitchFamily="49" charset="0"/>
              <a:cs typeface="Consolas" panose="020B0609020204030204" pitchFamily="49" charset="0"/>
            </a:endParaRPr>
          </a:p>
          <a:p>
            <a:pPr>
              <a:lnSpc>
                <a:spcPct val="90000"/>
              </a:lnSpc>
            </a:pPr>
            <a:r>
              <a:rPr kumimoji="1" lang="en-US" altLang="ja-JP" sz="2000">
                <a:latin typeface="Consolas" panose="020B0609020204030204" pitchFamily="49" charset="0"/>
                <a:cs typeface="Consolas" panose="020B0609020204030204" pitchFamily="49" charset="0"/>
              </a:rPr>
              <a:t>}</a:t>
            </a:r>
            <a:endParaRPr kumimoji="1" lang="ja-JP" altLang="en-US" sz="2000" smtClean="0">
              <a:latin typeface="Consolas" panose="020B0609020204030204" pitchFamily="49" charset="0"/>
              <a:cs typeface="Consolas" panose="020B0609020204030204" pitchFamily="49" charset="0"/>
            </a:endParaRPr>
          </a:p>
        </p:txBody>
      </p:sp>
      <p:sp>
        <p:nvSpPr>
          <p:cNvPr id="5" name="タイトル 4"/>
          <p:cNvSpPr>
            <a:spLocks noGrp="1"/>
          </p:cNvSpPr>
          <p:nvPr>
            <p:ph type="title"/>
          </p:nvPr>
        </p:nvSpPr>
        <p:spPr>
          <a:xfrm>
            <a:off x="531812" y="378376"/>
            <a:ext cx="11125200" cy="641131"/>
          </a:xfrm>
        </p:spPr>
        <p:txBody>
          <a:bodyPr/>
          <a:lstStyle/>
          <a:p>
            <a:r>
              <a:rPr lang="en-US" altLang="ja-JP"/>
              <a:t>8</a:t>
            </a:r>
            <a:r>
              <a:rPr kumimoji="1" lang="en-US" altLang="ja-JP" smtClean="0"/>
              <a:t>. JPA</a:t>
            </a:r>
            <a:r>
              <a:rPr lang="ja-JP" altLang="en-US" smtClean="0"/>
              <a:t>の使い方 </a:t>
            </a:r>
            <a:r>
              <a:rPr lang="en-US" altLang="ja-JP" smtClean="0"/>
              <a:t>(EE)</a:t>
            </a:r>
            <a:endParaRPr kumimoji="1" lang="ja-JP" altLang="en-US"/>
          </a:p>
        </p:txBody>
      </p:sp>
      <p:sp>
        <p:nvSpPr>
          <p:cNvPr id="2" name="角丸四角形 1"/>
          <p:cNvSpPr/>
          <p:nvPr/>
        </p:nvSpPr>
        <p:spPr bwMode="gray">
          <a:xfrm>
            <a:off x="694481" y="1393794"/>
            <a:ext cx="5972649" cy="4829453"/>
          </a:xfrm>
          <a:prstGeom prst="round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312" y="1251758"/>
            <a:ext cx="3104495" cy="1877137"/>
          </a:xfrm>
          <a:prstGeom prst="rect">
            <a:avLst/>
          </a:prstGeom>
          <a:ln>
            <a:noFill/>
          </a:ln>
          <a:effectLst>
            <a:outerShdw blurRad="63500" sx="102000" sy="102000" algn="ctr" rotWithShape="0">
              <a:prstClr val="black">
                <a:alpha val="40000"/>
              </a:prstClr>
            </a:outerShdw>
          </a:effectLst>
        </p:spPr>
      </p:pic>
      <p:sp>
        <p:nvSpPr>
          <p:cNvPr id="20" name="テキスト ボックス 19"/>
          <p:cNvSpPr txBox="1"/>
          <p:nvPr/>
        </p:nvSpPr>
        <p:spPr>
          <a:xfrm>
            <a:off x="599090" y="3731172"/>
            <a:ext cx="4414344" cy="2217683"/>
          </a:xfrm>
          <a:prstGeom prst="rect">
            <a:avLst/>
          </a:prstGeom>
          <a:noFill/>
        </p:spPr>
        <p:txBody>
          <a:bodyPr wrap="square" lIns="0" tIns="0" rIns="0" bIns="0" rtlCol="0">
            <a:noAutofit/>
          </a:bodyPr>
          <a:lstStyle/>
          <a:p>
            <a:pPr>
              <a:lnSpc>
                <a:spcPts val="2700"/>
              </a:lnSpc>
            </a:pPr>
            <a:r>
              <a:rPr kumimoji="1" lang="en-US" altLang="ja-JP" smtClean="0">
                <a:latin typeface="Calibri" panose="020F0502020204030204" pitchFamily="34" charset="0"/>
                <a:ea typeface="メイリオ" panose="020B0604030504040204" pitchFamily="50" charset="-128"/>
              </a:rPr>
              <a:t>JSF</a:t>
            </a:r>
            <a:r>
              <a:rPr kumimoji="1" lang="ja-JP" altLang="en-US" smtClean="0">
                <a:latin typeface="Calibri" panose="020F0502020204030204" pitchFamily="34" charset="0"/>
                <a:ea typeface="メイリオ" panose="020B0604030504040204" pitchFamily="50" charset="-128"/>
              </a:rPr>
              <a:t>では、ボタンを押したとき起動するメソッドを指定できる。例では、登録ボタンを押すと </a:t>
            </a:r>
            <a:r>
              <a:rPr kumimoji="1" lang="en-US" altLang="ja-JP" smtClean="0">
                <a:latin typeface="Calibri" panose="020F0502020204030204" pitchFamily="34" charset="0"/>
                <a:ea typeface="メイリオ" panose="020B0604030504040204" pitchFamily="50" charset="-128"/>
              </a:rPr>
              <a:t>create </a:t>
            </a:r>
            <a:r>
              <a:rPr kumimoji="1" lang="ja-JP" altLang="en-US" smtClean="0">
                <a:latin typeface="Calibri" panose="020F0502020204030204" pitchFamily="34" charset="0"/>
                <a:ea typeface="メイリオ" panose="020B0604030504040204" pitchFamily="50" charset="-128"/>
              </a:rPr>
              <a:t>メソッドが起動する。</a:t>
            </a:r>
          </a:p>
        </p:txBody>
      </p:sp>
      <p:sp>
        <p:nvSpPr>
          <p:cNvPr id="24" name="フリーフォーム 23"/>
          <p:cNvSpPr/>
          <p:nvPr/>
        </p:nvSpPr>
        <p:spPr bwMode="gray">
          <a:xfrm>
            <a:off x="3349746" y="1387669"/>
            <a:ext cx="2485751" cy="598786"/>
          </a:xfrm>
          <a:custGeom>
            <a:avLst/>
            <a:gdLst>
              <a:gd name="connsiteX0" fmla="*/ 0 w 2920753"/>
              <a:gd name="connsiteY0" fmla="*/ 870012 h 870012"/>
              <a:gd name="connsiteX1" fmla="*/ 1074198 w 2920753"/>
              <a:gd name="connsiteY1" fmla="*/ 230820 h 870012"/>
              <a:gd name="connsiteX2" fmla="*/ 2920753 w 2920753"/>
              <a:gd name="connsiteY2" fmla="*/ 0 h 870012"/>
            </a:gdLst>
            <a:ahLst/>
            <a:cxnLst>
              <a:cxn ang="0">
                <a:pos x="connsiteX0" y="connsiteY0"/>
              </a:cxn>
              <a:cxn ang="0">
                <a:pos x="connsiteX1" y="connsiteY1"/>
              </a:cxn>
              <a:cxn ang="0">
                <a:pos x="connsiteX2" y="connsiteY2"/>
              </a:cxn>
            </a:cxnLst>
            <a:rect l="l" t="t" r="r" b="b"/>
            <a:pathLst>
              <a:path w="2920753" h="870012">
                <a:moveTo>
                  <a:pt x="0" y="870012"/>
                </a:moveTo>
                <a:cubicBezTo>
                  <a:pt x="293703" y="622917"/>
                  <a:pt x="587406" y="375822"/>
                  <a:pt x="1074198" y="230820"/>
                </a:cubicBezTo>
                <a:cubicBezTo>
                  <a:pt x="1560990" y="85818"/>
                  <a:pt x="2240871" y="42909"/>
                  <a:pt x="2920753" y="0"/>
                </a:cubicBezTo>
              </a:path>
            </a:pathLst>
          </a:custGeom>
          <a:noFill/>
          <a:ln w="19050">
            <a:solidFill>
              <a:schemeClr val="accent2">
                <a:lumMod val="60000"/>
                <a:lumOff val="40000"/>
              </a:schemeClr>
            </a:solidFill>
            <a:miter lim="800000"/>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リーフォーム 24"/>
          <p:cNvSpPr/>
          <p:nvPr/>
        </p:nvSpPr>
        <p:spPr bwMode="gray">
          <a:xfrm>
            <a:off x="3349746" y="1618490"/>
            <a:ext cx="2473945" cy="708897"/>
          </a:xfrm>
          <a:custGeom>
            <a:avLst/>
            <a:gdLst>
              <a:gd name="connsiteX0" fmla="*/ 0 w 2920753"/>
              <a:gd name="connsiteY0" fmla="*/ 870012 h 870012"/>
              <a:gd name="connsiteX1" fmla="*/ 1074198 w 2920753"/>
              <a:gd name="connsiteY1" fmla="*/ 230820 h 870012"/>
              <a:gd name="connsiteX2" fmla="*/ 2920753 w 2920753"/>
              <a:gd name="connsiteY2" fmla="*/ 0 h 870012"/>
            </a:gdLst>
            <a:ahLst/>
            <a:cxnLst>
              <a:cxn ang="0">
                <a:pos x="connsiteX0" y="connsiteY0"/>
              </a:cxn>
              <a:cxn ang="0">
                <a:pos x="connsiteX1" y="connsiteY1"/>
              </a:cxn>
              <a:cxn ang="0">
                <a:pos x="connsiteX2" y="connsiteY2"/>
              </a:cxn>
            </a:cxnLst>
            <a:rect l="l" t="t" r="r" b="b"/>
            <a:pathLst>
              <a:path w="2920753" h="870012">
                <a:moveTo>
                  <a:pt x="0" y="870012"/>
                </a:moveTo>
                <a:cubicBezTo>
                  <a:pt x="293703" y="622917"/>
                  <a:pt x="587406" y="375822"/>
                  <a:pt x="1074198" y="230820"/>
                </a:cubicBezTo>
                <a:cubicBezTo>
                  <a:pt x="1560990" y="85818"/>
                  <a:pt x="2240871" y="42909"/>
                  <a:pt x="2920753" y="0"/>
                </a:cubicBezTo>
              </a:path>
            </a:pathLst>
          </a:custGeom>
          <a:noFill/>
          <a:ln w="19050">
            <a:solidFill>
              <a:schemeClr val="accent2">
                <a:lumMod val="60000"/>
                <a:lumOff val="40000"/>
              </a:schemeClr>
            </a:solidFill>
            <a:miter lim="800000"/>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リーフォーム 28"/>
          <p:cNvSpPr/>
          <p:nvPr/>
        </p:nvSpPr>
        <p:spPr bwMode="gray">
          <a:xfrm>
            <a:off x="3349746" y="1822676"/>
            <a:ext cx="2485750" cy="820243"/>
          </a:xfrm>
          <a:custGeom>
            <a:avLst/>
            <a:gdLst>
              <a:gd name="connsiteX0" fmla="*/ 0 w 2920753"/>
              <a:gd name="connsiteY0" fmla="*/ 870012 h 870012"/>
              <a:gd name="connsiteX1" fmla="*/ 1074198 w 2920753"/>
              <a:gd name="connsiteY1" fmla="*/ 230820 h 870012"/>
              <a:gd name="connsiteX2" fmla="*/ 2920753 w 2920753"/>
              <a:gd name="connsiteY2" fmla="*/ 0 h 870012"/>
            </a:gdLst>
            <a:ahLst/>
            <a:cxnLst>
              <a:cxn ang="0">
                <a:pos x="connsiteX0" y="connsiteY0"/>
              </a:cxn>
              <a:cxn ang="0">
                <a:pos x="connsiteX1" y="connsiteY1"/>
              </a:cxn>
              <a:cxn ang="0">
                <a:pos x="connsiteX2" y="connsiteY2"/>
              </a:cxn>
            </a:cxnLst>
            <a:rect l="l" t="t" r="r" b="b"/>
            <a:pathLst>
              <a:path w="2920753" h="870012">
                <a:moveTo>
                  <a:pt x="0" y="870012"/>
                </a:moveTo>
                <a:cubicBezTo>
                  <a:pt x="293703" y="622917"/>
                  <a:pt x="587406" y="375822"/>
                  <a:pt x="1074198" y="230820"/>
                </a:cubicBezTo>
                <a:cubicBezTo>
                  <a:pt x="1560990" y="85818"/>
                  <a:pt x="2240871" y="42909"/>
                  <a:pt x="2920753" y="0"/>
                </a:cubicBezTo>
              </a:path>
            </a:pathLst>
          </a:custGeom>
          <a:noFill/>
          <a:ln w="19050">
            <a:solidFill>
              <a:schemeClr val="accent2">
                <a:lumMod val="60000"/>
                <a:lumOff val="40000"/>
              </a:schemeClr>
            </a:solidFill>
            <a:miter lim="800000"/>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 name="グループ化 29"/>
          <p:cNvGrpSpPr/>
          <p:nvPr/>
        </p:nvGrpSpPr>
        <p:grpSpPr>
          <a:xfrm>
            <a:off x="1482572" y="2743200"/>
            <a:ext cx="4341119" cy="204186"/>
            <a:chOff x="1482572" y="2338453"/>
            <a:chExt cx="4601655" cy="697715"/>
          </a:xfrm>
        </p:grpSpPr>
        <p:cxnSp>
          <p:nvCxnSpPr>
            <p:cNvPr id="31" name="直線コネクタ 30"/>
            <p:cNvCxnSpPr>
              <a:endCxn id="32" idx="0"/>
            </p:cNvCxnSpPr>
            <p:nvPr/>
          </p:nvCxnSpPr>
          <p:spPr>
            <a:xfrm>
              <a:off x="1482572" y="3036168"/>
              <a:ext cx="2627790" cy="0"/>
            </a:xfrm>
            <a:prstGeom prst="line">
              <a:avLst/>
            </a:prstGeom>
            <a:noFill/>
            <a:ln w="19050">
              <a:solidFill>
                <a:schemeClr val="accent2">
                  <a:lumMod val="60000"/>
                  <a:lumOff val="40000"/>
                </a:schemeClr>
              </a:solidFill>
              <a:miter lim="800000"/>
              <a:headEnd type="oval"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
          <p:nvSpPr>
            <p:cNvPr id="32" name="フリーフォーム 31"/>
            <p:cNvSpPr/>
            <p:nvPr/>
          </p:nvSpPr>
          <p:spPr bwMode="gray">
            <a:xfrm>
              <a:off x="4110362" y="2338453"/>
              <a:ext cx="1973865" cy="697715"/>
            </a:xfrm>
            <a:custGeom>
              <a:avLst/>
              <a:gdLst>
                <a:gd name="connsiteX0" fmla="*/ 0 w 2920753"/>
                <a:gd name="connsiteY0" fmla="*/ 870012 h 870012"/>
                <a:gd name="connsiteX1" fmla="*/ 1074198 w 2920753"/>
                <a:gd name="connsiteY1" fmla="*/ 230820 h 870012"/>
                <a:gd name="connsiteX2" fmla="*/ 2920753 w 2920753"/>
                <a:gd name="connsiteY2" fmla="*/ 0 h 870012"/>
              </a:gdLst>
              <a:ahLst/>
              <a:cxnLst>
                <a:cxn ang="0">
                  <a:pos x="connsiteX0" y="connsiteY0"/>
                </a:cxn>
                <a:cxn ang="0">
                  <a:pos x="connsiteX1" y="connsiteY1"/>
                </a:cxn>
                <a:cxn ang="0">
                  <a:pos x="connsiteX2" y="connsiteY2"/>
                </a:cxn>
              </a:cxnLst>
              <a:rect l="l" t="t" r="r" b="b"/>
              <a:pathLst>
                <a:path w="2920753" h="870012">
                  <a:moveTo>
                    <a:pt x="0" y="870012"/>
                  </a:moveTo>
                  <a:cubicBezTo>
                    <a:pt x="293703" y="622917"/>
                    <a:pt x="587406" y="375822"/>
                    <a:pt x="1074198" y="230820"/>
                  </a:cubicBezTo>
                  <a:cubicBezTo>
                    <a:pt x="1560990" y="85818"/>
                    <a:pt x="2240871" y="42909"/>
                    <a:pt x="2920753" y="0"/>
                  </a:cubicBezTo>
                </a:path>
              </a:pathLst>
            </a:custGeom>
            <a:noFill/>
            <a:ln w="19050">
              <a:solidFill>
                <a:schemeClr val="accent2">
                  <a:lumMod val="60000"/>
                  <a:lumOff val="40000"/>
                </a:schemeClr>
              </a:solidFill>
              <a:miter lim="800000"/>
              <a:headEnd type="none"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3" name="テキスト ボックス 32"/>
          <p:cNvSpPr txBox="1"/>
          <p:nvPr/>
        </p:nvSpPr>
        <p:spPr>
          <a:xfrm>
            <a:off x="9701047" y="601106"/>
            <a:ext cx="1891862" cy="334317"/>
          </a:xfrm>
          <a:prstGeom prst="rect">
            <a:avLst/>
          </a:prstGeom>
          <a:solidFill>
            <a:schemeClr val="accent2">
              <a:lumMod val="20000"/>
              <a:lumOff val="80000"/>
            </a:schemeClr>
          </a:solidFill>
        </p:spPr>
        <p:txBody>
          <a:bodyPr wrap="none" lIns="0" tIns="0" rIns="0" bIns="0" rtlCol="0">
            <a:noAutofit/>
          </a:bodyPr>
          <a:lstStyle/>
          <a:p>
            <a:pPr>
              <a:lnSpc>
                <a:spcPts val="2700"/>
              </a:lnSpc>
            </a:pPr>
            <a:r>
              <a:rPr kumimoji="1" lang="ja-JP" altLang="en-US" b="1" smtClean="0">
                <a:latin typeface="Calibri" panose="020F0502020204030204" pitchFamily="34" charset="0"/>
                <a:ea typeface="メイリオ" panose="020B0604030504040204" pitchFamily="50" charset="-128"/>
              </a:rPr>
              <a:t>バッキング</a:t>
            </a:r>
            <a:r>
              <a:rPr kumimoji="1" lang="ja-JP" altLang="en-US" b="1">
                <a:latin typeface="Calibri" panose="020F0502020204030204" pitchFamily="34" charset="0"/>
                <a:ea typeface="メイリオ" panose="020B0604030504040204" pitchFamily="50" charset="-128"/>
              </a:rPr>
              <a:t>ビーン</a:t>
            </a:r>
            <a:endParaRPr kumimoji="1" lang="ja-JP" altLang="en-US" b="1" smtClean="0">
              <a:latin typeface="Calibri" panose="020F0502020204030204" pitchFamily="34" charset="0"/>
              <a:ea typeface="メイリオ" panose="020B0604030504040204" pitchFamily="50" charset="-128"/>
            </a:endParaRPr>
          </a:p>
        </p:txBody>
      </p:sp>
    </p:spTree>
    <p:extLst>
      <p:ext uri="{BB962C8B-B14F-4D97-AF65-F5344CB8AC3E}">
        <p14:creationId xmlns:p14="http://schemas.microsoft.com/office/powerpoint/2010/main" val="195677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bwMode="gray">
          <a:xfrm>
            <a:off x="6264166" y="2887333"/>
            <a:ext cx="5328743" cy="792000"/>
          </a:xfrm>
          <a:prstGeom prst="rect">
            <a:avLst/>
          </a:prstGeom>
          <a:solidFill>
            <a:schemeClr val="accent2">
              <a:lumMod val="20000"/>
              <a:lumOff val="8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22" name="正方形/長方形 21"/>
          <p:cNvSpPr/>
          <p:nvPr/>
        </p:nvSpPr>
        <p:spPr bwMode="gray">
          <a:xfrm>
            <a:off x="5905557" y="1265010"/>
            <a:ext cx="3322532" cy="756000"/>
          </a:xfrm>
          <a:prstGeom prst="rect">
            <a:avLst/>
          </a:prstGeom>
          <a:solidFill>
            <a:schemeClr val="bg1">
              <a:lumMod val="9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4" name="Slide Number Placeholder 3"/>
          <p:cNvSpPr>
            <a:spLocks noGrp="1"/>
          </p:cNvSpPr>
          <p:nvPr>
            <p:ph type="sldNum" sz="quarter" idx="12"/>
          </p:nvPr>
        </p:nvSpPr>
        <p:spPr/>
        <p:txBody>
          <a:bodyPr/>
          <a:lstStyle/>
          <a:p>
            <a:fld id="{C51EAA63-D034-42AE-91FA-B13B9518C7BE}" type="slidenum">
              <a:rPr lang="en-US" smtClean="0"/>
              <a:pPr/>
              <a:t>36</a:t>
            </a:fld>
            <a:endParaRPr lang="en-US"/>
          </a:p>
        </p:txBody>
      </p:sp>
      <p:sp>
        <p:nvSpPr>
          <p:cNvPr id="3" name="テキスト ボックス 2"/>
          <p:cNvSpPr txBox="1"/>
          <p:nvPr/>
        </p:nvSpPr>
        <p:spPr>
          <a:xfrm>
            <a:off x="5261887" y="307682"/>
            <a:ext cx="6530720" cy="4716263"/>
          </a:xfrm>
          <a:prstGeom prst="rect">
            <a:avLst/>
          </a:prstGeom>
          <a:noFill/>
          <a:ln w="19050">
            <a:solidFill>
              <a:schemeClr val="tx2">
                <a:lumMod val="40000"/>
                <a:lumOff val="60000"/>
              </a:schemeClr>
            </a:solidFill>
          </a:ln>
        </p:spPr>
        <p:txBody>
          <a:bodyPr wrap="none" lIns="108000" tIns="108000" rIns="108000" bIns="108000" rtlCol="0">
            <a:noAutofit/>
          </a:bodyPr>
          <a:lstStyle/>
          <a:p>
            <a:pPr>
              <a:lnSpc>
                <a:spcPct val="90000"/>
              </a:lnSpc>
            </a:pPr>
            <a:r>
              <a:rPr kumimoji="1" lang="en-US" altLang="ja-JP" sz="2000">
                <a:solidFill>
                  <a:schemeClr val="tx1">
                    <a:lumMod val="60000"/>
                    <a:lumOff val="40000"/>
                  </a:schemeClr>
                </a:solidFill>
                <a:latin typeface="Consolas" panose="020B0609020204030204" pitchFamily="49" charset="0"/>
                <a:cs typeface="Consolas" panose="020B0609020204030204" pitchFamily="49" charset="0"/>
              </a:rPr>
              <a:t>@Named</a:t>
            </a:r>
          </a:p>
          <a:p>
            <a:pPr>
              <a:lnSpc>
                <a:spcPct val="90000"/>
              </a:lnSpc>
            </a:pPr>
            <a:r>
              <a:rPr kumimoji="1" lang="en-US" altLang="ja-JP" sz="2000">
                <a:solidFill>
                  <a:schemeClr val="tx1">
                    <a:lumMod val="60000"/>
                    <a:lumOff val="40000"/>
                  </a:schemeClr>
                </a:solidFill>
                <a:latin typeface="Consolas" panose="020B0609020204030204" pitchFamily="49" charset="0"/>
                <a:cs typeface="Consolas" panose="020B0609020204030204" pitchFamily="49" charset="0"/>
              </a:rPr>
              <a:t>@RequestScoped</a:t>
            </a:r>
          </a:p>
          <a:p>
            <a:pPr>
              <a:lnSpc>
                <a:spcPct val="90000"/>
              </a:lnSpc>
            </a:pPr>
            <a:r>
              <a:rPr kumimoji="1" lang="en-US" altLang="ja-JP" sz="2000">
                <a:solidFill>
                  <a:schemeClr val="tx1">
                    <a:lumMod val="60000"/>
                    <a:lumOff val="40000"/>
                  </a:schemeClr>
                </a:solidFill>
                <a:latin typeface="Consolas" panose="020B0609020204030204" pitchFamily="49" charset="0"/>
                <a:cs typeface="Consolas" panose="020B0609020204030204" pitchFamily="49" charset="0"/>
              </a:rPr>
              <a:t>public class Bb {</a:t>
            </a:r>
          </a:p>
          <a:p>
            <a:pPr>
              <a:lnSpc>
                <a:spcPct val="90000"/>
              </a:lnSpc>
            </a:pPr>
            <a:r>
              <a:rPr kumimoji="1" lang="en-US" altLang="ja-JP" sz="2000">
                <a:solidFill>
                  <a:schemeClr val="tx1">
                    <a:lumMod val="60000"/>
                    <a:lumOff val="40000"/>
                  </a:schemeClr>
                </a:solidFill>
                <a:latin typeface="Consolas" panose="020B0609020204030204" pitchFamily="49" charset="0"/>
                <a:cs typeface="Consolas" panose="020B0609020204030204" pitchFamily="49" charset="0"/>
              </a:rPr>
              <a:t> </a:t>
            </a:r>
            <a:r>
              <a:rPr kumimoji="1" lang="en-US" altLang="ja-JP" sz="2000" smtClean="0">
                <a:solidFill>
                  <a:schemeClr val="tx1">
                    <a:lumMod val="60000"/>
                    <a:lumOff val="40000"/>
                  </a:schemeClr>
                </a:solidFill>
                <a:latin typeface="Consolas" panose="020B0609020204030204" pitchFamily="49" charset="0"/>
                <a:cs typeface="Consolas" panose="020B0609020204030204" pitchFamily="49" charset="0"/>
              </a:rPr>
              <a:t>   private </a:t>
            </a:r>
            <a:r>
              <a:rPr kumimoji="1" lang="en-US" altLang="ja-JP" sz="2000">
                <a:solidFill>
                  <a:schemeClr val="tx1">
                    <a:lumMod val="60000"/>
                    <a:lumOff val="40000"/>
                  </a:schemeClr>
                </a:solidFill>
                <a:latin typeface="Consolas" panose="020B0609020204030204" pitchFamily="49" charset="0"/>
                <a:cs typeface="Consolas" panose="020B0609020204030204" pitchFamily="49" charset="0"/>
              </a:rPr>
              <a:t>Integer number;</a:t>
            </a:r>
          </a:p>
          <a:p>
            <a:pPr>
              <a:lnSpc>
                <a:spcPct val="90000"/>
              </a:lnSpc>
            </a:pPr>
            <a:r>
              <a:rPr kumimoji="1" lang="en-US" altLang="ja-JP" sz="2000">
                <a:solidFill>
                  <a:schemeClr val="tx1">
                    <a:lumMod val="60000"/>
                    <a:lumOff val="40000"/>
                  </a:schemeClr>
                </a:solidFill>
                <a:latin typeface="Consolas" panose="020B0609020204030204" pitchFamily="49" charset="0"/>
                <a:cs typeface="Consolas" panose="020B0609020204030204" pitchFamily="49" charset="0"/>
              </a:rPr>
              <a:t>    private String name;</a:t>
            </a:r>
          </a:p>
          <a:p>
            <a:pPr>
              <a:lnSpc>
                <a:spcPts val="2000"/>
              </a:lnSpc>
            </a:pPr>
            <a:r>
              <a:rPr kumimoji="1" lang="en-US" altLang="ja-JP" sz="2000">
                <a:solidFill>
                  <a:schemeClr val="tx1">
                    <a:lumMod val="60000"/>
                    <a:lumOff val="40000"/>
                  </a:schemeClr>
                </a:solidFill>
                <a:latin typeface="Consolas" panose="020B0609020204030204" pitchFamily="49" charset="0"/>
                <a:cs typeface="Consolas" panose="020B0609020204030204" pitchFamily="49" charset="0"/>
              </a:rPr>
              <a:t>    private String mail;    </a:t>
            </a:r>
          </a:p>
          <a:p>
            <a:pPr>
              <a:lnSpc>
                <a:spcPct val="90000"/>
              </a:lnSpc>
            </a:pPr>
            <a:r>
              <a:rPr kumimoji="1" lang="en-US" altLang="ja-JP" sz="2000">
                <a:solidFill>
                  <a:schemeClr val="bg2"/>
                </a:solidFill>
                <a:latin typeface="Consolas" panose="020B0609020204030204" pitchFamily="49" charset="0"/>
                <a:cs typeface="Consolas" panose="020B0609020204030204" pitchFamily="49" charset="0"/>
              </a:rPr>
              <a:t>    </a:t>
            </a:r>
            <a:r>
              <a:rPr kumimoji="1" lang="en-US" altLang="ja-JP" sz="2000">
                <a:latin typeface="Consolas" panose="020B0609020204030204" pitchFamily="49" charset="0"/>
                <a:cs typeface="Consolas" panose="020B0609020204030204" pitchFamily="49" charset="0"/>
              </a:rPr>
              <a:t>@EJB</a:t>
            </a:r>
          </a:p>
          <a:p>
            <a:pPr>
              <a:lnSpc>
                <a:spcPct val="90000"/>
              </a:lnSpc>
            </a:pPr>
            <a:r>
              <a:rPr kumimoji="1" lang="en-US" altLang="ja-JP" sz="2000">
                <a:latin typeface="Consolas" panose="020B0609020204030204" pitchFamily="49" charset="0"/>
                <a:cs typeface="Consolas" panose="020B0609020204030204" pitchFamily="49" charset="0"/>
              </a:rPr>
              <a:t>    EmployeeDb db;</a:t>
            </a:r>
          </a:p>
          <a:p>
            <a:pPr>
              <a:lnSpc>
                <a:spcPct val="90000"/>
              </a:lnSpc>
            </a:pPr>
            <a:r>
              <a:rPr kumimoji="1" lang="en-US" altLang="ja-JP" sz="2000" smtClean="0">
                <a:solidFill>
                  <a:schemeClr val="bg2"/>
                </a:solidFill>
                <a:latin typeface="Consolas" panose="020B0609020204030204" pitchFamily="49" charset="0"/>
                <a:cs typeface="Consolas" panose="020B0609020204030204" pitchFamily="49" charset="0"/>
              </a:rPr>
              <a:t>    </a:t>
            </a:r>
            <a:r>
              <a:rPr kumimoji="1" lang="en-US" altLang="ja-JP" sz="2000">
                <a:latin typeface="Consolas" panose="020B0609020204030204" pitchFamily="49" charset="0"/>
                <a:cs typeface="Consolas" panose="020B0609020204030204" pitchFamily="49" charset="0"/>
              </a:rPr>
              <a:t>public String create() {</a:t>
            </a:r>
          </a:p>
          <a:p>
            <a:pPr>
              <a:lnSpc>
                <a:spcPct val="90000"/>
              </a:lnSpc>
            </a:pPr>
            <a:r>
              <a:rPr kumimoji="1" lang="en-US" altLang="ja-JP" sz="2000">
                <a:latin typeface="Consolas" panose="020B0609020204030204" pitchFamily="49" charset="0"/>
                <a:cs typeface="Consolas" panose="020B0609020204030204" pitchFamily="49" charset="0"/>
              </a:rPr>
              <a:t>        Employee </a:t>
            </a:r>
            <a:r>
              <a:rPr kumimoji="1" lang="en-US" altLang="ja-JP" sz="2000" smtClean="0">
                <a:latin typeface="Consolas" panose="020B0609020204030204" pitchFamily="49" charset="0"/>
                <a:cs typeface="Consolas" panose="020B0609020204030204" pitchFamily="49" charset="0"/>
              </a:rPr>
              <a:t>emp =</a:t>
            </a:r>
          </a:p>
          <a:p>
            <a:pPr>
              <a:lnSpc>
                <a:spcPct val="90000"/>
              </a:lnSpc>
            </a:pPr>
            <a:r>
              <a:rPr kumimoji="1" lang="en-US" altLang="ja-JP" sz="2000">
                <a:latin typeface="Consolas" panose="020B0609020204030204" pitchFamily="49" charset="0"/>
                <a:cs typeface="Consolas" panose="020B0609020204030204" pitchFamily="49" charset="0"/>
              </a:rPr>
              <a:t> </a:t>
            </a:r>
            <a:r>
              <a:rPr kumimoji="1" lang="en-US" altLang="ja-JP" sz="2000" smtClean="0">
                <a:latin typeface="Consolas" panose="020B0609020204030204" pitchFamily="49" charset="0"/>
                <a:cs typeface="Consolas" panose="020B0609020204030204" pitchFamily="49" charset="0"/>
              </a:rPr>
              <a:t>          new </a:t>
            </a:r>
            <a:r>
              <a:rPr kumimoji="1" lang="en-US" altLang="ja-JP" sz="2000">
                <a:latin typeface="Consolas" panose="020B0609020204030204" pitchFamily="49" charset="0"/>
                <a:cs typeface="Consolas" panose="020B0609020204030204" pitchFamily="49" charset="0"/>
              </a:rPr>
              <a:t>Employee(number, name, mail);</a:t>
            </a:r>
          </a:p>
          <a:p>
            <a:pPr>
              <a:lnSpc>
                <a:spcPct val="90000"/>
              </a:lnSpc>
            </a:pPr>
            <a:r>
              <a:rPr kumimoji="1" lang="en-US" altLang="ja-JP" sz="2000">
                <a:latin typeface="Consolas" panose="020B0609020204030204" pitchFamily="49" charset="0"/>
                <a:cs typeface="Consolas" panose="020B0609020204030204" pitchFamily="49" charset="0"/>
              </a:rPr>
              <a:t>        </a:t>
            </a:r>
            <a:r>
              <a:rPr kumimoji="1" lang="en-US" altLang="ja-JP" sz="2000" b="1">
                <a:solidFill>
                  <a:srgbClr val="00B0F0"/>
                </a:solidFill>
                <a:latin typeface="Consolas" panose="020B0609020204030204" pitchFamily="49" charset="0"/>
                <a:cs typeface="Consolas" panose="020B0609020204030204" pitchFamily="49" charset="0"/>
              </a:rPr>
              <a:t>db.create(emp)</a:t>
            </a:r>
            <a:r>
              <a:rPr kumimoji="1" lang="en-US" altLang="ja-JP" sz="2000">
                <a:solidFill>
                  <a:srgbClr val="00B0F0"/>
                </a:solidFill>
                <a:latin typeface="Consolas" panose="020B0609020204030204" pitchFamily="49" charset="0"/>
                <a:cs typeface="Consolas" panose="020B0609020204030204" pitchFamily="49" charset="0"/>
              </a:rPr>
              <a:t>;</a:t>
            </a:r>
          </a:p>
          <a:p>
            <a:pPr>
              <a:lnSpc>
                <a:spcPct val="90000"/>
              </a:lnSpc>
            </a:pPr>
            <a:r>
              <a:rPr kumimoji="1" lang="en-US" altLang="ja-JP" sz="2000">
                <a:latin typeface="Consolas" panose="020B0609020204030204" pitchFamily="49" charset="0"/>
                <a:cs typeface="Consolas" panose="020B0609020204030204" pitchFamily="49" charset="0"/>
              </a:rPr>
              <a:t>        </a:t>
            </a:r>
            <a:r>
              <a:rPr kumimoji="1" lang="en-US" altLang="ja-JP" sz="2000">
                <a:solidFill>
                  <a:schemeClr val="tx1">
                    <a:lumMod val="60000"/>
                    <a:lumOff val="40000"/>
                  </a:schemeClr>
                </a:solidFill>
                <a:latin typeface="Consolas" panose="020B0609020204030204" pitchFamily="49" charset="0"/>
                <a:cs typeface="Consolas" panose="020B0609020204030204" pitchFamily="49" charset="0"/>
              </a:rPr>
              <a:t>return </a:t>
            </a:r>
            <a:r>
              <a:rPr kumimoji="1" lang="en-US" altLang="ja-JP" sz="2000" smtClean="0">
                <a:solidFill>
                  <a:schemeClr val="tx1">
                    <a:lumMod val="60000"/>
                    <a:lumOff val="40000"/>
                  </a:schemeClr>
                </a:solidFill>
                <a:latin typeface="Consolas" panose="020B0609020204030204" pitchFamily="49" charset="0"/>
                <a:cs typeface="Consolas" panose="020B0609020204030204" pitchFamily="49" charset="0"/>
              </a:rPr>
              <a:t>null;</a:t>
            </a:r>
            <a:endParaRPr kumimoji="1" lang="en-US" altLang="ja-JP" sz="2000">
              <a:solidFill>
                <a:schemeClr val="tx1">
                  <a:lumMod val="60000"/>
                  <a:lumOff val="40000"/>
                </a:schemeClr>
              </a:solidFill>
              <a:latin typeface="Consolas" panose="020B0609020204030204" pitchFamily="49" charset="0"/>
              <a:cs typeface="Consolas" panose="020B0609020204030204" pitchFamily="49" charset="0"/>
            </a:endParaRPr>
          </a:p>
          <a:p>
            <a:pPr>
              <a:lnSpc>
                <a:spcPct val="90000"/>
              </a:lnSpc>
            </a:pPr>
            <a:r>
              <a:rPr kumimoji="1" lang="en-US" altLang="ja-JP" sz="2000">
                <a:latin typeface="Consolas" panose="020B0609020204030204" pitchFamily="49" charset="0"/>
                <a:cs typeface="Consolas" panose="020B0609020204030204" pitchFamily="49" charset="0"/>
              </a:rPr>
              <a:t>    </a:t>
            </a:r>
            <a:r>
              <a:rPr kumimoji="1" lang="en-US" altLang="ja-JP" sz="2000" smtClean="0">
                <a:latin typeface="Consolas" panose="020B0609020204030204" pitchFamily="49" charset="0"/>
                <a:cs typeface="Consolas" panose="020B0609020204030204" pitchFamily="49" charset="0"/>
              </a:rPr>
              <a:t>}</a:t>
            </a:r>
          </a:p>
          <a:p>
            <a:pPr>
              <a:lnSpc>
                <a:spcPct val="90000"/>
              </a:lnSpc>
            </a:pPr>
            <a:r>
              <a:rPr kumimoji="1" lang="en-US" altLang="ja-JP" sz="2000" smtClean="0">
                <a:solidFill>
                  <a:schemeClr val="bg2"/>
                </a:solidFill>
                <a:latin typeface="Consolas" panose="020B0609020204030204" pitchFamily="49" charset="0"/>
                <a:cs typeface="Consolas" panose="020B0609020204030204" pitchFamily="49" charset="0"/>
              </a:rPr>
              <a:t>    // </a:t>
            </a:r>
            <a:r>
              <a:rPr kumimoji="1" lang="ja-JP" altLang="en-US" sz="2000" smtClean="0">
                <a:solidFill>
                  <a:schemeClr val="bg2"/>
                </a:solidFill>
                <a:latin typeface="Consolas" panose="020B0609020204030204" pitchFamily="49" charset="0"/>
                <a:cs typeface="Consolas" panose="020B0609020204030204" pitchFamily="49" charset="0"/>
              </a:rPr>
              <a:t>セッター、ゲッター</a:t>
            </a:r>
            <a:endParaRPr kumimoji="1" lang="en-US" altLang="ja-JP" sz="2000">
              <a:solidFill>
                <a:schemeClr val="bg2"/>
              </a:solidFill>
              <a:latin typeface="Consolas" panose="020B0609020204030204" pitchFamily="49" charset="0"/>
              <a:cs typeface="Consolas" panose="020B0609020204030204" pitchFamily="49" charset="0"/>
            </a:endParaRPr>
          </a:p>
          <a:p>
            <a:pPr>
              <a:lnSpc>
                <a:spcPct val="90000"/>
              </a:lnSpc>
            </a:pPr>
            <a:r>
              <a:rPr kumimoji="1" lang="en-US" altLang="ja-JP" sz="2000">
                <a:latin typeface="Consolas" panose="020B0609020204030204" pitchFamily="49" charset="0"/>
                <a:cs typeface="Consolas" panose="020B0609020204030204" pitchFamily="49" charset="0"/>
              </a:rPr>
              <a:t>}</a:t>
            </a:r>
            <a:endParaRPr kumimoji="1" lang="ja-JP" altLang="en-US" sz="2000" smtClean="0">
              <a:latin typeface="Consolas" panose="020B0609020204030204" pitchFamily="49" charset="0"/>
              <a:cs typeface="Consolas" panose="020B0609020204030204" pitchFamily="49" charset="0"/>
            </a:endParaRPr>
          </a:p>
        </p:txBody>
      </p:sp>
      <p:sp>
        <p:nvSpPr>
          <p:cNvPr id="5" name="タイトル 4"/>
          <p:cNvSpPr>
            <a:spLocks noGrp="1"/>
          </p:cNvSpPr>
          <p:nvPr>
            <p:ph type="title"/>
          </p:nvPr>
        </p:nvSpPr>
        <p:spPr>
          <a:xfrm>
            <a:off x="531812" y="378376"/>
            <a:ext cx="11125200" cy="641131"/>
          </a:xfrm>
        </p:spPr>
        <p:txBody>
          <a:bodyPr/>
          <a:lstStyle/>
          <a:p>
            <a:r>
              <a:rPr lang="en-US" altLang="ja-JP"/>
              <a:t>8</a:t>
            </a:r>
            <a:r>
              <a:rPr kumimoji="1" lang="en-US" altLang="ja-JP" smtClean="0"/>
              <a:t>. JPA</a:t>
            </a:r>
            <a:r>
              <a:rPr lang="ja-JP" altLang="en-US" smtClean="0"/>
              <a:t>の使い方 </a:t>
            </a:r>
            <a:r>
              <a:rPr lang="en-US" altLang="ja-JP" smtClean="0"/>
              <a:t>(EE)</a:t>
            </a:r>
            <a:endParaRPr kumimoji="1" lang="ja-JP" altLang="en-US"/>
          </a:p>
        </p:txBody>
      </p:sp>
      <p:sp>
        <p:nvSpPr>
          <p:cNvPr id="2" name="角丸四角形 1"/>
          <p:cNvSpPr/>
          <p:nvPr/>
        </p:nvSpPr>
        <p:spPr bwMode="gray">
          <a:xfrm>
            <a:off x="694481" y="1393794"/>
            <a:ext cx="5972649" cy="4829453"/>
          </a:xfrm>
          <a:prstGeom prst="round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312" y="1251758"/>
            <a:ext cx="3104495" cy="1877137"/>
          </a:xfrm>
          <a:prstGeom prst="rect">
            <a:avLst/>
          </a:prstGeom>
          <a:ln>
            <a:noFill/>
          </a:ln>
          <a:effectLst>
            <a:outerShdw blurRad="63500" sx="102000" sy="102000" algn="ctr" rotWithShape="0">
              <a:prstClr val="black">
                <a:alpha val="40000"/>
              </a:prstClr>
            </a:outerShdw>
          </a:effectLst>
        </p:spPr>
      </p:pic>
      <p:sp>
        <p:nvSpPr>
          <p:cNvPr id="19" name="テキスト ボックス 18"/>
          <p:cNvSpPr txBox="1"/>
          <p:nvPr/>
        </p:nvSpPr>
        <p:spPr>
          <a:xfrm>
            <a:off x="9701047" y="590595"/>
            <a:ext cx="1891862" cy="334317"/>
          </a:xfrm>
          <a:prstGeom prst="rect">
            <a:avLst/>
          </a:prstGeom>
          <a:solidFill>
            <a:schemeClr val="tx2">
              <a:lumMod val="20000"/>
              <a:lumOff val="80000"/>
            </a:schemeClr>
          </a:solidFill>
        </p:spPr>
        <p:txBody>
          <a:bodyPr wrap="none" lIns="0" tIns="0" rIns="0" bIns="0" rtlCol="0">
            <a:noAutofit/>
          </a:bodyPr>
          <a:lstStyle/>
          <a:p>
            <a:pPr>
              <a:lnSpc>
                <a:spcPts val="2700"/>
              </a:lnSpc>
            </a:pPr>
            <a:r>
              <a:rPr kumimoji="1" lang="ja-JP" altLang="en-US" b="1" smtClean="0">
                <a:solidFill>
                  <a:schemeClr val="tx1">
                    <a:lumMod val="60000"/>
                    <a:lumOff val="40000"/>
                  </a:schemeClr>
                </a:solidFill>
                <a:latin typeface="Calibri" panose="020F0502020204030204" pitchFamily="34" charset="0"/>
                <a:ea typeface="メイリオ" panose="020B0604030504040204" pitchFamily="50" charset="-128"/>
              </a:rPr>
              <a:t>バッキング</a:t>
            </a:r>
            <a:r>
              <a:rPr kumimoji="1" lang="ja-JP" altLang="en-US" b="1">
                <a:solidFill>
                  <a:schemeClr val="tx1">
                    <a:lumMod val="60000"/>
                    <a:lumOff val="40000"/>
                  </a:schemeClr>
                </a:solidFill>
                <a:latin typeface="Calibri" panose="020F0502020204030204" pitchFamily="34" charset="0"/>
                <a:ea typeface="メイリオ" panose="020B0604030504040204" pitchFamily="50" charset="-128"/>
              </a:rPr>
              <a:t>ビーン</a:t>
            </a:r>
            <a:endParaRPr kumimoji="1" lang="ja-JP" altLang="en-US" b="1" smtClean="0">
              <a:solidFill>
                <a:schemeClr val="tx1">
                  <a:lumMod val="60000"/>
                  <a:lumOff val="40000"/>
                </a:schemeClr>
              </a:solidFill>
              <a:latin typeface="Calibri" panose="020F0502020204030204" pitchFamily="34" charset="0"/>
              <a:ea typeface="メイリオ" panose="020B0604030504040204" pitchFamily="50" charset="-128"/>
            </a:endParaRPr>
          </a:p>
        </p:txBody>
      </p:sp>
      <p:sp>
        <p:nvSpPr>
          <p:cNvPr id="24" name="フリーフォーム 23"/>
          <p:cNvSpPr/>
          <p:nvPr/>
        </p:nvSpPr>
        <p:spPr bwMode="gray">
          <a:xfrm>
            <a:off x="3349746" y="1387669"/>
            <a:ext cx="2485751" cy="598786"/>
          </a:xfrm>
          <a:custGeom>
            <a:avLst/>
            <a:gdLst>
              <a:gd name="connsiteX0" fmla="*/ 0 w 2920753"/>
              <a:gd name="connsiteY0" fmla="*/ 870012 h 870012"/>
              <a:gd name="connsiteX1" fmla="*/ 1074198 w 2920753"/>
              <a:gd name="connsiteY1" fmla="*/ 230820 h 870012"/>
              <a:gd name="connsiteX2" fmla="*/ 2920753 w 2920753"/>
              <a:gd name="connsiteY2" fmla="*/ 0 h 870012"/>
            </a:gdLst>
            <a:ahLst/>
            <a:cxnLst>
              <a:cxn ang="0">
                <a:pos x="connsiteX0" y="connsiteY0"/>
              </a:cxn>
              <a:cxn ang="0">
                <a:pos x="connsiteX1" y="connsiteY1"/>
              </a:cxn>
              <a:cxn ang="0">
                <a:pos x="connsiteX2" y="connsiteY2"/>
              </a:cxn>
            </a:cxnLst>
            <a:rect l="l" t="t" r="r" b="b"/>
            <a:pathLst>
              <a:path w="2920753" h="870012">
                <a:moveTo>
                  <a:pt x="0" y="870012"/>
                </a:moveTo>
                <a:cubicBezTo>
                  <a:pt x="293703" y="622917"/>
                  <a:pt x="587406" y="375822"/>
                  <a:pt x="1074198" y="230820"/>
                </a:cubicBezTo>
                <a:cubicBezTo>
                  <a:pt x="1560990" y="85818"/>
                  <a:pt x="2240871" y="42909"/>
                  <a:pt x="2920753" y="0"/>
                </a:cubicBezTo>
              </a:path>
            </a:pathLst>
          </a:custGeom>
          <a:noFill/>
          <a:ln w="19050">
            <a:solidFill>
              <a:schemeClr val="accent2">
                <a:lumMod val="60000"/>
                <a:lumOff val="40000"/>
              </a:schemeClr>
            </a:solidFill>
            <a:miter lim="800000"/>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リーフォーム 24"/>
          <p:cNvSpPr/>
          <p:nvPr/>
        </p:nvSpPr>
        <p:spPr bwMode="gray">
          <a:xfrm>
            <a:off x="3349746" y="1618490"/>
            <a:ext cx="2473945" cy="708897"/>
          </a:xfrm>
          <a:custGeom>
            <a:avLst/>
            <a:gdLst>
              <a:gd name="connsiteX0" fmla="*/ 0 w 2920753"/>
              <a:gd name="connsiteY0" fmla="*/ 870012 h 870012"/>
              <a:gd name="connsiteX1" fmla="*/ 1074198 w 2920753"/>
              <a:gd name="connsiteY1" fmla="*/ 230820 h 870012"/>
              <a:gd name="connsiteX2" fmla="*/ 2920753 w 2920753"/>
              <a:gd name="connsiteY2" fmla="*/ 0 h 870012"/>
            </a:gdLst>
            <a:ahLst/>
            <a:cxnLst>
              <a:cxn ang="0">
                <a:pos x="connsiteX0" y="connsiteY0"/>
              </a:cxn>
              <a:cxn ang="0">
                <a:pos x="connsiteX1" y="connsiteY1"/>
              </a:cxn>
              <a:cxn ang="0">
                <a:pos x="connsiteX2" y="connsiteY2"/>
              </a:cxn>
            </a:cxnLst>
            <a:rect l="l" t="t" r="r" b="b"/>
            <a:pathLst>
              <a:path w="2920753" h="870012">
                <a:moveTo>
                  <a:pt x="0" y="870012"/>
                </a:moveTo>
                <a:cubicBezTo>
                  <a:pt x="293703" y="622917"/>
                  <a:pt x="587406" y="375822"/>
                  <a:pt x="1074198" y="230820"/>
                </a:cubicBezTo>
                <a:cubicBezTo>
                  <a:pt x="1560990" y="85818"/>
                  <a:pt x="2240871" y="42909"/>
                  <a:pt x="2920753" y="0"/>
                </a:cubicBezTo>
              </a:path>
            </a:pathLst>
          </a:custGeom>
          <a:noFill/>
          <a:ln w="19050">
            <a:solidFill>
              <a:schemeClr val="accent2">
                <a:lumMod val="60000"/>
                <a:lumOff val="40000"/>
              </a:schemeClr>
            </a:solidFill>
            <a:miter lim="800000"/>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リーフォーム 28"/>
          <p:cNvSpPr/>
          <p:nvPr/>
        </p:nvSpPr>
        <p:spPr bwMode="gray">
          <a:xfrm>
            <a:off x="3349746" y="1822676"/>
            <a:ext cx="2485750" cy="820243"/>
          </a:xfrm>
          <a:custGeom>
            <a:avLst/>
            <a:gdLst>
              <a:gd name="connsiteX0" fmla="*/ 0 w 2920753"/>
              <a:gd name="connsiteY0" fmla="*/ 870012 h 870012"/>
              <a:gd name="connsiteX1" fmla="*/ 1074198 w 2920753"/>
              <a:gd name="connsiteY1" fmla="*/ 230820 h 870012"/>
              <a:gd name="connsiteX2" fmla="*/ 2920753 w 2920753"/>
              <a:gd name="connsiteY2" fmla="*/ 0 h 870012"/>
            </a:gdLst>
            <a:ahLst/>
            <a:cxnLst>
              <a:cxn ang="0">
                <a:pos x="connsiteX0" y="connsiteY0"/>
              </a:cxn>
              <a:cxn ang="0">
                <a:pos x="connsiteX1" y="connsiteY1"/>
              </a:cxn>
              <a:cxn ang="0">
                <a:pos x="connsiteX2" y="connsiteY2"/>
              </a:cxn>
            </a:cxnLst>
            <a:rect l="l" t="t" r="r" b="b"/>
            <a:pathLst>
              <a:path w="2920753" h="870012">
                <a:moveTo>
                  <a:pt x="0" y="870012"/>
                </a:moveTo>
                <a:cubicBezTo>
                  <a:pt x="293703" y="622917"/>
                  <a:pt x="587406" y="375822"/>
                  <a:pt x="1074198" y="230820"/>
                </a:cubicBezTo>
                <a:cubicBezTo>
                  <a:pt x="1560990" y="85818"/>
                  <a:pt x="2240871" y="42909"/>
                  <a:pt x="2920753" y="0"/>
                </a:cubicBezTo>
              </a:path>
            </a:pathLst>
          </a:custGeom>
          <a:noFill/>
          <a:ln w="19050">
            <a:solidFill>
              <a:schemeClr val="accent2">
                <a:lumMod val="60000"/>
                <a:lumOff val="40000"/>
              </a:schemeClr>
            </a:solidFill>
            <a:miter lim="800000"/>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 name="グループ化 29"/>
          <p:cNvGrpSpPr/>
          <p:nvPr/>
        </p:nvGrpSpPr>
        <p:grpSpPr>
          <a:xfrm>
            <a:off x="1482572" y="2743200"/>
            <a:ext cx="4341119" cy="204186"/>
            <a:chOff x="1482572" y="2338453"/>
            <a:chExt cx="4601655" cy="697715"/>
          </a:xfrm>
        </p:grpSpPr>
        <p:cxnSp>
          <p:nvCxnSpPr>
            <p:cNvPr id="31" name="直線コネクタ 30"/>
            <p:cNvCxnSpPr>
              <a:endCxn id="32" idx="0"/>
            </p:cNvCxnSpPr>
            <p:nvPr/>
          </p:nvCxnSpPr>
          <p:spPr>
            <a:xfrm>
              <a:off x="1482572" y="3036168"/>
              <a:ext cx="2627790" cy="0"/>
            </a:xfrm>
            <a:prstGeom prst="line">
              <a:avLst/>
            </a:prstGeom>
            <a:noFill/>
            <a:ln w="19050">
              <a:solidFill>
                <a:schemeClr val="accent2">
                  <a:lumMod val="60000"/>
                  <a:lumOff val="40000"/>
                </a:schemeClr>
              </a:solidFill>
              <a:miter lim="800000"/>
              <a:headEnd type="oval"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
          <p:nvSpPr>
            <p:cNvPr id="32" name="フリーフォーム 31"/>
            <p:cNvSpPr/>
            <p:nvPr/>
          </p:nvSpPr>
          <p:spPr bwMode="gray">
            <a:xfrm>
              <a:off x="4110362" y="2338453"/>
              <a:ext cx="1973865" cy="697715"/>
            </a:xfrm>
            <a:custGeom>
              <a:avLst/>
              <a:gdLst>
                <a:gd name="connsiteX0" fmla="*/ 0 w 2920753"/>
                <a:gd name="connsiteY0" fmla="*/ 870012 h 870012"/>
                <a:gd name="connsiteX1" fmla="*/ 1074198 w 2920753"/>
                <a:gd name="connsiteY1" fmla="*/ 230820 h 870012"/>
                <a:gd name="connsiteX2" fmla="*/ 2920753 w 2920753"/>
                <a:gd name="connsiteY2" fmla="*/ 0 h 870012"/>
              </a:gdLst>
              <a:ahLst/>
              <a:cxnLst>
                <a:cxn ang="0">
                  <a:pos x="connsiteX0" y="connsiteY0"/>
                </a:cxn>
                <a:cxn ang="0">
                  <a:pos x="connsiteX1" y="connsiteY1"/>
                </a:cxn>
                <a:cxn ang="0">
                  <a:pos x="connsiteX2" y="connsiteY2"/>
                </a:cxn>
              </a:cxnLst>
              <a:rect l="l" t="t" r="r" b="b"/>
              <a:pathLst>
                <a:path w="2920753" h="870012">
                  <a:moveTo>
                    <a:pt x="0" y="870012"/>
                  </a:moveTo>
                  <a:cubicBezTo>
                    <a:pt x="293703" y="622917"/>
                    <a:pt x="587406" y="375822"/>
                    <a:pt x="1074198" y="230820"/>
                  </a:cubicBezTo>
                  <a:cubicBezTo>
                    <a:pt x="1560990" y="85818"/>
                    <a:pt x="2240871" y="42909"/>
                    <a:pt x="2920753" y="0"/>
                  </a:cubicBezTo>
                </a:path>
              </a:pathLst>
            </a:custGeom>
            <a:noFill/>
            <a:ln w="19050">
              <a:solidFill>
                <a:schemeClr val="accent2">
                  <a:lumMod val="60000"/>
                  <a:lumOff val="40000"/>
                </a:schemeClr>
              </a:solidFill>
              <a:miter lim="800000"/>
              <a:headEnd type="none"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テキスト ボックス 16"/>
          <p:cNvSpPr txBox="1"/>
          <p:nvPr/>
        </p:nvSpPr>
        <p:spPr>
          <a:xfrm>
            <a:off x="599090" y="3731172"/>
            <a:ext cx="4414344" cy="2217683"/>
          </a:xfrm>
          <a:prstGeom prst="rect">
            <a:avLst/>
          </a:prstGeom>
          <a:noFill/>
        </p:spPr>
        <p:txBody>
          <a:bodyPr wrap="square" lIns="0" tIns="0" rIns="0" bIns="0" rtlCol="0">
            <a:noAutofit/>
          </a:bodyPr>
          <a:lstStyle/>
          <a:p>
            <a:pPr>
              <a:lnSpc>
                <a:spcPts val="2700"/>
              </a:lnSpc>
            </a:pPr>
            <a:r>
              <a:rPr kumimoji="1" lang="en-US" altLang="ja-JP" smtClean="0">
                <a:latin typeface="Calibri" panose="020F0502020204030204" pitchFamily="34" charset="0"/>
                <a:ea typeface="メイリオ" panose="020B0604030504040204" pitchFamily="50" charset="-128"/>
              </a:rPr>
              <a:t>create </a:t>
            </a:r>
            <a:r>
              <a:rPr kumimoji="1" lang="ja-JP" altLang="en-US" smtClean="0">
                <a:latin typeface="Calibri" panose="020F0502020204030204" pitchFamily="34" charset="0"/>
                <a:ea typeface="メイリオ" panose="020B0604030504040204" pitchFamily="50" charset="-128"/>
              </a:rPr>
              <a:t>メソッドは、ウェブから受け取ったデータで、</a:t>
            </a:r>
            <a:r>
              <a:rPr kumimoji="1" lang="en-US" altLang="ja-JP" smtClean="0">
                <a:latin typeface="Calibri" panose="020F0502020204030204" pitchFamily="34" charset="0"/>
                <a:ea typeface="メイリオ" panose="020B0604030504040204" pitchFamily="50" charset="-128"/>
              </a:rPr>
              <a:t>Employee</a:t>
            </a:r>
            <a:r>
              <a:rPr kumimoji="1" lang="ja-JP" altLang="en-US" smtClean="0">
                <a:latin typeface="Calibri" panose="020F0502020204030204" pitchFamily="34" charset="0"/>
                <a:ea typeface="メイリオ" panose="020B0604030504040204" pitchFamily="50" charset="-128"/>
              </a:rPr>
              <a:t>エンティティ（オブジェクト）を作成し、</a:t>
            </a:r>
            <a:r>
              <a:rPr kumimoji="1" lang="en-US" altLang="ja-JP" smtClean="0">
                <a:latin typeface="Calibri" panose="020F0502020204030204" pitchFamily="34" charset="0"/>
                <a:ea typeface="メイリオ" panose="020B0604030504040204" pitchFamily="50" charset="-128"/>
              </a:rPr>
              <a:t>db.create </a:t>
            </a:r>
            <a:r>
              <a:rPr kumimoji="1" lang="ja-JP" altLang="en-US" smtClean="0">
                <a:latin typeface="Calibri" panose="020F0502020204030204" pitchFamily="34" charset="0"/>
                <a:ea typeface="メイリオ" panose="020B0604030504040204" pitchFamily="50" charset="-128"/>
              </a:rPr>
              <a:t>でデータベースに登録する。</a:t>
            </a:r>
            <a:endParaRPr kumimoji="1" lang="en-US" altLang="ja-JP" smtClean="0">
              <a:latin typeface="Calibri" panose="020F0502020204030204" pitchFamily="34" charset="0"/>
              <a:ea typeface="メイリオ" panose="020B0604030504040204" pitchFamily="50" charset="-128"/>
            </a:endParaRPr>
          </a:p>
          <a:p>
            <a:pPr>
              <a:lnSpc>
                <a:spcPts val="2700"/>
              </a:lnSpc>
            </a:pPr>
            <a:r>
              <a:rPr kumimoji="1" lang="en-US" altLang="ja-JP" smtClean="0">
                <a:latin typeface="Calibri" panose="020F0502020204030204" pitchFamily="34" charset="0"/>
                <a:ea typeface="メイリオ" panose="020B0604030504040204" pitchFamily="50" charset="-128"/>
              </a:rPr>
              <a:t>db </a:t>
            </a:r>
            <a:r>
              <a:rPr kumimoji="1" lang="ja-JP" altLang="en-US" smtClean="0">
                <a:latin typeface="Calibri" panose="020F0502020204030204" pitchFamily="34" charset="0"/>
                <a:ea typeface="メイリオ" panose="020B0604030504040204" pitchFamily="50" charset="-128"/>
              </a:rPr>
              <a:t>は</a:t>
            </a:r>
            <a:r>
              <a:rPr kumimoji="1" lang="en-US" altLang="ja-JP" b="1" smtClean="0">
                <a:solidFill>
                  <a:srgbClr val="00B0F0"/>
                </a:solidFill>
                <a:latin typeface="Calibri" panose="020F0502020204030204" pitchFamily="34" charset="0"/>
                <a:ea typeface="メイリオ" panose="020B0604030504040204" pitchFamily="50" charset="-128"/>
              </a:rPr>
              <a:t>EJB</a:t>
            </a:r>
            <a:r>
              <a:rPr kumimoji="1" lang="ja-JP" altLang="en-US" smtClean="0">
                <a:latin typeface="Calibri" panose="020F0502020204030204" pitchFamily="34" charset="0"/>
                <a:ea typeface="メイリオ" panose="020B0604030504040204" pitchFamily="50" charset="-128"/>
              </a:rPr>
              <a:t>（</a:t>
            </a:r>
            <a:r>
              <a:rPr kumimoji="1" lang="en-US" altLang="ja-JP" smtClean="0">
                <a:latin typeface="Calibri" panose="020F0502020204030204" pitchFamily="34" charset="0"/>
                <a:ea typeface="メイリオ" panose="020B0604030504040204" pitchFamily="50" charset="-128"/>
              </a:rPr>
              <a:t>Enterprise Java Beans</a:t>
            </a:r>
            <a:r>
              <a:rPr kumimoji="1" lang="ja-JP" altLang="en-US" smtClean="0">
                <a:latin typeface="Calibri" panose="020F0502020204030204" pitchFamily="34" charset="0"/>
                <a:ea typeface="メイリオ" panose="020B0604030504040204" pitchFamily="50" charset="-128"/>
              </a:rPr>
              <a:t>）なので</a:t>
            </a:r>
            <a:r>
              <a:rPr kumimoji="1" lang="en-US" altLang="ja-JP" b="1" smtClean="0">
                <a:solidFill>
                  <a:srgbClr val="00B0F0"/>
                </a:solidFill>
                <a:latin typeface="Calibri" panose="020F0502020204030204" pitchFamily="34" charset="0"/>
                <a:ea typeface="メイリオ" panose="020B0604030504040204" pitchFamily="50" charset="-128"/>
              </a:rPr>
              <a:t>DI</a:t>
            </a:r>
            <a:r>
              <a:rPr kumimoji="1" lang="ja-JP" altLang="en-US" smtClean="0">
                <a:latin typeface="Calibri" panose="020F0502020204030204" pitchFamily="34" charset="0"/>
                <a:ea typeface="メイリオ" panose="020B0604030504040204" pitchFamily="50" charset="-128"/>
              </a:rPr>
              <a:t>で取得する。</a:t>
            </a:r>
            <a:endParaRPr kumimoji="1" lang="en-US" altLang="ja-JP" smtClean="0">
              <a:latin typeface="Calibri" panose="020F0502020204030204" pitchFamily="34" charset="0"/>
              <a:ea typeface="メイリオ" panose="020B0604030504040204" pitchFamily="50" charset="-128"/>
            </a:endParaRPr>
          </a:p>
        </p:txBody>
      </p:sp>
    </p:spTree>
    <p:extLst>
      <p:ext uri="{BB962C8B-B14F-4D97-AF65-F5344CB8AC3E}">
        <p14:creationId xmlns:p14="http://schemas.microsoft.com/office/powerpoint/2010/main" val="4209786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bwMode="gray">
          <a:xfrm>
            <a:off x="6264166" y="2887333"/>
            <a:ext cx="5328743" cy="792000"/>
          </a:xfrm>
          <a:prstGeom prst="rect">
            <a:avLst/>
          </a:prstGeom>
          <a:solidFill>
            <a:schemeClr val="accent2">
              <a:lumMod val="20000"/>
              <a:lumOff val="8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22" name="正方形/長方形 21"/>
          <p:cNvSpPr/>
          <p:nvPr/>
        </p:nvSpPr>
        <p:spPr bwMode="gray">
          <a:xfrm>
            <a:off x="5905557" y="1265010"/>
            <a:ext cx="3322532" cy="756000"/>
          </a:xfrm>
          <a:prstGeom prst="rect">
            <a:avLst/>
          </a:prstGeom>
          <a:solidFill>
            <a:schemeClr val="bg1">
              <a:lumMod val="9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3" name="テキスト ボックス 2"/>
          <p:cNvSpPr txBox="1"/>
          <p:nvPr/>
        </p:nvSpPr>
        <p:spPr>
          <a:xfrm>
            <a:off x="5261887" y="307682"/>
            <a:ext cx="6530720" cy="4716263"/>
          </a:xfrm>
          <a:prstGeom prst="rect">
            <a:avLst/>
          </a:prstGeom>
          <a:noFill/>
          <a:ln w="19050">
            <a:solidFill>
              <a:schemeClr val="tx2">
                <a:lumMod val="40000"/>
                <a:lumOff val="60000"/>
              </a:schemeClr>
            </a:solidFill>
          </a:ln>
        </p:spPr>
        <p:txBody>
          <a:bodyPr wrap="none" lIns="108000" tIns="108000" rIns="108000" bIns="108000" rtlCol="0">
            <a:noAutofit/>
          </a:bodyPr>
          <a:lstStyle/>
          <a:p>
            <a:pPr>
              <a:lnSpc>
                <a:spcPct val="90000"/>
              </a:lnSpc>
            </a:pPr>
            <a:r>
              <a:rPr kumimoji="1" lang="en-US" altLang="ja-JP" sz="2000">
                <a:solidFill>
                  <a:schemeClr val="tx1">
                    <a:lumMod val="60000"/>
                    <a:lumOff val="40000"/>
                  </a:schemeClr>
                </a:solidFill>
                <a:latin typeface="Consolas" panose="020B0609020204030204" pitchFamily="49" charset="0"/>
                <a:cs typeface="Consolas" panose="020B0609020204030204" pitchFamily="49" charset="0"/>
              </a:rPr>
              <a:t>@Named</a:t>
            </a:r>
          </a:p>
          <a:p>
            <a:pPr>
              <a:lnSpc>
                <a:spcPct val="90000"/>
              </a:lnSpc>
            </a:pPr>
            <a:r>
              <a:rPr kumimoji="1" lang="en-US" altLang="ja-JP" sz="2000">
                <a:solidFill>
                  <a:schemeClr val="tx1">
                    <a:lumMod val="60000"/>
                    <a:lumOff val="40000"/>
                  </a:schemeClr>
                </a:solidFill>
                <a:latin typeface="Consolas" panose="020B0609020204030204" pitchFamily="49" charset="0"/>
                <a:cs typeface="Consolas" panose="020B0609020204030204" pitchFamily="49" charset="0"/>
              </a:rPr>
              <a:t>@RequestScoped</a:t>
            </a:r>
          </a:p>
          <a:p>
            <a:pPr>
              <a:lnSpc>
                <a:spcPct val="90000"/>
              </a:lnSpc>
            </a:pPr>
            <a:r>
              <a:rPr kumimoji="1" lang="en-US" altLang="ja-JP" sz="2000">
                <a:solidFill>
                  <a:schemeClr val="tx1">
                    <a:lumMod val="60000"/>
                    <a:lumOff val="40000"/>
                  </a:schemeClr>
                </a:solidFill>
                <a:latin typeface="Consolas" panose="020B0609020204030204" pitchFamily="49" charset="0"/>
                <a:cs typeface="Consolas" panose="020B0609020204030204" pitchFamily="49" charset="0"/>
              </a:rPr>
              <a:t>public class Bb {</a:t>
            </a:r>
          </a:p>
          <a:p>
            <a:pPr>
              <a:lnSpc>
                <a:spcPct val="90000"/>
              </a:lnSpc>
            </a:pPr>
            <a:r>
              <a:rPr kumimoji="1" lang="en-US" altLang="ja-JP" sz="2000">
                <a:solidFill>
                  <a:schemeClr val="tx1">
                    <a:lumMod val="60000"/>
                    <a:lumOff val="40000"/>
                  </a:schemeClr>
                </a:solidFill>
                <a:latin typeface="Consolas" panose="020B0609020204030204" pitchFamily="49" charset="0"/>
                <a:cs typeface="Consolas" panose="020B0609020204030204" pitchFamily="49" charset="0"/>
              </a:rPr>
              <a:t> </a:t>
            </a:r>
            <a:r>
              <a:rPr kumimoji="1" lang="en-US" altLang="ja-JP" sz="2000" smtClean="0">
                <a:solidFill>
                  <a:schemeClr val="tx1">
                    <a:lumMod val="60000"/>
                    <a:lumOff val="40000"/>
                  </a:schemeClr>
                </a:solidFill>
                <a:latin typeface="Consolas" panose="020B0609020204030204" pitchFamily="49" charset="0"/>
                <a:cs typeface="Consolas" panose="020B0609020204030204" pitchFamily="49" charset="0"/>
              </a:rPr>
              <a:t>   private </a:t>
            </a:r>
            <a:r>
              <a:rPr kumimoji="1" lang="en-US" altLang="ja-JP" sz="2000">
                <a:solidFill>
                  <a:schemeClr val="tx1">
                    <a:lumMod val="60000"/>
                    <a:lumOff val="40000"/>
                  </a:schemeClr>
                </a:solidFill>
                <a:latin typeface="Consolas" panose="020B0609020204030204" pitchFamily="49" charset="0"/>
                <a:cs typeface="Consolas" panose="020B0609020204030204" pitchFamily="49" charset="0"/>
              </a:rPr>
              <a:t>Integer number;</a:t>
            </a:r>
          </a:p>
          <a:p>
            <a:pPr>
              <a:lnSpc>
                <a:spcPct val="90000"/>
              </a:lnSpc>
            </a:pPr>
            <a:r>
              <a:rPr kumimoji="1" lang="en-US" altLang="ja-JP" sz="2000">
                <a:solidFill>
                  <a:schemeClr val="tx1">
                    <a:lumMod val="60000"/>
                    <a:lumOff val="40000"/>
                  </a:schemeClr>
                </a:solidFill>
                <a:latin typeface="Consolas" panose="020B0609020204030204" pitchFamily="49" charset="0"/>
                <a:cs typeface="Consolas" panose="020B0609020204030204" pitchFamily="49" charset="0"/>
              </a:rPr>
              <a:t>    private String name;</a:t>
            </a:r>
          </a:p>
          <a:p>
            <a:pPr>
              <a:lnSpc>
                <a:spcPts val="2000"/>
              </a:lnSpc>
            </a:pPr>
            <a:r>
              <a:rPr kumimoji="1" lang="en-US" altLang="ja-JP" sz="2000">
                <a:solidFill>
                  <a:schemeClr val="tx1">
                    <a:lumMod val="60000"/>
                    <a:lumOff val="40000"/>
                  </a:schemeClr>
                </a:solidFill>
                <a:latin typeface="Consolas" panose="020B0609020204030204" pitchFamily="49" charset="0"/>
                <a:cs typeface="Consolas" panose="020B0609020204030204" pitchFamily="49" charset="0"/>
              </a:rPr>
              <a:t>    private String mail;    </a:t>
            </a:r>
          </a:p>
          <a:p>
            <a:pPr>
              <a:lnSpc>
                <a:spcPct val="90000"/>
              </a:lnSpc>
            </a:pPr>
            <a:r>
              <a:rPr kumimoji="1" lang="en-US" altLang="ja-JP" sz="2000">
                <a:solidFill>
                  <a:schemeClr val="bg2"/>
                </a:solidFill>
                <a:latin typeface="Consolas" panose="020B0609020204030204" pitchFamily="49" charset="0"/>
                <a:cs typeface="Consolas" panose="020B0609020204030204" pitchFamily="49" charset="0"/>
              </a:rPr>
              <a:t>    </a:t>
            </a:r>
            <a:r>
              <a:rPr kumimoji="1" lang="en-US" altLang="ja-JP" sz="2000">
                <a:latin typeface="Consolas" panose="020B0609020204030204" pitchFamily="49" charset="0"/>
                <a:cs typeface="Consolas" panose="020B0609020204030204" pitchFamily="49" charset="0"/>
              </a:rPr>
              <a:t>@EJB</a:t>
            </a:r>
          </a:p>
          <a:p>
            <a:pPr>
              <a:lnSpc>
                <a:spcPct val="90000"/>
              </a:lnSpc>
            </a:pPr>
            <a:r>
              <a:rPr kumimoji="1" lang="en-US" altLang="ja-JP" sz="2000">
                <a:latin typeface="Consolas" panose="020B0609020204030204" pitchFamily="49" charset="0"/>
                <a:cs typeface="Consolas" panose="020B0609020204030204" pitchFamily="49" charset="0"/>
              </a:rPr>
              <a:t>    EmployeeDb db;</a:t>
            </a:r>
          </a:p>
          <a:p>
            <a:pPr>
              <a:lnSpc>
                <a:spcPct val="90000"/>
              </a:lnSpc>
            </a:pPr>
            <a:r>
              <a:rPr kumimoji="1" lang="en-US" altLang="ja-JP" sz="2000" smtClean="0">
                <a:solidFill>
                  <a:schemeClr val="bg2"/>
                </a:solidFill>
                <a:latin typeface="Consolas" panose="020B0609020204030204" pitchFamily="49" charset="0"/>
                <a:cs typeface="Consolas" panose="020B0609020204030204" pitchFamily="49" charset="0"/>
              </a:rPr>
              <a:t>    </a:t>
            </a:r>
            <a:r>
              <a:rPr kumimoji="1" lang="en-US" altLang="ja-JP" sz="2000">
                <a:latin typeface="Consolas" panose="020B0609020204030204" pitchFamily="49" charset="0"/>
                <a:cs typeface="Consolas" panose="020B0609020204030204" pitchFamily="49" charset="0"/>
              </a:rPr>
              <a:t>public String create() {</a:t>
            </a:r>
          </a:p>
          <a:p>
            <a:pPr>
              <a:lnSpc>
                <a:spcPct val="90000"/>
              </a:lnSpc>
            </a:pPr>
            <a:r>
              <a:rPr kumimoji="1" lang="en-US" altLang="ja-JP" sz="2000">
                <a:latin typeface="Consolas" panose="020B0609020204030204" pitchFamily="49" charset="0"/>
                <a:cs typeface="Consolas" panose="020B0609020204030204" pitchFamily="49" charset="0"/>
              </a:rPr>
              <a:t>        Employee </a:t>
            </a:r>
            <a:r>
              <a:rPr kumimoji="1" lang="en-US" altLang="ja-JP" sz="2000" smtClean="0">
                <a:latin typeface="Consolas" panose="020B0609020204030204" pitchFamily="49" charset="0"/>
                <a:cs typeface="Consolas" panose="020B0609020204030204" pitchFamily="49" charset="0"/>
              </a:rPr>
              <a:t>emp =</a:t>
            </a:r>
          </a:p>
          <a:p>
            <a:pPr>
              <a:lnSpc>
                <a:spcPct val="90000"/>
              </a:lnSpc>
            </a:pPr>
            <a:r>
              <a:rPr kumimoji="1" lang="en-US" altLang="ja-JP" sz="2000">
                <a:latin typeface="Consolas" panose="020B0609020204030204" pitchFamily="49" charset="0"/>
                <a:cs typeface="Consolas" panose="020B0609020204030204" pitchFamily="49" charset="0"/>
              </a:rPr>
              <a:t> </a:t>
            </a:r>
            <a:r>
              <a:rPr kumimoji="1" lang="en-US" altLang="ja-JP" sz="2000" smtClean="0">
                <a:latin typeface="Consolas" panose="020B0609020204030204" pitchFamily="49" charset="0"/>
                <a:cs typeface="Consolas" panose="020B0609020204030204" pitchFamily="49" charset="0"/>
              </a:rPr>
              <a:t>          new </a:t>
            </a:r>
            <a:r>
              <a:rPr kumimoji="1" lang="en-US" altLang="ja-JP" sz="2000">
                <a:latin typeface="Consolas" panose="020B0609020204030204" pitchFamily="49" charset="0"/>
                <a:cs typeface="Consolas" panose="020B0609020204030204" pitchFamily="49" charset="0"/>
              </a:rPr>
              <a:t>Employee(number, name, mail);</a:t>
            </a:r>
          </a:p>
          <a:p>
            <a:pPr>
              <a:lnSpc>
                <a:spcPct val="90000"/>
              </a:lnSpc>
            </a:pPr>
            <a:r>
              <a:rPr kumimoji="1" lang="en-US" altLang="ja-JP" sz="2000">
                <a:latin typeface="Consolas" panose="020B0609020204030204" pitchFamily="49" charset="0"/>
                <a:cs typeface="Consolas" panose="020B0609020204030204" pitchFamily="49" charset="0"/>
              </a:rPr>
              <a:t>        </a:t>
            </a:r>
            <a:r>
              <a:rPr kumimoji="1" lang="en-US" altLang="ja-JP" sz="2000" b="1">
                <a:solidFill>
                  <a:srgbClr val="00B0F0"/>
                </a:solidFill>
                <a:latin typeface="Consolas" panose="020B0609020204030204" pitchFamily="49" charset="0"/>
                <a:cs typeface="Consolas" panose="020B0609020204030204" pitchFamily="49" charset="0"/>
              </a:rPr>
              <a:t>db.create(emp)</a:t>
            </a:r>
            <a:r>
              <a:rPr kumimoji="1" lang="en-US" altLang="ja-JP" sz="2000">
                <a:solidFill>
                  <a:srgbClr val="00B0F0"/>
                </a:solidFill>
                <a:latin typeface="Consolas" panose="020B0609020204030204" pitchFamily="49" charset="0"/>
                <a:cs typeface="Consolas" panose="020B0609020204030204" pitchFamily="49" charset="0"/>
              </a:rPr>
              <a:t>;</a:t>
            </a:r>
          </a:p>
          <a:p>
            <a:pPr>
              <a:lnSpc>
                <a:spcPct val="90000"/>
              </a:lnSpc>
            </a:pPr>
            <a:r>
              <a:rPr kumimoji="1" lang="en-US" altLang="ja-JP" sz="2000">
                <a:solidFill>
                  <a:schemeClr val="tx1">
                    <a:lumMod val="60000"/>
                    <a:lumOff val="40000"/>
                  </a:schemeClr>
                </a:solidFill>
                <a:latin typeface="Consolas" panose="020B0609020204030204" pitchFamily="49" charset="0"/>
                <a:cs typeface="Consolas" panose="020B0609020204030204" pitchFamily="49" charset="0"/>
              </a:rPr>
              <a:t>        return </a:t>
            </a:r>
            <a:r>
              <a:rPr kumimoji="1" lang="en-US" altLang="ja-JP" sz="2000" smtClean="0">
                <a:solidFill>
                  <a:schemeClr val="tx1">
                    <a:lumMod val="60000"/>
                    <a:lumOff val="40000"/>
                  </a:schemeClr>
                </a:solidFill>
                <a:latin typeface="Consolas" panose="020B0609020204030204" pitchFamily="49" charset="0"/>
                <a:cs typeface="Consolas" panose="020B0609020204030204" pitchFamily="49" charset="0"/>
              </a:rPr>
              <a:t>null;</a:t>
            </a:r>
            <a:endParaRPr kumimoji="1" lang="en-US" altLang="ja-JP" sz="2000">
              <a:solidFill>
                <a:schemeClr val="tx1">
                  <a:lumMod val="60000"/>
                  <a:lumOff val="40000"/>
                </a:schemeClr>
              </a:solidFill>
              <a:latin typeface="Consolas" panose="020B0609020204030204" pitchFamily="49" charset="0"/>
              <a:cs typeface="Consolas" panose="020B0609020204030204" pitchFamily="49" charset="0"/>
            </a:endParaRPr>
          </a:p>
          <a:p>
            <a:pPr>
              <a:lnSpc>
                <a:spcPct val="90000"/>
              </a:lnSpc>
            </a:pPr>
            <a:r>
              <a:rPr kumimoji="1" lang="en-US" altLang="ja-JP" sz="2000">
                <a:solidFill>
                  <a:schemeClr val="tx1">
                    <a:lumMod val="60000"/>
                    <a:lumOff val="40000"/>
                  </a:schemeClr>
                </a:solidFill>
                <a:latin typeface="Consolas" panose="020B0609020204030204" pitchFamily="49" charset="0"/>
                <a:cs typeface="Consolas" panose="020B0609020204030204" pitchFamily="49" charset="0"/>
              </a:rPr>
              <a:t>    </a:t>
            </a:r>
            <a:r>
              <a:rPr kumimoji="1" lang="en-US" altLang="ja-JP" sz="2000" smtClean="0">
                <a:solidFill>
                  <a:schemeClr val="tx1">
                    <a:lumMod val="60000"/>
                    <a:lumOff val="40000"/>
                  </a:schemeClr>
                </a:solidFill>
                <a:latin typeface="Consolas" panose="020B0609020204030204" pitchFamily="49" charset="0"/>
                <a:cs typeface="Consolas" panose="020B0609020204030204" pitchFamily="49" charset="0"/>
              </a:rPr>
              <a:t>}</a:t>
            </a:r>
          </a:p>
          <a:p>
            <a:pPr>
              <a:lnSpc>
                <a:spcPct val="90000"/>
              </a:lnSpc>
            </a:pPr>
            <a:r>
              <a:rPr kumimoji="1" lang="en-US" altLang="ja-JP" sz="2000" smtClean="0">
                <a:solidFill>
                  <a:schemeClr val="bg2"/>
                </a:solidFill>
                <a:latin typeface="Consolas" panose="020B0609020204030204" pitchFamily="49" charset="0"/>
                <a:cs typeface="Consolas" panose="020B0609020204030204" pitchFamily="49" charset="0"/>
              </a:rPr>
              <a:t>    // </a:t>
            </a:r>
            <a:r>
              <a:rPr kumimoji="1" lang="ja-JP" altLang="en-US" sz="2000" smtClean="0">
                <a:solidFill>
                  <a:schemeClr val="bg2"/>
                </a:solidFill>
                <a:latin typeface="Consolas" panose="020B0609020204030204" pitchFamily="49" charset="0"/>
                <a:cs typeface="Consolas" panose="020B0609020204030204" pitchFamily="49" charset="0"/>
              </a:rPr>
              <a:t>セッター、ゲッター</a:t>
            </a:r>
            <a:endParaRPr kumimoji="1" lang="en-US" altLang="ja-JP" sz="2000">
              <a:solidFill>
                <a:schemeClr val="bg2"/>
              </a:solidFill>
              <a:latin typeface="Consolas" panose="020B0609020204030204" pitchFamily="49" charset="0"/>
              <a:cs typeface="Consolas" panose="020B0609020204030204" pitchFamily="49" charset="0"/>
            </a:endParaRPr>
          </a:p>
          <a:p>
            <a:pPr>
              <a:lnSpc>
                <a:spcPct val="90000"/>
              </a:lnSpc>
            </a:pPr>
            <a:r>
              <a:rPr kumimoji="1" lang="en-US" altLang="ja-JP" sz="2000">
                <a:latin typeface="Consolas" panose="020B0609020204030204" pitchFamily="49" charset="0"/>
                <a:cs typeface="Consolas" panose="020B0609020204030204" pitchFamily="49" charset="0"/>
              </a:rPr>
              <a:t>}</a:t>
            </a:r>
            <a:endParaRPr kumimoji="1" lang="ja-JP" altLang="en-US" sz="2000" smtClean="0">
              <a:latin typeface="Consolas" panose="020B0609020204030204" pitchFamily="49" charset="0"/>
              <a:cs typeface="Consolas" panose="020B0609020204030204" pitchFamily="49" charset="0"/>
            </a:endParaRPr>
          </a:p>
        </p:txBody>
      </p:sp>
      <p:grpSp>
        <p:nvGrpSpPr>
          <p:cNvPr id="9" name="グループ化 8"/>
          <p:cNvGrpSpPr/>
          <p:nvPr/>
        </p:nvGrpSpPr>
        <p:grpSpPr>
          <a:xfrm>
            <a:off x="5088482" y="3489432"/>
            <a:ext cx="5931630" cy="2806259"/>
            <a:chOff x="5088482" y="3489432"/>
            <a:chExt cx="5931630" cy="2806259"/>
          </a:xfrm>
        </p:grpSpPr>
        <p:sp>
          <p:nvSpPr>
            <p:cNvPr id="20" name="テキスト ボックス 19"/>
            <p:cNvSpPr txBox="1"/>
            <p:nvPr/>
          </p:nvSpPr>
          <p:spPr>
            <a:xfrm>
              <a:off x="5088482" y="4075987"/>
              <a:ext cx="5931630" cy="2219704"/>
            </a:xfrm>
            <a:prstGeom prst="rect">
              <a:avLst/>
            </a:prstGeom>
            <a:solidFill>
              <a:schemeClr val="bg1"/>
            </a:solidFill>
            <a:ln w="19050">
              <a:solidFill>
                <a:schemeClr val="accent6">
                  <a:lumMod val="75000"/>
                </a:schemeClr>
              </a:solidFill>
            </a:ln>
          </p:spPr>
          <p:txBody>
            <a:bodyPr wrap="square" lIns="108000" tIns="108000" rIns="108000" bIns="108000" rtlCol="0">
              <a:noAutofit/>
            </a:bodyPr>
            <a:lstStyle/>
            <a:p>
              <a:pPr>
                <a:lnSpc>
                  <a:spcPts val="2000"/>
                </a:lnSpc>
              </a:pPr>
              <a:r>
                <a:rPr kumimoji="1" lang="en-US" altLang="ja-JP" sz="2000" b="1">
                  <a:latin typeface="Consolas" panose="020B0609020204030204" pitchFamily="49" charset="0"/>
                  <a:cs typeface="Consolas" panose="020B0609020204030204" pitchFamily="49" charset="0"/>
                </a:rPr>
                <a:t>@Stateless</a:t>
              </a:r>
            </a:p>
            <a:p>
              <a:pPr>
                <a:lnSpc>
                  <a:spcPts val="2000"/>
                </a:lnSpc>
              </a:pPr>
              <a:r>
                <a:rPr kumimoji="1" lang="en-US" altLang="ja-JP" sz="2000">
                  <a:latin typeface="Consolas" panose="020B0609020204030204" pitchFamily="49" charset="0"/>
                  <a:cs typeface="Consolas" panose="020B0609020204030204" pitchFamily="49" charset="0"/>
                </a:rPr>
                <a:t>public class EmployeeDb {</a:t>
              </a:r>
            </a:p>
            <a:p>
              <a:pPr>
                <a:lnSpc>
                  <a:spcPts val="2000"/>
                </a:lnSpc>
              </a:pPr>
              <a:r>
                <a:rPr kumimoji="1" lang="en-US" altLang="ja-JP" sz="2000">
                  <a:latin typeface="Consolas" panose="020B0609020204030204" pitchFamily="49" charset="0"/>
                  <a:cs typeface="Consolas" panose="020B0609020204030204" pitchFamily="49" charset="0"/>
                </a:rPr>
                <a:t>    </a:t>
              </a:r>
              <a:r>
                <a:rPr kumimoji="1" lang="en-US" altLang="ja-JP" sz="2000" b="1">
                  <a:solidFill>
                    <a:srgbClr val="00B0F0"/>
                  </a:solidFill>
                  <a:latin typeface="Consolas" panose="020B0609020204030204" pitchFamily="49" charset="0"/>
                  <a:cs typeface="Consolas" panose="020B0609020204030204" pitchFamily="49" charset="0"/>
                </a:rPr>
                <a:t>@PersistenceContext</a:t>
              </a:r>
            </a:p>
            <a:p>
              <a:pPr>
                <a:lnSpc>
                  <a:spcPts val="2000"/>
                </a:lnSpc>
              </a:pPr>
              <a:r>
                <a:rPr kumimoji="1" lang="en-US" altLang="ja-JP" sz="2000" b="1">
                  <a:solidFill>
                    <a:srgbClr val="00B0F0"/>
                  </a:solidFill>
                  <a:latin typeface="Consolas" panose="020B0609020204030204" pitchFamily="49" charset="0"/>
                  <a:cs typeface="Consolas" panose="020B0609020204030204" pitchFamily="49" charset="0"/>
                </a:rPr>
                <a:t>    private EntityManager em;</a:t>
              </a:r>
            </a:p>
            <a:p>
              <a:pPr>
                <a:lnSpc>
                  <a:spcPts val="2000"/>
                </a:lnSpc>
              </a:pPr>
              <a:r>
                <a:rPr kumimoji="1" lang="en-US" altLang="ja-JP" sz="2000">
                  <a:latin typeface="Consolas" panose="020B0609020204030204" pitchFamily="49" charset="0"/>
                  <a:cs typeface="Consolas" panose="020B0609020204030204" pitchFamily="49" charset="0"/>
                </a:rPr>
                <a:t>    public void </a:t>
              </a:r>
              <a:r>
                <a:rPr kumimoji="1" lang="en-US" altLang="ja-JP" sz="2000" b="1">
                  <a:latin typeface="Consolas" panose="020B0609020204030204" pitchFamily="49" charset="0"/>
                  <a:cs typeface="Consolas" panose="020B0609020204030204" pitchFamily="49" charset="0"/>
                </a:rPr>
                <a:t>create</a:t>
              </a:r>
              <a:r>
                <a:rPr kumimoji="1" lang="en-US" altLang="ja-JP" sz="2000">
                  <a:latin typeface="Consolas" panose="020B0609020204030204" pitchFamily="49" charset="0"/>
                  <a:cs typeface="Consolas" panose="020B0609020204030204" pitchFamily="49" charset="0"/>
                </a:rPr>
                <a:t>(Employee emp) {</a:t>
              </a:r>
            </a:p>
            <a:p>
              <a:pPr>
                <a:lnSpc>
                  <a:spcPts val="2000"/>
                </a:lnSpc>
              </a:pPr>
              <a:r>
                <a:rPr kumimoji="1" lang="en-US" altLang="ja-JP" sz="2000" b="1">
                  <a:solidFill>
                    <a:srgbClr val="00B0F0"/>
                  </a:solidFill>
                  <a:latin typeface="Consolas" panose="020B0609020204030204" pitchFamily="49" charset="0"/>
                  <a:cs typeface="Consolas" panose="020B0609020204030204" pitchFamily="49" charset="0"/>
                </a:rPr>
                <a:t>        em.persist(emp);</a:t>
              </a:r>
            </a:p>
            <a:p>
              <a:pPr>
                <a:lnSpc>
                  <a:spcPts val="2000"/>
                </a:lnSpc>
              </a:pPr>
              <a:r>
                <a:rPr kumimoji="1" lang="en-US" altLang="ja-JP" sz="2000" b="1">
                  <a:solidFill>
                    <a:srgbClr val="00B0F0"/>
                  </a:solidFill>
                  <a:latin typeface="Consolas" panose="020B0609020204030204" pitchFamily="49" charset="0"/>
                  <a:cs typeface="Consolas" panose="020B0609020204030204" pitchFamily="49" charset="0"/>
                </a:rPr>
                <a:t>    </a:t>
              </a:r>
              <a:r>
                <a:rPr kumimoji="1" lang="en-US" altLang="ja-JP" sz="2000">
                  <a:latin typeface="Consolas" panose="020B0609020204030204" pitchFamily="49" charset="0"/>
                  <a:cs typeface="Consolas" panose="020B0609020204030204" pitchFamily="49" charset="0"/>
                </a:rPr>
                <a:t>}</a:t>
              </a:r>
            </a:p>
            <a:p>
              <a:pPr>
                <a:lnSpc>
                  <a:spcPts val="2000"/>
                </a:lnSpc>
              </a:pPr>
              <a:r>
                <a:rPr kumimoji="1" lang="en-US" altLang="ja-JP" sz="2000">
                  <a:latin typeface="Consolas" panose="020B0609020204030204" pitchFamily="49" charset="0"/>
                  <a:cs typeface="Consolas" panose="020B0609020204030204" pitchFamily="49" charset="0"/>
                </a:rPr>
                <a:t>}</a:t>
              </a:r>
              <a:endParaRPr kumimoji="1" lang="ja-JP" altLang="en-US" sz="2000">
                <a:latin typeface="Consolas" panose="020B0609020204030204" pitchFamily="49" charset="0"/>
                <a:cs typeface="Consolas" panose="020B0609020204030204" pitchFamily="49" charset="0"/>
              </a:endParaRPr>
            </a:p>
          </p:txBody>
        </p:sp>
        <p:sp>
          <p:nvSpPr>
            <p:cNvPr id="6" name="屈折矢印 5"/>
            <p:cNvSpPr/>
            <p:nvPr/>
          </p:nvSpPr>
          <p:spPr bwMode="gray">
            <a:xfrm flipH="1" flipV="1">
              <a:off x="5686096" y="3489432"/>
              <a:ext cx="735724" cy="586554"/>
            </a:xfrm>
            <a:prstGeom prst="bentUpArrow">
              <a:avLst/>
            </a:prstGeom>
            <a:solidFill>
              <a:srgbClr val="00B0F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sp>
        <p:nvSpPr>
          <p:cNvPr id="4" name="Slide Number Placeholder 3"/>
          <p:cNvSpPr>
            <a:spLocks noGrp="1"/>
          </p:cNvSpPr>
          <p:nvPr>
            <p:ph type="sldNum" sz="quarter" idx="12"/>
          </p:nvPr>
        </p:nvSpPr>
        <p:spPr/>
        <p:txBody>
          <a:bodyPr/>
          <a:lstStyle/>
          <a:p>
            <a:fld id="{C51EAA63-D034-42AE-91FA-B13B9518C7BE}" type="slidenum">
              <a:rPr lang="en-US" smtClean="0"/>
              <a:pPr/>
              <a:t>37</a:t>
            </a:fld>
            <a:endParaRPr lang="en-US"/>
          </a:p>
        </p:txBody>
      </p:sp>
      <p:sp>
        <p:nvSpPr>
          <p:cNvPr id="5" name="タイトル 4"/>
          <p:cNvSpPr>
            <a:spLocks noGrp="1"/>
          </p:cNvSpPr>
          <p:nvPr>
            <p:ph type="title"/>
          </p:nvPr>
        </p:nvSpPr>
        <p:spPr>
          <a:xfrm>
            <a:off x="531812" y="378376"/>
            <a:ext cx="11125200" cy="641131"/>
          </a:xfrm>
        </p:spPr>
        <p:txBody>
          <a:bodyPr/>
          <a:lstStyle/>
          <a:p>
            <a:r>
              <a:rPr lang="en-US" altLang="ja-JP"/>
              <a:t>8</a:t>
            </a:r>
            <a:r>
              <a:rPr kumimoji="1" lang="en-US" altLang="ja-JP" smtClean="0"/>
              <a:t>. JPA</a:t>
            </a:r>
            <a:r>
              <a:rPr lang="ja-JP" altLang="en-US" smtClean="0"/>
              <a:t>の使い方 </a:t>
            </a:r>
            <a:r>
              <a:rPr lang="en-US" altLang="ja-JP" smtClean="0"/>
              <a:t>(EE)</a:t>
            </a:r>
            <a:endParaRPr kumimoji="1" lang="ja-JP" altLang="en-US"/>
          </a:p>
        </p:txBody>
      </p:sp>
      <p:sp>
        <p:nvSpPr>
          <p:cNvPr id="2" name="角丸四角形 1"/>
          <p:cNvSpPr/>
          <p:nvPr/>
        </p:nvSpPr>
        <p:spPr bwMode="gray">
          <a:xfrm>
            <a:off x="694481" y="1393794"/>
            <a:ext cx="5972649" cy="4829453"/>
          </a:xfrm>
          <a:prstGeom prst="round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312" y="1251758"/>
            <a:ext cx="3104495" cy="1877137"/>
          </a:xfrm>
          <a:prstGeom prst="rect">
            <a:avLst/>
          </a:prstGeom>
          <a:ln>
            <a:noFill/>
          </a:ln>
          <a:effectLst>
            <a:outerShdw blurRad="63500" sx="102000" sy="102000" algn="ctr" rotWithShape="0">
              <a:prstClr val="black">
                <a:alpha val="40000"/>
              </a:prstClr>
            </a:outerShdw>
          </a:effectLst>
        </p:spPr>
      </p:pic>
      <p:sp>
        <p:nvSpPr>
          <p:cNvPr id="24" name="フリーフォーム 23"/>
          <p:cNvSpPr/>
          <p:nvPr/>
        </p:nvSpPr>
        <p:spPr bwMode="gray">
          <a:xfrm>
            <a:off x="3349746" y="1387669"/>
            <a:ext cx="2485751" cy="598786"/>
          </a:xfrm>
          <a:custGeom>
            <a:avLst/>
            <a:gdLst>
              <a:gd name="connsiteX0" fmla="*/ 0 w 2920753"/>
              <a:gd name="connsiteY0" fmla="*/ 870012 h 870012"/>
              <a:gd name="connsiteX1" fmla="*/ 1074198 w 2920753"/>
              <a:gd name="connsiteY1" fmla="*/ 230820 h 870012"/>
              <a:gd name="connsiteX2" fmla="*/ 2920753 w 2920753"/>
              <a:gd name="connsiteY2" fmla="*/ 0 h 870012"/>
            </a:gdLst>
            <a:ahLst/>
            <a:cxnLst>
              <a:cxn ang="0">
                <a:pos x="connsiteX0" y="connsiteY0"/>
              </a:cxn>
              <a:cxn ang="0">
                <a:pos x="connsiteX1" y="connsiteY1"/>
              </a:cxn>
              <a:cxn ang="0">
                <a:pos x="connsiteX2" y="connsiteY2"/>
              </a:cxn>
            </a:cxnLst>
            <a:rect l="l" t="t" r="r" b="b"/>
            <a:pathLst>
              <a:path w="2920753" h="870012">
                <a:moveTo>
                  <a:pt x="0" y="870012"/>
                </a:moveTo>
                <a:cubicBezTo>
                  <a:pt x="293703" y="622917"/>
                  <a:pt x="587406" y="375822"/>
                  <a:pt x="1074198" y="230820"/>
                </a:cubicBezTo>
                <a:cubicBezTo>
                  <a:pt x="1560990" y="85818"/>
                  <a:pt x="2240871" y="42909"/>
                  <a:pt x="2920753" y="0"/>
                </a:cubicBezTo>
              </a:path>
            </a:pathLst>
          </a:custGeom>
          <a:noFill/>
          <a:ln w="19050">
            <a:solidFill>
              <a:schemeClr val="accent2">
                <a:lumMod val="60000"/>
                <a:lumOff val="40000"/>
              </a:schemeClr>
            </a:solidFill>
            <a:miter lim="800000"/>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リーフォーム 24"/>
          <p:cNvSpPr/>
          <p:nvPr/>
        </p:nvSpPr>
        <p:spPr bwMode="gray">
          <a:xfrm>
            <a:off x="3349746" y="1618490"/>
            <a:ext cx="2473945" cy="708897"/>
          </a:xfrm>
          <a:custGeom>
            <a:avLst/>
            <a:gdLst>
              <a:gd name="connsiteX0" fmla="*/ 0 w 2920753"/>
              <a:gd name="connsiteY0" fmla="*/ 870012 h 870012"/>
              <a:gd name="connsiteX1" fmla="*/ 1074198 w 2920753"/>
              <a:gd name="connsiteY1" fmla="*/ 230820 h 870012"/>
              <a:gd name="connsiteX2" fmla="*/ 2920753 w 2920753"/>
              <a:gd name="connsiteY2" fmla="*/ 0 h 870012"/>
            </a:gdLst>
            <a:ahLst/>
            <a:cxnLst>
              <a:cxn ang="0">
                <a:pos x="connsiteX0" y="connsiteY0"/>
              </a:cxn>
              <a:cxn ang="0">
                <a:pos x="connsiteX1" y="connsiteY1"/>
              </a:cxn>
              <a:cxn ang="0">
                <a:pos x="connsiteX2" y="connsiteY2"/>
              </a:cxn>
            </a:cxnLst>
            <a:rect l="l" t="t" r="r" b="b"/>
            <a:pathLst>
              <a:path w="2920753" h="870012">
                <a:moveTo>
                  <a:pt x="0" y="870012"/>
                </a:moveTo>
                <a:cubicBezTo>
                  <a:pt x="293703" y="622917"/>
                  <a:pt x="587406" y="375822"/>
                  <a:pt x="1074198" y="230820"/>
                </a:cubicBezTo>
                <a:cubicBezTo>
                  <a:pt x="1560990" y="85818"/>
                  <a:pt x="2240871" y="42909"/>
                  <a:pt x="2920753" y="0"/>
                </a:cubicBezTo>
              </a:path>
            </a:pathLst>
          </a:custGeom>
          <a:noFill/>
          <a:ln w="19050">
            <a:solidFill>
              <a:schemeClr val="accent2">
                <a:lumMod val="60000"/>
                <a:lumOff val="40000"/>
              </a:schemeClr>
            </a:solidFill>
            <a:miter lim="800000"/>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リーフォーム 28"/>
          <p:cNvSpPr/>
          <p:nvPr/>
        </p:nvSpPr>
        <p:spPr bwMode="gray">
          <a:xfrm>
            <a:off x="3349746" y="1822676"/>
            <a:ext cx="2485750" cy="820243"/>
          </a:xfrm>
          <a:custGeom>
            <a:avLst/>
            <a:gdLst>
              <a:gd name="connsiteX0" fmla="*/ 0 w 2920753"/>
              <a:gd name="connsiteY0" fmla="*/ 870012 h 870012"/>
              <a:gd name="connsiteX1" fmla="*/ 1074198 w 2920753"/>
              <a:gd name="connsiteY1" fmla="*/ 230820 h 870012"/>
              <a:gd name="connsiteX2" fmla="*/ 2920753 w 2920753"/>
              <a:gd name="connsiteY2" fmla="*/ 0 h 870012"/>
            </a:gdLst>
            <a:ahLst/>
            <a:cxnLst>
              <a:cxn ang="0">
                <a:pos x="connsiteX0" y="connsiteY0"/>
              </a:cxn>
              <a:cxn ang="0">
                <a:pos x="connsiteX1" y="connsiteY1"/>
              </a:cxn>
              <a:cxn ang="0">
                <a:pos x="connsiteX2" y="connsiteY2"/>
              </a:cxn>
            </a:cxnLst>
            <a:rect l="l" t="t" r="r" b="b"/>
            <a:pathLst>
              <a:path w="2920753" h="870012">
                <a:moveTo>
                  <a:pt x="0" y="870012"/>
                </a:moveTo>
                <a:cubicBezTo>
                  <a:pt x="293703" y="622917"/>
                  <a:pt x="587406" y="375822"/>
                  <a:pt x="1074198" y="230820"/>
                </a:cubicBezTo>
                <a:cubicBezTo>
                  <a:pt x="1560990" y="85818"/>
                  <a:pt x="2240871" y="42909"/>
                  <a:pt x="2920753" y="0"/>
                </a:cubicBezTo>
              </a:path>
            </a:pathLst>
          </a:custGeom>
          <a:noFill/>
          <a:ln w="19050">
            <a:solidFill>
              <a:schemeClr val="accent2">
                <a:lumMod val="60000"/>
                <a:lumOff val="40000"/>
              </a:schemeClr>
            </a:solidFill>
            <a:miter lim="800000"/>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 name="グループ化 29"/>
          <p:cNvGrpSpPr/>
          <p:nvPr/>
        </p:nvGrpSpPr>
        <p:grpSpPr>
          <a:xfrm>
            <a:off x="1482572" y="2743200"/>
            <a:ext cx="4341119" cy="204186"/>
            <a:chOff x="1482572" y="2338453"/>
            <a:chExt cx="4601655" cy="697715"/>
          </a:xfrm>
        </p:grpSpPr>
        <p:cxnSp>
          <p:nvCxnSpPr>
            <p:cNvPr id="31" name="直線コネクタ 30"/>
            <p:cNvCxnSpPr>
              <a:endCxn id="32" idx="0"/>
            </p:cNvCxnSpPr>
            <p:nvPr/>
          </p:nvCxnSpPr>
          <p:spPr>
            <a:xfrm>
              <a:off x="1482572" y="3036168"/>
              <a:ext cx="2627790" cy="0"/>
            </a:xfrm>
            <a:prstGeom prst="line">
              <a:avLst/>
            </a:prstGeom>
            <a:noFill/>
            <a:ln w="19050">
              <a:solidFill>
                <a:schemeClr val="accent2">
                  <a:lumMod val="60000"/>
                  <a:lumOff val="40000"/>
                </a:schemeClr>
              </a:solidFill>
              <a:miter lim="800000"/>
              <a:headEnd type="oval"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
          <p:nvSpPr>
            <p:cNvPr id="32" name="フリーフォーム 31"/>
            <p:cNvSpPr/>
            <p:nvPr/>
          </p:nvSpPr>
          <p:spPr bwMode="gray">
            <a:xfrm>
              <a:off x="4110362" y="2338453"/>
              <a:ext cx="1973865" cy="697715"/>
            </a:xfrm>
            <a:custGeom>
              <a:avLst/>
              <a:gdLst>
                <a:gd name="connsiteX0" fmla="*/ 0 w 2920753"/>
                <a:gd name="connsiteY0" fmla="*/ 870012 h 870012"/>
                <a:gd name="connsiteX1" fmla="*/ 1074198 w 2920753"/>
                <a:gd name="connsiteY1" fmla="*/ 230820 h 870012"/>
                <a:gd name="connsiteX2" fmla="*/ 2920753 w 2920753"/>
                <a:gd name="connsiteY2" fmla="*/ 0 h 870012"/>
              </a:gdLst>
              <a:ahLst/>
              <a:cxnLst>
                <a:cxn ang="0">
                  <a:pos x="connsiteX0" y="connsiteY0"/>
                </a:cxn>
                <a:cxn ang="0">
                  <a:pos x="connsiteX1" y="connsiteY1"/>
                </a:cxn>
                <a:cxn ang="0">
                  <a:pos x="connsiteX2" y="connsiteY2"/>
                </a:cxn>
              </a:cxnLst>
              <a:rect l="l" t="t" r="r" b="b"/>
              <a:pathLst>
                <a:path w="2920753" h="870012">
                  <a:moveTo>
                    <a:pt x="0" y="870012"/>
                  </a:moveTo>
                  <a:cubicBezTo>
                    <a:pt x="293703" y="622917"/>
                    <a:pt x="587406" y="375822"/>
                    <a:pt x="1074198" y="230820"/>
                  </a:cubicBezTo>
                  <a:cubicBezTo>
                    <a:pt x="1560990" y="85818"/>
                    <a:pt x="2240871" y="42909"/>
                    <a:pt x="2920753" y="0"/>
                  </a:cubicBezTo>
                </a:path>
              </a:pathLst>
            </a:custGeom>
            <a:noFill/>
            <a:ln w="19050">
              <a:solidFill>
                <a:schemeClr val="accent2">
                  <a:lumMod val="60000"/>
                  <a:lumOff val="40000"/>
                </a:schemeClr>
              </a:solidFill>
              <a:miter lim="800000"/>
              <a:headEnd type="none"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 name="グループ化 9"/>
          <p:cNvGrpSpPr/>
          <p:nvPr/>
        </p:nvGrpSpPr>
        <p:grpSpPr>
          <a:xfrm>
            <a:off x="8607984" y="4119149"/>
            <a:ext cx="2795753" cy="1709386"/>
            <a:chOff x="8607984" y="4119149"/>
            <a:chExt cx="2795753" cy="1709386"/>
          </a:xfrm>
        </p:grpSpPr>
        <p:grpSp>
          <p:nvGrpSpPr>
            <p:cNvPr id="21" name="グループ化 20"/>
            <p:cNvGrpSpPr/>
            <p:nvPr/>
          </p:nvGrpSpPr>
          <p:grpSpPr>
            <a:xfrm>
              <a:off x="8607984" y="4119149"/>
              <a:ext cx="2294697" cy="883170"/>
              <a:chOff x="8485393" y="4103100"/>
              <a:chExt cx="2294697" cy="883170"/>
            </a:xfrm>
            <a:solidFill>
              <a:schemeClr val="accent6">
                <a:lumMod val="20000"/>
                <a:lumOff val="80000"/>
              </a:schemeClr>
            </a:solidFill>
          </p:grpSpPr>
          <p:sp>
            <p:nvSpPr>
              <p:cNvPr id="33" name="テキスト ボックス 32"/>
              <p:cNvSpPr txBox="1"/>
              <p:nvPr/>
            </p:nvSpPr>
            <p:spPr>
              <a:xfrm>
                <a:off x="8693428" y="4103100"/>
                <a:ext cx="2086662" cy="684363"/>
              </a:xfrm>
              <a:prstGeom prst="rect">
                <a:avLst/>
              </a:prstGeom>
              <a:grpFill/>
            </p:spPr>
            <p:txBody>
              <a:bodyPr wrap="square" lIns="108000" tIns="108000" rIns="108000" bIns="108000" rtlCol="0">
                <a:noAutofit/>
              </a:bodyPr>
              <a:lstStyle/>
              <a:p>
                <a:pPr>
                  <a:lnSpc>
                    <a:spcPts val="1800"/>
                  </a:lnSpc>
                </a:pPr>
                <a:r>
                  <a:rPr kumimoji="1" lang="en-US" altLang="ja-JP" sz="1600" smtClean="0">
                    <a:latin typeface="Calibri" panose="020F0502020204030204" pitchFamily="34" charset="0"/>
                    <a:ea typeface="メイリオ" panose="020B0604030504040204" pitchFamily="50" charset="-128"/>
                  </a:rPr>
                  <a:t>DI</a:t>
                </a:r>
                <a:r>
                  <a:rPr kumimoji="1" lang="ja-JP" altLang="en-US" sz="1600" smtClean="0">
                    <a:latin typeface="Calibri" panose="020F0502020204030204" pitchFamily="34" charset="0"/>
                    <a:ea typeface="メイリオ" panose="020B0604030504040204" pitchFamily="50" charset="-128"/>
                  </a:rPr>
                  <a:t> でエンティティマネージャを取得する</a:t>
                </a:r>
              </a:p>
            </p:txBody>
          </p:sp>
          <p:sp>
            <p:nvSpPr>
              <p:cNvPr id="34" name="下矢印 33"/>
              <p:cNvSpPr/>
              <p:nvPr/>
            </p:nvSpPr>
            <p:spPr bwMode="gray">
              <a:xfrm rot="2340687">
                <a:off x="8485393" y="4691562"/>
                <a:ext cx="378149" cy="294708"/>
              </a:xfrm>
              <a:prstGeom prst="downArrow">
                <a:avLst/>
              </a:prstGeom>
              <a:grp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grpSp>
          <p:nvGrpSpPr>
            <p:cNvPr id="23" name="グループ化 22"/>
            <p:cNvGrpSpPr/>
            <p:nvPr/>
          </p:nvGrpSpPr>
          <p:grpSpPr>
            <a:xfrm>
              <a:off x="8697571" y="5429364"/>
              <a:ext cx="2706166" cy="399171"/>
              <a:chOff x="8413322" y="5497135"/>
              <a:chExt cx="2706166" cy="399171"/>
            </a:xfrm>
          </p:grpSpPr>
          <p:sp>
            <p:nvSpPr>
              <p:cNvPr id="26" name="テキスト ボックス 25"/>
              <p:cNvSpPr txBox="1"/>
              <p:nvPr/>
            </p:nvSpPr>
            <p:spPr>
              <a:xfrm>
                <a:off x="8664863" y="5533104"/>
                <a:ext cx="2454625" cy="363202"/>
              </a:xfrm>
              <a:prstGeom prst="rect">
                <a:avLst/>
              </a:prstGeom>
              <a:solidFill>
                <a:schemeClr val="accent6">
                  <a:lumMod val="20000"/>
                  <a:lumOff val="80000"/>
                </a:schemeClr>
              </a:solidFill>
            </p:spPr>
            <p:txBody>
              <a:bodyPr wrap="square" lIns="108000" tIns="108000" rIns="108000" bIns="108000" rtlCol="0">
                <a:noAutofit/>
              </a:bodyPr>
              <a:lstStyle/>
              <a:p>
                <a:pPr>
                  <a:lnSpc>
                    <a:spcPts val="1800"/>
                  </a:lnSpc>
                </a:pPr>
                <a:r>
                  <a:rPr kumimoji="1" lang="ja-JP" altLang="en-US" sz="1600" smtClean="0">
                    <a:latin typeface="Calibri" panose="020F0502020204030204" pitchFamily="34" charset="0"/>
                    <a:ea typeface="メイリオ" panose="020B0604030504040204" pitchFamily="50" charset="-128"/>
                  </a:rPr>
                  <a:t>データベースに登録する</a:t>
                </a:r>
              </a:p>
            </p:txBody>
          </p:sp>
          <p:sp>
            <p:nvSpPr>
              <p:cNvPr id="27" name="下矢印 26"/>
              <p:cNvSpPr/>
              <p:nvPr/>
            </p:nvSpPr>
            <p:spPr bwMode="gray">
              <a:xfrm rot="5400000">
                <a:off x="8371601" y="5538856"/>
                <a:ext cx="378149" cy="294708"/>
              </a:xfrm>
              <a:prstGeom prst="downArrow">
                <a:avLst/>
              </a:prstGeom>
              <a:solidFill>
                <a:schemeClr val="accent6">
                  <a:lumMod val="20000"/>
                  <a:lumOff val="8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grpSp>
      <p:sp>
        <p:nvSpPr>
          <p:cNvPr id="35" name="テキスト ボックス 34"/>
          <p:cNvSpPr txBox="1"/>
          <p:nvPr/>
        </p:nvSpPr>
        <p:spPr>
          <a:xfrm>
            <a:off x="515010" y="3808519"/>
            <a:ext cx="4267197" cy="2087783"/>
          </a:xfrm>
          <a:prstGeom prst="rect">
            <a:avLst/>
          </a:prstGeom>
          <a:noFill/>
        </p:spPr>
        <p:txBody>
          <a:bodyPr wrap="square" lIns="0" tIns="0" rIns="0" bIns="0" rtlCol="0">
            <a:noAutofit/>
          </a:bodyPr>
          <a:lstStyle/>
          <a:p>
            <a:pPr>
              <a:lnSpc>
                <a:spcPts val="2700"/>
              </a:lnSpc>
              <a:spcAft>
                <a:spcPts val="1800"/>
              </a:spcAft>
            </a:pPr>
            <a:r>
              <a:rPr kumimoji="1" lang="ja-JP" altLang="en-US" dirty="0" smtClean="0">
                <a:latin typeface="Calibri" panose="020F0502020204030204" pitchFamily="34" charset="0"/>
                <a:ea typeface="メイリオ" panose="020B0604030504040204" pitchFamily="50" charset="-128"/>
              </a:rPr>
              <a:t>データベース処理は </a:t>
            </a:r>
            <a:r>
              <a:rPr kumimoji="1" lang="en-US" altLang="ja-JP" sz="2400" dirty="0" smtClean="0">
                <a:solidFill>
                  <a:srgbClr val="00B0F0"/>
                </a:solidFill>
                <a:latin typeface="Calibri" panose="020F0502020204030204" pitchFamily="34" charset="0"/>
                <a:ea typeface="メイリオ" panose="020B0604030504040204" pitchFamily="50" charset="-128"/>
              </a:rPr>
              <a:t>EJB</a:t>
            </a:r>
            <a:r>
              <a:rPr kumimoji="1" lang="en-US" altLang="ja-JP" dirty="0" smtClean="0">
                <a:latin typeface="Calibri" panose="020F0502020204030204" pitchFamily="34" charset="0"/>
                <a:ea typeface="メイリオ" panose="020B0604030504040204" pitchFamily="50" charset="-128"/>
              </a:rPr>
              <a:t> </a:t>
            </a:r>
            <a:r>
              <a:rPr kumimoji="1" lang="ja-JP" altLang="en-US" dirty="0" smtClean="0">
                <a:latin typeface="Calibri" panose="020F0502020204030204" pitchFamily="34" charset="0"/>
                <a:ea typeface="メイリオ" panose="020B0604030504040204" pitchFamily="50" charset="-128"/>
              </a:rPr>
              <a:t>に書く。</a:t>
            </a:r>
            <a:endParaRPr kumimoji="1" lang="en-US" altLang="ja-JP" dirty="0" smtClean="0">
              <a:latin typeface="Calibri" panose="020F0502020204030204" pitchFamily="34" charset="0"/>
              <a:ea typeface="メイリオ" panose="020B0604030504040204" pitchFamily="50" charset="-128"/>
            </a:endParaRPr>
          </a:p>
          <a:p>
            <a:pPr>
              <a:lnSpc>
                <a:spcPts val="2700"/>
              </a:lnSpc>
            </a:pPr>
            <a:r>
              <a:rPr kumimoji="1" lang="en-US" altLang="ja-JP" dirty="0" smtClean="0">
                <a:latin typeface="Calibri" panose="020F0502020204030204" pitchFamily="34" charset="0"/>
                <a:ea typeface="メイリオ" panose="020B0604030504040204" pitchFamily="50" charset="-128"/>
              </a:rPr>
              <a:t>EJB</a:t>
            </a:r>
            <a:r>
              <a:rPr kumimoji="1" lang="ja-JP" altLang="en-US" dirty="0" smtClean="0">
                <a:latin typeface="Calibri" panose="020F0502020204030204" pitchFamily="34" charset="0"/>
                <a:ea typeface="メイリオ" panose="020B0604030504040204" pitchFamily="50" charset="-128"/>
              </a:rPr>
              <a:t>コンテナがデータベースのトランザクション処理を管理してくれるので、記述が簡単になる。</a:t>
            </a:r>
            <a:endParaRPr kumimoji="1" lang="en-US" altLang="ja-JP" dirty="0" smtClean="0">
              <a:latin typeface="Calibri" panose="020F0502020204030204" pitchFamily="34" charset="0"/>
              <a:ea typeface="メイリオ" panose="020B0604030504040204" pitchFamily="50" charset="-128"/>
            </a:endParaRPr>
          </a:p>
          <a:p>
            <a:pPr>
              <a:lnSpc>
                <a:spcPts val="2700"/>
              </a:lnSpc>
            </a:pPr>
            <a:r>
              <a:rPr kumimoji="1" lang="en-US" altLang="ja-JP" sz="2000" dirty="0" smtClean="0">
                <a:latin typeface="Calibri" panose="020F0502020204030204" pitchFamily="34" charset="0"/>
                <a:ea typeface="メイリオ" panose="020B0604030504040204" pitchFamily="50" charset="-128"/>
              </a:rPr>
              <a:t>begin, commit, close, rollback </a:t>
            </a:r>
            <a:r>
              <a:rPr kumimoji="1" lang="ja-JP" altLang="en-US" sz="1600" dirty="0" smtClean="0">
                <a:latin typeface="Calibri" panose="020F0502020204030204" pitchFamily="34" charset="0"/>
                <a:ea typeface="メイリオ" panose="020B0604030504040204" pitchFamily="50" charset="-128"/>
              </a:rPr>
              <a:t>など不要。</a:t>
            </a:r>
            <a:endParaRPr kumimoji="1" lang="en-US" altLang="ja-JP" sz="1600" dirty="0" smtClean="0">
              <a:latin typeface="Calibri" panose="020F0502020204030204" pitchFamily="34" charset="0"/>
              <a:ea typeface="メイリオ" panose="020B0604030504040204" pitchFamily="50" charset="-128"/>
            </a:endParaRPr>
          </a:p>
        </p:txBody>
      </p:sp>
      <p:cxnSp>
        <p:nvCxnSpPr>
          <p:cNvPr id="13" name="直線コネクタ 12"/>
          <p:cNvCxnSpPr/>
          <p:nvPr/>
        </p:nvCxnSpPr>
        <p:spPr>
          <a:xfrm>
            <a:off x="501758" y="4128994"/>
            <a:ext cx="3165795" cy="0"/>
          </a:xfrm>
          <a:prstGeom prst="line">
            <a:avLst/>
          </a:prstGeom>
          <a:ln w="28575">
            <a:solidFill>
              <a:srgbClr val="00B0F0"/>
            </a:solidFill>
            <a:miter lim="800000"/>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9701047" y="580084"/>
            <a:ext cx="1891862" cy="334317"/>
          </a:xfrm>
          <a:prstGeom prst="rect">
            <a:avLst/>
          </a:prstGeom>
          <a:solidFill>
            <a:schemeClr val="tx2">
              <a:lumMod val="20000"/>
              <a:lumOff val="80000"/>
            </a:schemeClr>
          </a:solidFill>
        </p:spPr>
        <p:txBody>
          <a:bodyPr wrap="none" lIns="0" tIns="0" rIns="0" bIns="0" rtlCol="0">
            <a:noAutofit/>
          </a:bodyPr>
          <a:lstStyle/>
          <a:p>
            <a:pPr>
              <a:lnSpc>
                <a:spcPts val="2700"/>
              </a:lnSpc>
            </a:pPr>
            <a:r>
              <a:rPr kumimoji="1" lang="ja-JP" altLang="en-US" b="1" smtClean="0">
                <a:solidFill>
                  <a:schemeClr val="tx1">
                    <a:lumMod val="60000"/>
                    <a:lumOff val="40000"/>
                  </a:schemeClr>
                </a:solidFill>
                <a:latin typeface="Calibri" panose="020F0502020204030204" pitchFamily="34" charset="0"/>
                <a:ea typeface="メイリオ" panose="020B0604030504040204" pitchFamily="50" charset="-128"/>
              </a:rPr>
              <a:t>バッキング</a:t>
            </a:r>
            <a:r>
              <a:rPr kumimoji="1" lang="ja-JP" altLang="en-US" b="1">
                <a:solidFill>
                  <a:schemeClr val="tx1">
                    <a:lumMod val="60000"/>
                    <a:lumOff val="40000"/>
                  </a:schemeClr>
                </a:solidFill>
                <a:latin typeface="Calibri" panose="020F0502020204030204" pitchFamily="34" charset="0"/>
                <a:ea typeface="メイリオ" panose="020B0604030504040204" pitchFamily="50" charset="-128"/>
              </a:rPr>
              <a:t>ビーン</a:t>
            </a:r>
            <a:endParaRPr kumimoji="1" lang="ja-JP" altLang="en-US" b="1" smtClean="0">
              <a:solidFill>
                <a:schemeClr val="tx1">
                  <a:lumMod val="60000"/>
                  <a:lumOff val="40000"/>
                </a:schemeClr>
              </a:solidFill>
              <a:latin typeface="Calibri" panose="020F0502020204030204" pitchFamily="34" charset="0"/>
              <a:ea typeface="メイリオ" panose="020B0604030504040204" pitchFamily="50" charset="-128"/>
            </a:endParaRPr>
          </a:p>
        </p:txBody>
      </p:sp>
    </p:spTree>
    <p:extLst>
      <p:ext uri="{BB962C8B-B14F-4D97-AF65-F5344CB8AC3E}">
        <p14:creationId xmlns:p14="http://schemas.microsoft.com/office/powerpoint/2010/main" val="2999468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500"/>
                            </p:stCondLst>
                            <p:childTnLst>
                              <p:par>
                                <p:cTn id="9" presetID="10" presetClass="entr" presetSubtype="0" fill="hold" nodeType="after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childTnLst>
                                </p:cTn>
                              </p:par>
                            </p:childTnLst>
                          </p:cTn>
                        </p:par>
                        <p:par>
                          <p:cTn id="15" fill="hold">
                            <p:stCondLst>
                              <p:cond delay="35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bwMode="gray">
          <a:xfrm>
            <a:off x="6264166" y="2887332"/>
            <a:ext cx="5328743" cy="1936915"/>
          </a:xfrm>
          <a:prstGeom prst="rect">
            <a:avLst/>
          </a:prstGeom>
          <a:solidFill>
            <a:schemeClr val="accent2">
              <a:lumMod val="20000"/>
              <a:lumOff val="8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22" name="正方形/長方形 21"/>
          <p:cNvSpPr/>
          <p:nvPr/>
        </p:nvSpPr>
        <p:spPr bwMode="gray">
          <a:xfrm>
            <a:off x="5905557" y="1265010"/>
            <a:ext cx="3322532" cy="756000"/>
          </a:xfrm>
          <a:prstGeom prst="rect">
            <a:avLst/>
          </a:prstGeom>
          <a:solidFill>
            <a:schemeClr val="bg1">
              <a:lumMod val="9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3" name="テキスト ボックス 2"/>
          <p:cNvSpPr txBox="1"/>
          <p:nvPr/>
        </p:nvSpPr>
        <p:spPr>
          <a:xfrm>
            <a:off x="5261887" y="307682"/>
            <a:ext cx="6530720" cy="5915565"/>
          </a:xfrm>
          <a:prstGeom prst="rect">
            <a:avLst/>
          </a:prstGeom>
          <a:noFill/>
          <a:ln w="19050">
            <a:solidFill>
              <a:schemeClr val="tx2">
                <a:lumMod val="40000"/>
                <a:lumOff val="60000"/>
              </a:schemeClr>
            </a:solidFill>
          </a:ln>
        </p:spPr>
        <p:txBody>
          <a:bodyPr wrap="none" lIns="108000" tIns="108000" rIns="108000" bIns="108000" rtlCol="0">
            <a:noAutofit/>
          </a:bodyPr>
          <a:lstStyle/>
          <a:p>
            <a:pPr>
              <a:lnSpc>
                <a:spcPct val="90000"/>
              </a:lnSpc>
            </a:pPr>
            <a:r>
              <a:rPr kumimoji="1" lang="en-US" altLang="ja-JP" sz="2000">
                <a:solidFill>
                  <a:schemeClr val="tx1">
                    <a:lumMod val="60000"/>
                    <a:lumOff val="40000"/>
                  </a:schemeClr>
                </a:solidFill>
                <a:latin typeface="Consolas" panose="020B0609020204030204" pitchFamily="49" charset="0"/>
                <a:cs typeface="Consolas" panose="020B0609020204030204" pitchFamily="49" charset="0"/>
              </a:rPr>
              <a:t>@Named</a:t>
            </a:r>
          </a:p>
          <a:p>
            <a:pPr>
              <a:lnSpc>
                <a:spcPct val="90000"/>
              </a:lnSpc>
            </a:pPr>
            <a:r>
              <a:rPr kumimoji="1" lang="en-US" altLang="ja-JP" sz="2000">
                <a:solidFill>
                  <a:schemeClr val="tx1">
                    <a:lumMod val="60000"/>
                    <a:lumOff val="40000"/>
                  </a:schemeClr>
                </a:solidFill>
                <a:latin typeface="Consolas" panose="020B0609020204030204" pitchFamily="49" charset="0"/>
                <a:cs typeface="Consolas" panose="020B0609020204030204" pitchFamily="49" charset="0"/>
              </a:rPr>
              <a:t>@RequestScoped</a:t>
            </a:r>
          </a:p>
          <a:p>
            <a:pPr>
              <a:lnSpc>
                <a:spcPct val="90000"/>
              </a:lnSpc>
            </a:pPr>
            <a:r>
              <a:rPr kumimoji="1" lang="en-US" altLang="ja-JP" sz="2000">
                <a:solidFill>
                  <a:schemeClr val="tx1">
                    <a:lumMod val="60000"/>
                    <a:lumOff val="40000"/>
                  </a:schemeClr>
                </a:solidFill>
                <a:latin typeface="Consolas" panose="020B0609020204030204" pitchFamily="49" charset="0"/>
                <a:cs typeface="Consolas" panose="020B0609020204030204" pitchFamily="49" charset="0"/>
              </a:rPr>
              <a:t>public class Bb {</a:t>
            </a:r>
          </a:p>
          <a:p>
            <a:pPr>
              <a:lnSpc>
                <a:spcPct val="90000"/>
              </a:lnSpc>
            </a:pPr>
            <a:r>
              <a:rPr kumimoji="1" lang="en-US" altLang="ja-JP" sz="2000">
                <a:solidFill>
                  <a:schemeClr val="tx1">
                    <a:lumMod val="60000"/>
                    <a:lumOff val="40000"/>
                  </a:schemeClr>
                </a:solidFill>
                <a:latin typeface="Consolas" panose="020B0609020204030204" pitchFamily="49" charset="0"/>
                <a:cs typeface="Consolas" panose="020B0609020204030204" pitchFamily="49" charset="0"/>
              </a:rPr>
              <a:t> </a:t>
            </a:r>
            <a:r>
              <a:rPr kumimoji="1" lang="en-US" altLang="ja-JP" sz="2000" smtClean="0">
                <a:solidFill>
                  <a:schemeClr val="tx1">
                    <a:lumMod val="60000"/>
                    <a:lumOff val="40000"/>
                  </a:schemeClr>
                </a:solidFill>
                <a:latin typeface="Consolas" panose="020B0609020204030204" pitchFamily="49" charset="0"/>
                <a:cs typeface="Consolas" panose="020B0609020204030204" pitchFamily="49" charset="0"/>
              </a:rPr>
              <a:t>   private </a:t>
            </a:r>
            <a:r>
              <a:rPr kumimoji="1" lang="en-US" altLang="ja-JP" sz="2000">
                <a:solidFill>
                  <a:schemeClr val="tx1">
                    <a:lumMod val="60000"/>
                    <a:lumOff val="40000"/>
                  </a:schemeClr>
                </a:solidFill>
                <a:latin typeface="Consolas" panose="020B0609020204030204" pitchFamily="49" charset="0"/>
                <a:cs typeface="Consolas" panose="020B0609020204030204" pitchFamily="49" charset="0"/>
              </a:rPr>
              <a:t>Integer number;</a:t>
            </a:r>
          </a:p>
          <a:p>
            <a:pPr>
              <a:lnSpc>
                <a:spcPct val="90000"/>
              </a:lnSpc>
            </a:pPr>
            <a:r>
              <a:rPr kumimoji="1" lang="en-US" altLang="ja-JP" sz="2000">
                <a:solidFill>
                  <a:schemeClr val="tx1">
                    <a:lumMod val="60000"/>
                    <a:lumOff val="40000"/>
                  </a:schemeClr>
                </a:solidFill>
                <a:latin typeface="Consolas" panose="020B0609020204030204" pitchFamily="49" charset="0"/>
                <a:cs typeface="Consolas" panose="020B0609020204030204" pitchFamily="49" charset="0"/>
              </a:rPr>
              <a:t>    private String name;</a:t>
            </a:r>
          </a:p>
          <a:p>
            <a:pPr>
              <a:lnSpc>
                <a:spcPts val="2000"/>
              </a:lnSpc>
            </a:pPr>
            <a:r>
              <a:rPr kumimoji="1" lang="en-US" altLang="ja-JP" sz="2000">
                <a:solidFill>
                  <a:schemeClr val="tx1">
                    <a:lumMod val="60000"/>
                    <a:lumOff val="40000"/>
                  </a:schemeClr>
                </a:solidFill>
                <a:latin typeface="Consolas" panose="020B0609020204030204" pitchFamily="49" charset="0"/>
                <a:cs typeface="Consolas" panose="020B0609020204030204" pitchFamily="49" charset="0"/>
              </a:rPr>
              <a:t>    private String mail;    </a:t>
            </a:r>
          </a:p>
          <a:p>
            <a:pPr>
              <a:lnSpc>
                <a:spcPct val="90000"/>
              </a:lnSpc>
            </a:pPr>
            <a:r>
              <a:rPr kumimoji="1" lang="en-US" altLang="ja-JP" sz="2000">
                <a:solidFill>
                  <a:schemeClr val="bg2"/>
                </a:solidFill>
                <a:latin typeface="Consolas" panose="020B0609020204030204" pitchFamily="49" charset="0"/>
                <a:cs typeface="Consolas" panose="020B0609020204030204" pitchFamily="49" charset="0"/>
              </a:rPr>
              <a:t>    </a:t>
            </a:r>
            <a:r>
              <a:rPr kumimoji="1" lang="en-US" altLang="ja-JP" sz="2000">
                <a:latin typeface="Consolas" panose="020B0609020204030204" pitchFamily="49" charset="0"/>
                <a:cs typeface="Consolas" panose="020B0609020204030204" pitchFamily="49" charset="0"/>
              </a:rPr>
              <a:t>@EJB</a:t>
            </a:r>
          </a:p>
          <a:p>
            <a:pPr>
              <a:lnSpc>
                <a:spcPct val="90000"/>
              </a:lnSpc>
            </a:pPr>
            <a:r>
              <a:rPr kumimoji="1" lang="en-US" altLang="ja-JP" sz="2000">
                <a:latin typeface="Consolas" panose="020B0609020204030204" pitchFamily="49" charset="0"/>
                <a:cs typeface="Consolas" panose="020B0609020204030204" pitchFamily="49" charset="0"/>
              </a:rPr>
              <a:t>    EmployeeDb db;</a:t>
            </a:r>
          </a:p>
          <a:p>
            <a:pPr>
              <a:lnSpc>
                <a:spcPct val="90000"/>
              </a:lnSpc>
            </a:pPr>
            <a:r>
              <a:rPr kumimoji="1" lang="en-US" altLang="ja-JP" sz="2000" smtClean="0">
                <a:solidFill>
                  <a:schemeClr val="bg2"/>
                </a:solidFill>
                <a:latin typeface="Consolas" panose="020B0609020204030204" pitchFamily="49" charset="0"/>
                <a:cs typeface="Consolas" panose="020B0609020204030204" pitchFamily="49" charset="0"/>
              </a:rPr>
              <a:t>    </a:t>
            </a:r>
            <a:r>
              <a:rPr kumimoji="1" lang="en-US" altLang="ja-JP" sz="2000">
                <a:latin typeface="Consolas" panose="020B0609020204030204" pitchFamily="49" charset="0"/>
                <a:cs typeface="Consolas" panose="020B0609020204030204" pitchFamily="49" charset="0"/>
              </a:rPr>
              <a:t>public String create() {</a:t>
            </a:r>
          </a:p>
          <a:p>
            <a:pPr>
              <a:lnSpc>
                <a:spcPct val="90000"/>
              </a:lnSpc>
            </a:pPr>
            <a:r>
              <a:rPr kumimoji="1" lang="en-US" altLang="ja-JP" sz="2000">
                <a:latin typeface="Consolas" panose="020B0609020204030204" pitchFamily="49" charset="0"/>
                <a:cs typeface="Consolas" panose="020B0609020204030204" pitchFamily="49" charset="0"/>
              </a:rPr>
              <a:t>        Employee </a:t>
            </a:r>
            <a:r>
              <a:rPr kumimoji="1" lang="en-US" altLang="ja-JP" sz="2000" smtClean="0">
                <a:latin typeface="Consolas" panose="020B0609020204030204" pitchFamily="49" charset="0"/>
                <a:cs typeface="Consolas" panose="020B0609020204030204" pitchFamily="49" charset="0"/>
              </a:rPr>
              <a:t>emp =</a:t>
            </a:r>
          </a:p>
          <a:p>
            <a:pPr>
              <a:lnSpc>
                <a:spcPct val="90000"/>
              </a:lnSpc>
            </a:pPr>
            <a:r>
              <a:rPr kumimoji="1" lang="en-US" altLang="ja-JP" sz="2000">
                <a:latin typeface="Consolas" panose="020B0609020204030204" pitchFamily="49" charset="0"/>
                <a:cs typeface="Consolas" panose="020B0609020204030204" pitchFamily="49" charset="0"/>
              </a:rPr>
              <a:t> </a:t>
            </a:r>
            <a:r>
              <a:rPr kumimoji="1" lang="en-US" altLang="ja-JP" sz="2000" smtClean="0">
                <a:latin typeface="Consolas" panose="020B0609020204030204" pitchFamily="49" charset="0"/>
                <a:cs typeface="Consolas" panose="020B0609020204030204" pitchFamily="49" charset="0"/>
              </a:rPr>
              <a:t>          new </a:t>
            </a:r>
            <a:r>
              <a:rPr kumimoji="1" lang="en-US" altLang="ja-JP" sz="2000">
                <a:latin typeface="Consolas" panose="020B0609020204030204" pitchFamily="49" charset="0"/>
                <a:cs typeface="Consolas" panose="020B0609020204030204" pitchFamily="49" charset="0"/>
              </a:rPr>
              <a:t>Employee(number, name, mail);</a:t>
            </a:r>
          </a:p>
          <a:p>
            <a:pPr>
              <a:lnSpc>
                <a:spcPct val="90000"/>
              </a:lnSpc>
            </a:pPr>
            <a:r>
              <a:rPr kumimoji="1" lang="en-US" altLang="ja-JP" sz="2000">
                <a:latin typeface="Consolas" panose="020B0609020204030204" pitchFamily="49" charset="0"/>
                <a:cs typeface="Consolas" panose="020B0609020204030204" pitchFamily="49" charset="0"/>
              </a:rPr>
              <a:t>        </a:t>
            </a:r>
            <a:r>
              <a:rPr kumimoji="1" lang="en-US" altLang="ja-JP" sz="2000" smtClean="0">
                <a:latin typeface="Consolas" panose="020B0609020204030204" pitchFamily="49" charset="0"/>
                <a:cs typeface="Consolas" panose="020B0609020204030204" pitchFamily="49" charset="0"/>
              </a:rPr>
              <a:t>try {</a:t>
            </a:r>
          </a:p>
          <a:p>
            <a:pPr>
              <a:lnSpc>
                <a:spcPct val="90000"/>
              </a:lnSpc>
            </a:pPr>
            <a:r>
              <a:rPr kumimoji="1" lang="en-US" altLang="ja-JP" sz="2000" b="1">
                <a:solidFill>
                  <a:srgbClr val="00B0F0"/>
                </a:solidFill>
                <a:latin typeface="Consolas" panose="020B0609020204030204" pitchFamily="49" charset="0"/>
                <a:cs typeface="Consolas" panose="020B0609020204030204" pitchFamily="49" charset="0"/>
              </a:rPr>
              <a:t> </a:t>
            </a:r>
            <a:r>
              <a:rPr kumimoji="1" lang="en-US" altLang="ja-JP" sz="2000" b="1" smtClean="0">
                <a:solidFill>
                  <a:srgbClr val="00B0F0"/>
                </a:solidFill>
                <a:latin typeface="Consolas" panose="020B0609020204030204" pitchFamily="49" charset="0"/>
                <a:cs typeface="Consolas" panose="020B0609020204030204" pitchFamily="49" charset="0"/>
              </a:rPr>
              <a:t>           db.create(emp)</a:t>
            </a:r>
            <a:r>
              <a:rPr kumimoji="1" lang="en-US" altLang="ja-JP" sz="2000" smtClean="0">
                <a:solidFill>
                  <a:srgbClr val="00B0F0"/>
                </a:solidFill>
                <a:latin typeface="Consolas" panose="020B0609020204030204" pitchFamily="49" charset="0"/>
                <a:cs typeface="Consolas" panose="020B0609020204030204" pitchFamily="49" charset="0"/>
              </a:rPr>
              <a:t>;</a:t>
            </a:r>
          </a:p>
          <a:p>
            <a:pPr>
              <a:lnSpc>
                <a:spcPct val="90000"/>
              </a:lnSpc>
            </a:pPr>
            <a:r>
              <a:rPr kumimoji="1" lang="en-US" altLang="ja-JP" sz="2000" smtClean="0">
                <a:latin typeface="Consolas" panose="020B0609020204030204" pitchFamily="49" charset="0"/>
                <a:cs typeface="Consolas" panose="020B0609020204030204" pitchFamily="49" charset="0"/>
              </a:rPr>
              <a:t>        }catch(Exception e){</a:t>
            </a:r>
          </a:p>
          <a:p>
            <a:pPr>
              <a:lnSpc>
                <a:spcPct val="90000"/>
              </a:lnSpc>
            </a:pPr>
            <a:r>
              <a:rPr kumimoji="1" lang="en-US" altLang="ja-JP" sz="2000">
                <a:latin typeface="Consolas" panose="020B0609020204030204" pitchFamily="49" charset="0"/>
                <a:cs typeface="Consolas" panose="020B0609020204030204" pitchFamily="49" charset="0"/>
              </a:rPr>
              <a:t> </a:t>
            </a:r>
            <a:r>
              <a:rPr kumimoji="1" lang="en-US" altLang="ja-JP" sz="2000" smtClean="0">
                <a:latin typeface="Consolas" panose="020B0609020204030204" pitchFamily="49" charset="0"/>
                <a:cs typeface="Consolas" panose="020B0609020204030204" pitchFamily="49" charset="0"/>
              </a:rPr>
              <a:t>           //</a:t>
            </a:r>
            <a:r>
              <a:rPr kumimoji="1" lang="ja-JP" altLang="en-US" sz="2000" smtClean="0">
                <a:latin typeface="Consolas" panose="020B0609020204030204" pitchFamily="49" charset="0"/>
                <a:cs typeface="Consolas" panose="020B0609020204030204" pitchFamily="49" charset="0"/>
              </a:rPr>
              <a:t> 例外処理</a:t>
            </a:r>
            <a:endParaRPr kumimoji="1" lang="en-US" altLang="ja-JP" sz="2000" smtClean="0">
              <a:latin typeface="Consolas" panose="020B0609020204030204" pitchFamily="49" charset="0"/>
              <a:cs typeface="Consolas" panose="020B0609020204030204" pitchFamily="49" charset="0"/>
            </a:endParaRPr>
          </a:p>
          <a:p>
            <a:pPr>
              <a:lnSpc>
                <a:spcPct val="90000"/>
              </a:lnSpc>
            </a:pPr>
            <a:r>
              <a:rPr kumimoji="1" lang="en-US" altLang="ja-JP" sz="2000">
                <a:latin typeface="Consolas" panose="020B0609020204030204" pitchFamily="49" charset="0"/>
                <a:cs typeface="Consolas" panose="020B0609020204030204" pitchFamily="49" charset="0"/>
              </a:rPr>
              <a:t> </a:t>
            </a:r>
            <a:r>
              <a:rPr kumimoji="1" lang="en-US" altLang="ja-JP" sz="2000" smtClean="0">
                <a:latin typeface="Consolas" panose="020B0609020204030204" pitchFamily="49" charset="0"/>
                <a:cs typeface="Consolas" panose="020B0609020204030204" pitchFamily="49" charset="0"/>
              </a:rPr>
              <a:t>       }</a:t>
            </a:r>
            <a:endParaRPr kumimoji="1" lang="en-US" altLang="ja-JP" sz="2000">
              <a:latin typeface="Consolas" panose="020B0609020204030204" pitchFamily="49" charset="0"/>
              <a:cs typeface="Consolas" panose="020B0609020204030204" pitchFamily="49" charset="0"/>
            </a:endParaRPr>
          </a:p>
          <a:p>
            <a:pPr>
              <a:lnSpc>
                <a:spcPct val="90000"/>
              </a:lnSpc>
            </a:pPr>
            <a:r>
              <a:rPr kumimoji="1" lang="en-US" altLang="ja-JP" sz="2000">
                <a:solidFill>
                  <a:schemeClr val="tx1">
                    <a:lumMod val="60000"/>
                    <a:lumOff val="40000"/>
                  </a:schemeClr>
                </a:solidFill>
                <a:latin typeface="Consolas" panose="020B0609020204030204" pitchFamily="49" charset="0"/>
                <a:cs typeface="Consolas" panose="020B0609020204030204" pitchFamily="49" charset="0"/>
              </a:rPr>
              <a:t>        return </a:t>
            </a:r>
            <a:r>
              <a:rPr kumimoji="1" lang="en-US" altLang="ja-JP" sz="2000" smtClean="0">
                <a:solidFill>
                  <a:schemeClr val="tx1">
                    <a:lumMod val="60000"/>
                    <a:lumOff val="40000"/>
                  </a:schemeClr>
                </a:solidFill>
                <a:latin typeface="Consolas" panose="020B0609020204030204" pitchFamily="49" charset="0"/>
                <a:cs typeface="Consolas" panose="020B0609020204030204" pitchFamily="49" charset="0"/>
              </a:rPr>
              <a:t>null;</a:t>
            </a:r>
            <a:endParaRPr kumimoji="1" lang="en-US" altLang="ja-JP" sz="2000">
              <a:solidFill>
                <a:schemeClr val="tx1">
                  <a:lumMod val="60000"/>
                  <a:lumOff val="40000"/>
                </a:schemeClr>
              </a:solidFill>
              <a:latin typeface="Consolas" panose="020B0609020204030204" pitchFamily="49" charset="0"/>
              <a:cs typeface="Consolas" panose="020B0609020204030204" pitchFamily="49" charset="0"/>
            </a:endParaRPr>
          </a:p>
          <a:p>
            <a:pPr>
              <a:lnSpc>
                <a:spcPct val="90000"/>
              </a:lnSpc>
            </a:pPr>
            <a:r>
              <a:rPr kumimoji="1" lang="en-US" altLang="ja-JP" sz="2000">
                <a:solidFill>
                  <a:schemeClr val="tx1">
                    <a:lumMod val="60000"/>
                    <a:lumOff val="40000"/>
                  </a:schemeClr>
                </a:solidFill>
                <a:latin typeface="Consolas" panose="020B0609020204030204" pitchFamily="49" charset="0"/>
                <a:cs typeface="Consolas" panose="020B0609020204030204" pitchFamily="49" charset="0"/>
              </a:rPr>
              <a:t>    </a:t>
            </a:r>
            <a:r>
              <a:rPr kumimoji="1" lang="en-US" altLang="ja-JP" sz="2000" smtClean="0">
                <a:solidFill>
                  <a:schemeClr val="tx1">
                    <a:lumMod val="60000"/>
                    <a:lumOff val="40000"/>
                  </a:schemeClr>
                </a:solidFill>
                <a:latin typeface="Consolas" panose="020B0609020204030204" pitchFamily="49" charset="0"/>
                <a:cs typeface="Consolas" panose="020B0609020204030204" pitchFamily="49" charset="0"/>
              </a:rPr>
              <a:t>}</a:t>
            </a:r>
          </a:p>
          <a:p>
            <a:pPr>
              <a:lnSpc>
                <a:spcPct val="90000"/>
              </a:lnSpc>
            </a:pPr>
            <a:r>
              <a:rPr kumimoji="1" lang="en-US" altLang="ja-JP" sz="2000" smtClean="0">
                <a:solidFill>
                  <a:schemeClr val="bg2"/>
                </a:solidFill>
                <a:latin typeface="Consolas" panose="020B0609020204030204" pitchFamily="49" charset="0"/>
                <a:cs typeface="Consolas" panose="020B0609020204030204" pitchFamily="49" charset="0"/>
              </a:rPr>
              <a:t>    </a:t>
            </a:r>
            <a:r>
              <a:rPr kumimoji="1" lang="en-US" altLang="ja-JP" sz="2000" smtClean="0">
                <a:solidFill>
                  <a:schemeClr val="tx2">
                    <a:lumMod val="60000"/>
                    <a:lumOff val="40000"/>
                  </a:schemeClr>
                </a:solidFill>
                <a:latin typeface="Consolas" panose="020B0609020204030204" pitchFamily="49" charset="0"/>
                <a:cs typeface="Consolas" panose="020B0609020204030204" pitchFamily="49" charset="0"/>
              </a:rPr>
              <a:t>// </a:t>
            </a:r>
            <a:r>
              <a:rPr kumimoji="1" lang="ja-JP" altLang="en-US" sz="2000" smtClean="0">
                <a:solidFill>
                  <a:schemeClr val="tx2">
                    <a:lumMod val="60000"/>
                    <a:lumOff val="40000"/>
                  </a:schemeClr>
                </a:solidFill>
                <a:latin typeface="Consolas" panose="020B0609020204030204" pitchFamily="49" charset="0"/>
                <a:cs typeface="Consolas" panose="020B0609020204030204" pitchFamily="49" charset="0"/>
              </a:rPr>
              <a:t>セッター、ゲッター</a:t>
            </a:r>
            <a:endParaRPr kumimoji="1" lang="en-US" altLang="ja-JP" sz="2000">
              <a:solidFill>
                <a:schemeClr val="tx2">
                  <a:lumMod val="60000"/>
                  <a:lumOff val="40000"/>
                </a:schemeClr>
              </a:solidFill>
              <a:latin typeface="Consolas" panose="020B0609020204030204" pitchFamily="49" charset="0"/>
              <a:cs typeface="Consolas" panose="020B0609020204030204" pitchFamily="49" charset="0"/>
            </a:endParaRPr>
          </a:p>
          <a:p>
            <a:pPr>
              <a:lnSpc>
                <a:spcPct val="90000"/>
              </a:lnSpc>
            </a:pPr>
            <a:r>
              <a:rPr kumimoji="1" lang="en-US" altLang="ja-JP" sz="2000">
                <a:latin typeface="Consolas" panose="020B0609020204030204" pitchFamily="49" charset="0"/>
                <a:cs typeface="Consolas" panose="020B0609020204030204" pitchFamily="49" charset="0"/>
              </a:rPr>
              <a:t>}</a:t>
            </a:r>
            <a:endParaRPr kumimoji="1" lang="ja-JP" altLang="en-US" sz="2000" smtClean="0">
              <a:latin typeface="Consolas" panose="020B0609020204030204" pitchFamily="49" charset="0"/>
              <a:cs typeface="Consolas" panose="020B0609020204030204" pitchFamily="49" charset="0"/>
            </a:endParaRPr>
          </a:p>
        </p:txBody>
      </p:sp>
      <p:sp>
        <p:nvSpPr>
          <p:cNvPr id="4" name="Slide Number Placeholder 3"/>
          <p:cNvSpPr>
            <a:spLocks noGrp="1"/>
          </p:cNvSpPr>
          <p:nvPr>
            <p:ph type="sldNum" sz="quarter" idx="12"/>
          </p:nvPr>
        </p:nvSpPr>
        <p:spPr/>
        <p:txBody>
          <a:bodyPr/>
          <a:lstStyle/>
          <a:p>
            <a:fld id="{C51EAA63-D034-42AE-91FA-B13B9518C7BE}" type="slidenum">
              <a:rPr lang="en-US" smtClean="0"/>
              <a:pPr/>
              <a:t>38</a:t>
            </a:fld>
            <a:endParaRPr lang="en-US"/>
          </a:p>
        </p:txBody>
      </p:sp>
      <p:sp>
        <p:nvSpPr>
          <p:cNvPr id="5" name="タイトル 4"/>
          <p:cNvSpPr>
            <a:spLocks noGrp="1"/>
          </p:cNvSpPr>
          <p:nvPr>
            <p:ph type="title"/>
          </p:nvPr>
        </p:nvSpPr>
        <p:spPr>
          <a:xfrm>
            <a:off x="531812" y="378376"/>
            <a:ext cx="11125200" cy="641131"/>
          </a:xfrm>
        </p:spPr>
        <p:txBody>
          <a:bodyPr/>
          <a:lstStyle/>
          <a:p>
            <a:r>
              <a:rPr lang="en-US" altLang="ja-JP"/>
              <a:t>8</a:t>
            </a:r>
            <a:r>
              <a:rPr kumimoji="1" lang="en-US" altLang="ja-JP" smtClean="0"/>
              <a:t>. JPA</a:t>
            </a:r>
            <a:r>
              <a:rPr lang="ja-JP" altLang="en-US" smtClean="0"/>
              <a:t>の使い方 </a:t>
            </a:r>
            <a:r>
              <a:rPr lang="en-US" altLang="ja-JP" smtClean="0"/>
              <a:t>(EE)</a:t>
            </a:r>
            <a:endParaRPr kumimoji="1" lang="ja-JP" altLang="en-US"/>
          </a:p>
        </p:txBody>
      </p:sp>
      <p:sp>
        <p:nvSpPr>
          <p:cNvPr id="2" name="角丸四角形 1"/>
          <p:cNvSpPr/>
          <p:nvPr/>
        </p:nvSpPr>
        <p:spPr bwMode="gray">
          <a:xfrm>
            <a:off x="694481" y="1441062"/>
            <a:ext cx="5972649" cy="4829453"/>
          </a:xfrm>
          <a:prstGeom prst="round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312" y="1251758"/>
            <a:ext cx="3104495" cy="1877137"/>
          </a:xfrm>
          <a:prstGeom prst="rect">
            <a:avLst/>
          </a:prstGeom>
          <a:ln>
            <a:noFill/>
          </a:ln>
          <a:effectLst>
            <a:outerShdw blurRad="63500" sx="102000" sy="102000" algn="ctr" rotWithShape="0">
              <a:prstClr val="black">
                <a:alpha val="40000"/>
              </a:prstClr>
            </a:outerShdw>
          </a:effectLst>
        </p:spPr>
      </p:pic>
      <p:sp>
        <p:nvSpPr>
          <p:cNvPr id="24" name="フリーフォーム 23"/>
          <p:cNvSpPr/>
          <p:nvPr/>
        </p:nvSpPr>
        <p:spPr bwMode="gray">
          <a:xfrm>
            <a:off x="3349746" y="1387669"/>
            <a:ext cx="2485751" cy="598786"/>
          </a:xfrm>
          <a:custGeom>
            <a:avLst/>
            <a:gdLst>
              <a:gd name="connsiteX0" fmla="*/ 0 w 2920753"/>
              <a:gd name="connsiteY0" fmla="*/ 870012 h 870012"/>
              <a:gd name="connsiteX1" fmla="*/ 1074198 w 2920753"/>
              <a:gd name="connsiteY1" fmla="*/ 230820 h 870012"/>
              <a:gd name="connsiteX2" fmla="*/ 2920753 w 2920753"/>
              <a:gd name="connsiteY2" fmla="*/ 0 h 870012"/>
            </a:gdLst>
            <a:ahLst/>
            <a:cxnLst>
              <a:cxn ang="0">
                <a:pos x="connsiteX0" y="connsiteY0"/>
              </a:cxn>
              <a:cxn ang="0">
                <a:pos x="connsiteX1" y="connsiteY1"/>
              </a:cxn>
              <a:cxn ang="0">
                <a:pos x="connsiteX2" y="connsiteY2"/>
              </a:cxn>
            </a:cxnLst>
            <a:rect l="l" t="t" r="r" b="b"/>
            <a:pathLst>
              <a:path w="2920753" h="870012">
                <a:moveTo>
                  <a:pt x="0" y="870012"/>
                </a:moveTo>
                <a:cubicBezTo>
                  <a:pt x="293703" y="622917"/>
                  <a:pt x="587406" y="375822"/>
                  <a:pt x="1074198" y="230820"/>
                </a:cubicBezTo>
                <a:cubicBezTo>
                  <a:pt x="1560990" y="85818"/>
                  <a:pt x="2240871" y="42909"/>
                  <a:pt x="2920753" y="0"/>
                </a:cubicBezTo>
              </a:path>
            </a:pathLst>
          </a:custGeom>
          <a:noFill/>
          <a:ln w="19050">
            <a:solidFill>
              <a:schemeClr val="accent2">
                <a:lumMod val="60000"/>
                <a:lumOff val="40000"/>
              </a:schemeClr>
            </a:solidFill>
            <a:miter lim="800000"/>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リーフォーム 24"/>
          <p:cNvSpPr/>
          <p:nvPr/>
        </p:nvSpPr>
        <p:spPr bwMode="gray">
          <a:xfrm>
            <a:off x="3349746" y="1618490"/>
            <a:ext cx="2473945" cy="708897"/>
          </a:xfrm>
          <a:custGeom>
            <a:avLst/>
            <a:gdLst>
              <a:gd name="connsiteX0" fmla="*/ 0 w 2920753"/>
              <a:gd name="connsiteY0" fmla="*/ 870012 h 870012"/>
              <a:gd name="connsiteX1" fmla="*/ 1074198 w 2920753"/>
              <a:gd name="connsiteY1" fmla="*/ 230820 h 870012"/>
              <a:gd name="connsiteX2" fmla="*/ 2920753 w 2920753"/>
              <a:gd name="connsiteY2" fmla="*/ 0 h 870012"/>
            </a:gdLst>
            <a:ahLst/>
            <a:cxnLst>
              <a:cxn ang="0">
                <a:pos x="connsiteX0" y="connsiteY0"/>
              </a:cxn>
              <a:cxn ang="0">
                <a:pos x="connsiteX1" y="connsiteY1"/>
              </a:cxn>
              <a:cxn ang="0">
                <a:pos x="connsiteX2" y="connsiteY2"/>
              </a:cxn>
            </a:cxnLst>
            <a:rect l="l" t="t" r="r" b="b"/>
            <a:pathLst>
              <a:path w="2920753" h="870012">
                <a:moveTo>
                  <a:pt x="0" y="870012"/>
                </a:moveTo>
                <a:cubicBezTo>
                  <a:pt x="293703" y="622917"/>
                  <a:pt x="587406" y="375822"/>
                  <a:pt x="1074198" y="230820"/>
                </a:cubicBezTo>
                <a:cubicBezTo>
                  <a:pt x="1560990" y="85818"/>
                  <a:pt x="2240871" y="42909"/>
                  <a:pt x="2920753" y="0"/>
                </a:cubicBezTo>
              </a:path>
            </a:pathLst>
          </a:custGeom>
          <a:noFill/>
          <a:ln w="19050">
            <a:solidFill>
              <a:schemeClr val="accent2">
                <a:lumMod val="60000"/>
                <a:lumOff val="40000"/>
              </a:schemeClr>
            </a:solidFill>
            <a:miter lim="800000"/>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リーフォーム 28"/>
          <p:cNvSpPr/>
          <p:nvPr/>
        </p:nvSpPr>
        <p:spPr bwMode="gray">
          <a:xfrm>
            <a:off x="3349746" y="1822676"/>
            <a:ext cx="2485750" cy="820243"/>
          </a:xfrm>
          <a:custGeom>
            <a:avLst/>
            <a:gdLst>
              <a:gd name="connsiteX0" fmla="*/ 0 w 2920753"/>
              <a:gd name="connsiteY0" fmla="*/ 870012 h 870012"/>
              <a:gd name="connsiteX1" fmla="*/ 1074198 w 2920753"/>
              <a:gd name="connsiteY1" fmla="*/ 230820 h 870012"/>
              <a:gd name="connsiteX2" fmla="*/ 2920753 w 2920753"/>
              <a:gd name="connsiteY2" fmla="*/ 0 h 870012"/>
            </a:gdLst>
            <a:ahLst/>
            <a:cxnLst>
              <a:cxn ang="0">
                <a:pos x="connsiteX0" y="connsiteY0"/>
              </a:cxn>
              <a:cxn ang="0">
                <a:pos x="connsiteX1" y="connsiteY1"/>
              </a:cxn>
              <a:cxn ang="0">
                <a:pos x="connsiteX2" y="connsiteY2"/>
              </a:cxn>
            </a:cxnLst>
            <a:rect l="l" t="t" r="r" b="b"/>
            <a:pathLst>
              <a:path w="2920753" h="870012">
                <a:moveTo>
                  <a:pt x="0" y="870012"/>
                </a:moveTo>
                <a:cubicBezTo>
                  <a:pt x="293703" y="622917"/>
                  <a:pt x="587406" y="375822"/>
                  <a:pt x="1074198" y="230820"/>
                </a:cubicBezTo>
                <a:cubicBezTo>
                  <a:pt x="1560990" y="85818"/>
                  <a:pt x="2240871" y="42909"/>
                  <a:pt x="2920753" y="0"/>
                </a:cubicBezTo>
              </a:path>
            </a:pathLst>
          </a:custGeom>
          <a:noFill/>
          <a:ln w="19050">
            <a:solidFill>
              <a:schemeClr val="accent2">
                <a:lumMod val="60000"/>
                <a:lumOff val="40000"/>
              </a:schemeClr>
            </a:solidFill>
            <a:miter lim="800000"/>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 name="グループ化 29"/>
          <p:cNvGrpSpPr/>
          <p:nvPr/>
        </p:nvGrpSpPr>
        <p:grpSpPr>
          <a:xfrm>
            <a:off x="1482572" y="2743200"/>
            <a:ext cx="4341119" cy="204186"/>
            <a:chOff x="1482572" y="2338453"/>
            <a:chExt cx="4601655" cy="697715"/>
          </a:xfrm>
        </p:grpSpPr>
        <p:cxnSp>
          <p:nvCxnSpPr>
            <p:cNvPr id="31" name="直線コネクタ 30"/>
            <p:cNvCxnSpPr>
              <a:endCxn id="32" idx="0"/>
            </p:cNvCxnSpPr>
            <p:nvPr/>
          </p:nvCxnSpPr>
          <p:spPr>
            <a:xfrm>
              <a:off x="1482572" y="3036168"/>
              <a:ext cx="2627790" cy="0"/>
            </a:xfrm>
            <a:prstGeom prst="line">
              <a:avLst/>
            </a:prstGeom>
            <a:noFill/>
            <a:ln w="19050">
              <a:solidFill>
                <a:schemeClr val="accent2">
                  <a:lumMod val="60000"/>
                  <a:lumOff val="40000"/>
                </a:schemeClr>
              </a:solidFill>
              <a:miter lim="800000"/>
              <a:headEnd type="oval"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
          <p:nvSpPr>
            <p:cNvPr id="32" name="フリーフォーム 31"/>
            <p:cNvSpPr/>
            <p:nvPr/>
          </p:nvSpPr>
          <p:spPr bwMode="gray">
            <a:xfrm>
              <a:off x="4110362" y="2338453"/>
              <a:ext cx="1973865" cy="697715"/>
            </a:xfrm>
            <a:custGeom>
              <a:avLst/>
              <a:gdLst>
                <a:gd name="connsiteX0" fmla="*/ 0 w 2920753"/>
                <a:gd name="connsiteY0" fmla="*/ 870012 h 870012"/>
                <a:gd name="connsiteX1" fmla="*/ 1074198 w 2920753"/>
                <a:gd name="connsiteY1" fmla="*/ 230820 h 870012"/>
                <a:gd name="connsiteX2" fmla="*/ 2920753 w 2920753"/>
                <a:gd name="connsiteY2" fmla="*/ 0 h 870012"/>
              </a:gdLst>
              <a:ahLst/>
              <a:cxnLst>
                <a:cxn ang="0">
                  <a:pos x="connsiteX0" y="connsiteY0"/>
                </a:cxn>
                <a:cxn ang="0">
                  <a:pos x="connsiteX1" y="connsiteY1"/>
                </a:cxn>
                <a:cxn ang="0">
                  <a:pos x="connsiteX2" y="connsiteY2"/>
                </a:cxn>
              </a:cxnLst>
              <a:rect l="l" t="t" r="r" b="b"/>
              <a:pathLst>
                <a:path w="2920753" h="870012">
                  <a:moveTo>
                    <a:pt x="0" y="870012"/>
                  </a:moveTo>
                  <a:cubicBezTo>
                    <a:pt x="293703" y="622917"/>
                    <a:pt x="587406" y="375822"/>
                    <a:pt x="1074198" y="230820"/>
                  </a:cubicBezTo>
                  <a:cubicBezTo>
                    <a:pt x="1560990" y="85818"/>
                    <a:pt x="2240871" y="42909"/>
                    <a:pt x="2920753" y="0"/>
                  </a:cubicBezTo>
                </a:path>
              </a:pathLst>
            </a:custGeom>
            <a:noFill/>
            <a:ln w="19050">
              <a:solidFill>
                <a:schemeClr val="accent2">
                  <a:lumMod val="60000"/>
                  <a:lumOff val="40000"/>
                </a:schemeClr>
              </a:solidFill>
              <a:miter lim="800000"/>
              <a:headEnd type="none"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6" name="テキスト ボックス 35"/>
          <p:cNvSpPr txBox="1"/>
          <p:nvPr/>
        </p:nvSpPr>
        <p:spPr>
          <a:xfrm>
            <a:off x="9701047" y="580084"/>
            <a:ext cx="1891862" cy="334317"/>
          </a:xfrm>
          <a:prstGeom prst="rect">
            <a:avLst/>
          </a:prstGeom>
          <a:solidFill>
            <a:schemeClr val="tx2">
              <a:lumMod val="20000"/>
              <a:lumOff val="80000"/>
            </a:schemeClr>
          </a:solidFill>
        </p:spPr>
        <p:txBody>
          <a:bodyPr wrap="none" lIns="0" tIns="0" rIns="0" bIns="0" rtlCol="0">
            <a:noAutofit/>
          </a:bodyPr>
          <a:lstStyle/>
          <a:p>
            <a:pPr>
              <a:lnSpc>
                <a:spcPts val="2700"/>
              </a:lnSpc>
            </a:pPr>
            <a:r>
              <a:rPr kumimoji="1" lang="ja-JP" altLang="en-US" b="1" smtClean="0">
                <a:solidFill>
                  <a:schemeClr val="tx1">
                    <a:lumMod val="60000"/>
                    <a:lumOff val="40000"/>
                  </a:schemeClr>
                </a:solidFill>
                <a:latin typeface="Calibri" panose="020F0502020204030204" pitchFamily="34" charset="0"/>
                <a:ea typeface="メイリオ" panose="020B0604030504040204" pitchFamily="50" charset="-128"/>
              </a:rPr>
              <a:t>バッキング</a:t>
            </a:r>
            <a:r>
              <a:rPr kumimoji="1" lang="ja-JP" altLang="en-US" b="1">
                <a:solidFill>
                  <a:schemeClr val="tx1">
                    <a:lumMod val="60000"/>
                    <a:lumOff val="40000"/>
                  </a:schemeClr>
                </a:solidFill>
                <a:latin typeface="Calibri" panose="020F0502020204030204" pitchFamily="34" charset="0"/>
                <a:ea typeface="メイリオ" panose="020B0604030504040204" pitchFamily="50" charset="-128"/>
              </a:rPr>
              <a:t>ビーン</a:t>
            </a:r>
            <a:endParaRPr kumimoji="1" lang="ja-JP" altLang="en-US" b="1" smtClean="0">
              <a:solidFill>
                <a:schemeClr val="tx1">
                  <a:lumMod val="60000"/>
                  <a:lumOff val="40000"/>
                </a:schemeClr>
              </a:solidFill>
              <a:latin typeface="Calibri" panose="020F0502020204030204" pitchFamily="34" charset="0"/>
              <a:ea typeface="メイリオ" panose="020B0604030504040204" pitchFamily="50" charset="-128"/>
            </a:endParaRPr>
          </a:p>
        </p:txBody>
      </p:sp>
      <p:sp>
        <p:nvSpPr>
          <p:cNvPr id="37" name="テキスト ボックス 36"/>
          <p:cNvSpPr txBox="1"/>
          <p:nvPr/>
        </p:nvSpPr>
        <p:spPr>
          <a:xfrm>
            <a:off x="515010" y="3808519"/>
            <a:ext cx="4267197" cy="2087783"/>
          </a:xfrm>
          <a:prstGeom prst="rect">
            <a:avLst/>
          </a:prstGeom>
          <a:noFill/>
        </p:spPr>
        <p:txBody>
          <a:bodyPr wrap="square" lIns="0" tIns="0" rIns="0" bIns="0" rtlCol="0">
            <a:noAutofit/>
          </a:bodyPr>
          <a:lstStyle/>
          <a:p>
            <a:pPr>
              <a:lnSpc>
                <a:spcPts val="2700"/>
              </a:lnSpc>
              <a:spcAft>
                <a:spcPts val="1800"/>
              </a:spcAft>
            </a:pPr>
            <a:r>
              <a:rPr kumimoji="1" lang="ja-JP" altLang="en-US">
                <a:latin typeface="Calibri" panose="020F0502020204030204" pitchFamily="34" charset="0"/>
                <a:ea typeface="メイリオ" panose="020B0604030504040204" pitchFamily="50" charset="-128"/>
              </a:rPr>
              <a:t>新規</a:t>
            </a:r>
            <a:r>
              <a:rPr kumimoji="1" lang="ja-JP" altLang="en-US" smtClean="0">
                <a:latin typeface="Calibri" panose="020F0502020204030204" pitchFamily="34" charset="0"/>
                <a:ea typeface="メイリオ" panose="020B0604030504040204" pitchFamily="50" charset="-128"/>
              </a:rPr>
              <a:t>データの書き込みで、</a:t>
            </a:r>
            <a:r>
              <a:rPr kumimoji="1" lang="ja-JP" altLang="en-US">
                <a:latin typeface="Calibri" panose="020F0502020204030204" pitchFamily="34" charset="0"/>
                <a:ea typeface="メイリオ" panose="020B0604030504040204" pitchFamily="50" charset="-128"/>
              </a:rPr>
              <a:t>すでに</a:t>
            </a:r>
            <a:r>
              <a:rPr kumimoji="1" lang="ja-JP" altLang="en-US" smtClean="0">
                <a:latin typeface="Calibri" panose="020F0502020204030204" pitchFamily="34" charset="0"/>
                <a:ea typeface="メイリオ" panose="020B0604030504040204" pitchFamily="50" charset="-128"/>
              </a:rPr>
              <a:t>同じキーを持つデータが</a:t>
            </a:r>
            <a:r>
              <a:rPr kumimoji="1" lang="ja-JP" altLang="en-US">
                <a:latin typeface="Calibri" panose="020F0502020204030204" pitchFamily="34" charset="0"/>
                <a:ea typeface="メイリオ" panose="020B0604030504040204" pitchFamily="50" charset="-128"/>
              </a:rPr>
              <a:t>存在して</a:t>
            </a:r>
            <a:r>
              <a:rPr kumimoji="1" lang="ja-JP" altLang="en-US" smtClean="0">
                <a:latin typeface="Calibri" panose="020F0502020204030204" pitchFamily="34" charset="0"/>
                <a:ea typeface="メイリオ" panose="020B0604030504040204" pitchFamily="50" charset="-128"/>
              </a:rPr>
              <a:t>いる場合などは例外が発生する。例外処理が必要な場合は、</a:t>
            </a:r>
            <a:r>
              <a:rPr kumimoji="1" lang="en-US" altLang="ja-JP" smtClean="0">
                <a:latin typeface="Calibri" panose="020F0502020204030204" pitchFamily="34" charset="0"/>
                <a:ea typeface="メイリオ" panose="020B0604030504040204" pitchFamily="50" charset="-128"/>
              </a:rPr>
              <a:t>try-catch</a:t>
            </a:r>
            <a:r>
              <a:rPr kumimoji="1" lang="ja-JP" altLang="en-US" smtClean="0">
                <a:latin typeface="Calibri" panose="020F0502020204030204" pitchFamily="34" charset="0"/>
                <a:ea typeface="メイリオ" panose="020B0604030504040204" pitchFamily="50" charset="-128"/>
              </a:rPr>
              <a:t> の中で</a:t>
            </a:r>
            <a:r>
              <a:rPr kumimoji="1" lang="en-US" altLang="ja-JP" smtClean="0">
                <a:latin typeface="Calibri" panose="020F0502020204030204" pitchFamily="34" charset="0"/>
                <a:ea typeface="メイリオ" panose="020B0604030504040204" pitchFamily="50" charset="-128"/>
              </a:rPr>
              <a:t>EJB</a:t>
            </a:r>
            <a:r>
              <a:rPr kumimoji="1" lang="ja-JP" altLang="en-US" smtClean="0">
                <a:latin typeface="Calibri" panose="020F0502020204030204" pitchFamily="34" charset="0"/>
                <a:ea typeface="メイリオ" panose="020B0604030504040204" pitchFamily="50" charset="-128"/>
              </a:rPr>
              <a:t>のメソッドを呼び出す。</a:t>
            </a:r>
            <a:endParaRPr kumimoji="1" lang="en-US" altLang="ja-JP" smtClean="0">
              <a:latin typeface="Calibri" panose="020F0502020204030204" pitchFamily="34" charset="0"/>
              <a:ea typeface="メイリオ" panose="020B0604030504040204" pitchFamily="50" charset="-128"/>
            </a:endParaRPr>
          </a:p>
        </p:txBody>
      </p:sp>
    </p:spTree>
    <p:extLst>
      <p:ext uri="{BB962C8B-B14F-4D97-AF65-F5344CB8AC3E}">
        <p14:creationId xmlns:p14="http://schemas.microsoft.com/office/powerpoint/2010/main" val="131630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内容</a:t>
            </a:r>
            <a:endParaRPr lang="en-US"/>
          </a:p>
        </p:txBody>
      </p:sp>
      <p:sp>
        <p:nvSpPr>
          <p:cNvPr id="3" name="Content Placeholder 2"/>
          <p:cNvSpPr>
            <a:spLocks noGrp="1"/>
          </p:cNvSpPr>
          <p:nvPr>
            <p:ph idx="13"/>
          </p:nvPr>
        </p:nvSpPr>
        <p:spPr/>
        <p:txBody>
          <a:bodyPr/>
          <a:lstStyle/>
          <a:p>
            <a:r>
              <a:rPr lang="ja-JP" altLang="en-US">
                <a:solidFill>
                  <a:schemeClr val="tx1">
                    <a:lumMod val="40000"/>
                    <a:lumOff val="60000"/>
                  </a:schemeClr>
                </a:solidFill>
              </a:rPr>
              <a:t>ＪＰＡの仕組み</a:t>
            </a:r>
            <a:endParaRPr lang="en-US">
              <a:solidFill>
                <a:schemeClr val="tx1">
                  <a:lumMod val="40000"/>
                  <a:lumOff val="60000"/>
                </a:schemeClr>
              </a:solidFill>
            </a:endParaRPr>
          </a:p>
          <a:p>
            <a:r>
              <a:rPr lang="ja-JP" altLang="en-US"/>
              <a:t>いろいろな</a:t>
            </a:r>
            <a:r>
              <a:rPr lang="ja-JP" altLang="en-US" smtClean="0"/>
              <a:t>エンティティマッピング</a:t>
            </a:r>
            <a:endParaRPr lang="en-US"/>
          </a:p>
          <a:p>
            <a:r>
              <a:rPr lang="ja-JP" altLang="en-US">
                <a:solidFill>
                  <a:schemeClr val="tx1">
                    <a:lumMod val="40000"/>
                    <a:lumOff val="60000"/>
                  </a:schemeClr>
                </a:solidFill>
              </a:rPr>
              <a:t>オブジェクト関係マッピング</a:t>
            </a:r>
            <a:endParaRPr lang="en-US">
              <a:solidFill>
                <a:schemeClr val="tx1">
                  <a:lumMod val="40000"/>
                  <a:lumOff val="60000"/>
                </a:schemeClr>
              </a:solidFill>
            </a:endParaRPr>
          </a:p>
          <a:p>
            <a:r>
              <a:rPr lang="ja-JP" altLang="en-US">
                <a:solidFill>
                  <a:schemeClr val="tx1">
                    <a:lumMod val="40000"/>
                    <a:lumOff val="60000"/>
                  </a:schemeClr>
                </a:solidFill>
              </a:rPr>
              <a:t>操作の主役は</a:t>
            </a:r>
            <a:r>
              <a:rPr lang="ja-JP" altLang="en-US" smtClean="0">
                <a:solidFill>
                  <a:schemeClr val="tx1">
                    <a:lumMod val="40000"/>
                    <a:lumOff val="60000"/>
                  </a:schemeClr>
                </a:solidFill>
              </a:rPr>
              <a:t>ＪＰＱＬ</a:t>
            </a:r>
            <a:endParaRPr lang="en-US">
              <a:solidFill>
                <a:schemeClr val="tx1">
                  <a:lumMod val="40000"/>
                  <a:lumOff val="60000"/>
                </a:schemeClr>
              </a:solidFill>
            </a:endParaRPr>
          </a:p>
        </p:txBody>
      </p:sp>
      <p:sp>
        <p:nvSpPr>
          <p:cNvPr id="6" name="Pentagon 5"/>
          <p:cNvSpPr/>
          <p:nvPr/>
        </p:nvSpPr>
        <p:spPr>
          <a:xfrm>
            <a:off x="2186329" y="1981200"/>
            <a:ext cx="457200" cy="320040"/>
          </a:xfrm>
          <a:prstGeom prst="homePlate">
            <a:avLst/>
          </a:prstGeom>
          <a:solidFill>
            <a:schemeClr val="accent1">
              <a:lumMod val="20000"/>
              <a:lumOff val="8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smtClean="0">
                <a:solidFill>
                  <a:schemeClr val="bg1"/>
                </a:solidFill>
              </a:rPr>
              <a:t>1</a:t>
            </a:r>
          </a:p>
        </p:txBody>
      </p:sp>
      <p:sp>
        <p:nvSpPr>
          <p:cNvPr id="5" name="Slide Number Placeholder 4"/>
          <p:cNvSpPr>
            <a:spLocks noGrp="1"/>
          </p:cNvSpPr>
          <p:nvPr>
            <p:ph type="sldNum" sz="quarter" idx="12"/>
          </p:nvPr>
        </p:nvSpPr>
        <p:spPr/>
        <p:txBody>
          <a:bodyPr/>
          <a:lstStyle/>
          <a:p>
            <a:fld id="{C51EAA63-D034-42AE-91FA-B13B9518C7BE}" type="slidenum">
              <a:rPr lang="en-US" smtClean="0"/>
              <a:pPr/>
              <a:t>39</a:t>
            </a:fld>
            <a:endParaRPr lang="en-US"/>
          </a:p>
        </p:txBody>
      </p:sp>
      <p:sp>
        <p:nvSpPr>
          <p:cNvPr id="10" name="Pentagon 16"/>
          <p:cNvSpPr/>
          <p:nvPr/>
        </p:nvSpPr>
        <p:spPr>
          <a:xfrm>
            <a:off x="2186329" y="2677477"/>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a:solidFill>
                  <a:schemeClr val="bg1"/>
                </a:solidFill>
              </a:rPr>
              <a:t>2</a:t>
            </a:r>
          </a:p>
        </p:txBody>
      </p:sp>
      <p:sp>
        <p:nvSpPr>
          <p:cNvPr id="11" name="Pentagon 17"/>
          <p:cNvSpPr/>
          <p:nvPr/>
        </p:nvSpPr>
        <p:spPr>
          <a:xfrm>
            <a:off x="2186329" y="3373754"/>
            <a:ext cx="457200" cy="320040"/>
          </a:xfrm>
          <a:prstGeom prst="homePlat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a:solidFill>
                  <a:schemeClr val="bg1"/>
                </a:solidFill>
              </a:rPr>
              <a:t>3</a:t>
            </a:r>
          </a:p>
        </p:txBody>
      </p:sp>
      <p:sp>
        <p:nvSpPr>
          <p:cNvPr id="12" name="Pentagon 18"/>
          <p:cNvSpPr/>
          <p:nvPr/>
        </p:nvSpPr>
        <p:spPr>
          <a:xfrm>
            <a:off x="2186329" y="4070031"/>
            <a:ext cx="457200" cy="320040"/>
          </a:xfrm>
          <a:prstGeom prst="homePlat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a:solidFill>
                  <a:schemeClr val="bg1"/>
                </a:solidFill>
              </a:rPr>
              <a:t>4</a:t>
            </a:r>
          </a:p>
        </p:txBody>
      </p:sp>
      <p:sp>
        <p:nvSpPr>
          <p:cNvPr id="13" name="テキスト ボックス 12"/>
          <p:cNvSpPr txBox="1"/>
          <p:nvPr/>
        </p:nvSpPr>
        <p:spPr>
          <a:xfrm>
            <a:off x="2086253" y="5737185"/>
            <a:ext cx="9623393" cy="368423"/>
          </a:xfrm>
          <a:prstGeom prst="rect">
            <a:avLst/>
          </a:prstGeom>
          <a:noFill/>
        </p:spPr>
        <p:txBody>
          <a:bodyPr wrap="none" lIns="0" tIns="0" rIns="0" bIns="0" rtlCol="0">
            <a:noAutofit/>
          </a:bodyPr>
          <a:lstStyle/>
          <a:p>
            <a:pPr>
              <a:lnSpc>
                <a:spcPts val="2700"/>
              </a:lnSpc>
            </a:pPr>
            <a:r>
              <a:rPr kumimoji="1" lang="en-US" altLang="ja-JP" sz="2000" smtClean="0">
                <a:latin typeface="Calibri" panose="020F0502020204030204" pitchFamily="34" charset="0"/>
                <a:ea typeface="メイリオ" panose="020B0604030504040204" pitchFamily="50" charset="-128"/>
              </a:rPr>
              <a:t>※</a:t>
            </a:r>
            <a:r>
              <a:rPr kumimoji="1" lang="ja-JP" altLang="en-US" sz="2000" smtClean="0">
                <a:latin typeface="Calibri" panose="020F0502020204030204" pitchFamily="34" charset="0"/>
                <a:ea typeface="メイリオ" panose="020B0604030504040204" pitchFamily="50" charset="-128"/>
              </a:rPr>
              <a:t>  動かせる例題プロジェクトを </a:t>
            </a:r>
            <a:r>
              <a:rPr kumimoji="1" lang="en-US" altLang="ja-JP" sz="2000" smtClean="0">
                <a:latin typeface="Calibri" panose="020F0502020204030204" pitchFamily="34" charset="0"/>
                <a:ea typeface="メイリオ" panose="020B0604030504040204" pitchFamily="50" charset="-128"/>
              </a:rPr>
              <a:t>http</a:t>
            </a:r>
            <a:r>
              <a:rPr kumimoji="1" lang="en-US" altLang="ja-JP" sz="2000">
                <a:latin typeface="Calibri" panose="020F0502020204030204" pitchFamily="34" charset="0"/>
                <a:ea typeface="メイリオ" panose="020B0604030504040204" pitchFamily="50" charset="-128"/>
              </a:rPr>
              <a:t>://k-webs.jp/JavaEE</a:t>
            </a:r>
            <a:r>
              <a:rPr kumimoji="1" lang="en-US" altLang="ja-JP" sz="2000" smtClean="0">
                <a:latin typeface="Calibri" panose="020F0502020204030204" pitchFamily="34" charset="0"/>
                <a:ea typeface="メイリオ" panose="020B0604030504040204" pitchFamily="50" charset="-128"/>
              </a:rPr>
              <a:t>/</a:t>
            </a:r>
            <a:r>
              <a:rPr kumimoji="1" lang="ja-JP" altLang="en-US" sz="2000" smtClean="0">
                <a:latin typeface="Calibri" panose="020F0502020204030204" pitchFamily="34" charset="0"/>
                <a:ea typeface="メイリオ" panose="020B0604030504040204" pitchFamily="50" charset="-128"/>
              </a:rPr>
              <a:t>  からダウンロードできます</a:t>
            </a:r>
          </a:p>
        </p:txBody>
      </p:sp>
    </p:spTree>
    <p:extLst>
      <p:ext uri="{BB962C8B-B14F-4D97-AF65-F5344CB8AC3E}">
        <p14:creationId xmlns:p14="http://schemas.microsoft.com/office/powerpoint/2010/main" val="19787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内容</a:t>
            </a:r>
            <a:endParaRPr lang="en-US"/>
          </a:p>
        </p:txBody>
      </p:sp>
      <p:sp>
        <p:nvSpPr>
          <p:cNvPr id="3" name="Content Placeholder 2"/>
          <p:cNvSpPr>
            <a:spLocks noGrp="1"/>
          </p:cNvSpPr>
          <p:nvPr>
            <p:ph idx="13"/>
          </p:nvPr>
        </p:nvSpPr>
        <p:spPr/>
        <p:txBody>
          <a:bodyPr/>
          <a:lstStyle/>
          <a:p>
            <a:r>
              <a:rPr lang="ja-JP" altLang="en-US" smtClean="0"/>
              <a:t>ＪＰＡの</a:t>
            </a:r>
            <a:r>
              <a:rPr lang="ja-JP" altLang="en-US"/>
              <a:t>仕組み</a:t>
            </a:r>
            <a:endParaRPr lang="en-US" smtClean="0"/>
          </a:p>
          <a:p>
            <a:r>
              <a:rPr lang="ja-JP" altLang="en-US" smtClean="0"/>
              <a:t>いろいろなエンティティマッピング</a:t>
            </a:r>
            <a:endParaRPr lang="en-US" smtClean="0"/>
          </a:p>
          <a:p>
            <a:r>
              <a:rPr lang="ja-JP" altLang="en-US" smtClean="0"/>
              <a:t>オブジェクト関係マッピング</a:t>
            </a:r>
            <a:endParaRPr lang="en-US" smtClean="0"/>
          </a:p>
          <a:p>
            <a:r>
              <a:rPr lang="ja-JP" altLang="en-US"/>
              <a:t>操作</a:t>
            </a:r>
            <a:r>
              <a:rPr lang="ja-JP" altLang="en-US" smtClean="0"/>
              <a:t>の主役はＪＰＱＬ</a:t>
            </a:r>
            <a:endParaRPr lang="en-US" smtClean="0"/>
          </a:p>
        </p:txBody>
      </p:sp>
      <p:sp>
        <p:nvSpPr>
          <p:cNvPr id="6" name="Pentagon 5"/>
          <p:cNvSpPr/>
          <p:nvPr/>
        </p:nvSpPr>
        <p:spPr>
          <a:xfrm>
            <a:off x="2186329" y="1981200"/>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smtClean="0">
                <a:solidFill>
                  <a:schemeClr val="bg1"/>
                </a:solidFill>
              </a:rPr>
              <a:t>1</a:t>
            </a:r>
          </a:p>
        </p:txBody>
      </p:sp>
      <p:sp>
        <p:nvSpPr>
          <p:cNvPr id="16" name="Pentagon 15"/>
          <p:cNvSpPr/>
          <p:nvPr/>
        </p:nvSpPr>
        <p:spPr>
          <a:xfrm>
            <a:off x="2186329" y="2677477"/>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smtClean="0">
                <a:solidFill>
                  <a:schemeClr val="bg1"/>
                </a:solidFill>
              </a:rPr>
              <a:t>2</a:t>
            </a:r>
          </a:p>
        </p:txBody>
      </p:sp>
      <p:sp>
        <p:nvSpPr>
          <p:cNvPr id="17" name="Pentagon 16"/>
          <p:cNvSpPr/>
          <p:nvPr/>
        </p:nvSpPr>
        <p:spPr>
          <a:xfrm>
            <a:off x="2186329" y="3373754"/>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smtClean="0">
                <a:solidFill>
                  <a:schemeClr val="bg1"/>
                </a:solidFill>
              </a:rPr>
              <a:t>3</a:t>
            </a:r>
          </a:p>
        </p:txBody>
      </p:sp>
      <p:sp>
        <p:nvSpPr>
          <p:cNvPr id="18" name="Pentagon 17"/>
          <p:cNvSpPr/>
          <p:nvPr/>
        </p:nvSpPr>
        <p:spPr>
          <a:xfrm>
            <a:off x="2186329" y="4070031"/>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smtClean="0">
                <a:solidFill>
                  <a:schemeClr val="bg1"/>
                </a:solidFill>
              </a:rPr>
              <a:t>4</a:t>
            </a:r>
          </a:p>
        </p:txBody>
      </p:sp>
      <p:sp>
        <p:nvSpPr>
          <p:cNvPr id="5" name="Slide Number Placeholder 4"/>
          <p:cNvSpPr>
            <a:spLocks noGrp="1"/>
          </p:cNvSpPr>
          <p:nvPr>
            <p:ph type="sldNum" sz="quarter" idx="12"/>
          </p:nvPr>
        </p:nvSpPr>
        <p:spPr/>
        <p:txBody>
          <a:bodyPr/>
          <a:lstStyle/>
          <a:p>
            <a:fld id="{C51EAA63-D034-42AE-91FA-B13B9518C7BE}" type="slidenum">
              <a:rPr lang="en-US" smtClean="0"/>
              <a:pPr/>
              <a:t>4</a:t>
            </a:fld>
            <a:endParaRPr lang="en-US"/>
          </a:p>
        </p:txBody>
      </p:sp>
    </p:spTree>
    <p:extLst>
      <p:ext uri="{BB962C8B-B14F-4D97-AF65-F5344CB8AC3E}">
        <p14:creationId xmlns:p14="http://schemas.microsoft.com/office/powerpoint/2010/main" val="186033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40</a:t>
            </a:fld>
            <a:endParaRPr lang="en-US"/>
          </a:p>
        </p:txBody>
      </p:sp>
      <p:sp>
        <p:nvSpPr>
          <p:cNvPr id="3" name="テキスト ボックス 2"/>
          <p:cNvSpPr txBox="1"/>
          <p:nvPr/>
        </p:nvSpPr>
        <p:spPr>
          <a:xfrm>
            <a:off x="1093974" y="1319739"/>
            <a:ext cx="10260565" cy="1929489"/>
          </a:xfrm>
          <a:prstGeom prst="rect">
            <a:avLst/>
          </a:prstGeom>
          <a:noFill/>
        </p:spPr>
        <p:txBody>
          <a:bodyPr wrap="none" lIns="0" tIns="0" rIns="0" bIns="0" rtlCol="0">
            <a:noAutofit/>
          </a:bodyPr>
          <a:lstStyle/>
          <a:p>
            <a:pPr>
              <a:lnSpc>
                <a:spcPts val="4500"/>
              </a:lnSpc>
            </a:pPr>
            <a:r>
              <a:rPr kumimoji="1" lang="ja-JP" altLang="en-US" sz="2800" smtClean="0"/>
              <a:t>① エンティティのクラス名をテーブル名とする</a:t>
            </a:r>
            <a:endParaRPr kumimoji="1" lang="en-US" altLang="ja-JP" sz="2800" smtClean="0"/>
          </a:p>
          <a:p>
            <a:pPr>
              <a:lnSpc>
                <a:spcPts val="4500"/>
              </a:lnSpc>
            </a:pPr>
            <a:r>
              <a:rPr kumimoji="1" lang="ja-JP" altLang="en-US" sz="2800" smtClean="0"/>
              <a:t>② フィールド変数名をテーブルのカラム名とする</a:t>
            </a:r>
            <a:endParaRPr kumimoji="1" lang="en-US" altLang="ja-JP" sz="2800" smtClean="0"/>
          </a:p>
          <a:p>
            <a:pPr>
              <a:lnSpc>
                <a:spcPts val="4500"/>
              </a:lnSpc>
            </a:pPr>
            <a:r>
              <a:rPr kumimoji="1" lang="ja-JP" altLang="en-US" sz="2800" smtClean="0"/>
              <a:t>③ データ型は</a:t>
            </a:r>
            <a:r>
              <a:rPr kumimoji="1" lang="en-US" altLang="ja-JP" sz="2800" smtClean="0"/>
              <a:t>RDB</a:t>
            </a:r>
            <a:r>
              <a:rPr kumimoji="1" lang="ja-JP" altLang="en-US" sz="2800" smtClean="0"/>
              <a:t>の種類で若干異なる名前になる</a:t>
            </a:r>
            <a:endParaRPr kumimoji="1" lang="en-US" altLang="ja-JP" sz="2800" smtClean="0"/>
          </a:p>
        </p:txBody>
      </p:sp>
      <p:sp>
        <p:nvSpPr>
          <p:cNvPr id="5" name="タイトル 4"/>
          <p:cNvSpPr>
            <a:spLocks noGrp="1"/>
          </p:cNvSpPr>
          <p:nvPr>
            <p:ph type="title"/>
          </p:nvPr>
        </p:nvSpPr>
        <p:spPr>
          <a:xfrm>
            <a:off x="531812" y="378376"/>
            <a:ext cx="11125200" cy="641131"/>
          </a:xfrm>
        </p:spPr>
        <p:txBody>
          <a:bodyPr/>
          <a:lstStyle/>
          <a:p>
            <a:r>
              <a:rPr kumimoji="1" lang="en-US" altLang="ja-JP" smtClean="0"/>
              <a:t>1.  </a:t>
            </a:r>
            <a:r>
              <a:rPr lang="ja-JP" altLang="en-US" smtClean="0"/>
              <a:t>デフォルトのマッピング</a:t>
            </a:r>
            <a:r>
              <a:rPr lang="ja-JP" altLang="en-US"/>
              <a:t>　</a:t>
            </a:r>
            <a:r>
              <a:rPr lang="ja-JP" altLang="en-US" smtClean="0"/>
              <a:t>（設定より規約）</a:t>
            </a:r>
            <a:endParaRPr kumimoji="1" lang="ja-JP" altLang="en-US"/>
          </a:p>
        </p:txBody>
      </p:sp>
      <p:sp>
        <p:nvSpPr>
          <p:cNvPr id="2" name="テキスト ボックス 1"/>
          <p:cNvSpPr txBox="1"/>
          <p:nvPr/>
        </p:nvSpPr>
        <p:spPr>
          <a:xfrm>
            <a:off x="949910" y="3400148"/>
            <a:ext cx="4563123" cy="2539014"/>
          </a:xfrm>
          <a:prstGeom prst="rect">
            <a:avLst/>
          </a:prstGeom>
          <a:solidFill>
            <a:schemeClr val="accent2">
              <a:lumMod val="20000"/>
              <a:lumOff val="80000"/>
            </a:schemeClr>
          </a:solidFill>
        </p:spPr>
        <p:txBody>
          <a:bodyPr wrap="none" lIns="108000" tIns="0" rIns="108000" bIns="0" rtlCol="0">
            <a:noAutofit/>
          </a:bodyPr>
          <a:lstStyle/>
          <a:p>
            <a:pPr>
              <a:lnSpc>
                <a:spcPts val="2700"/>
              </a:lnSpc>
            </a:pPr>
            <a:r>
              <a:rPr kumimoji="1" lang="en-US" altLang="ja-JP" sz="2400" smtClean="0">
                <a:latin typeface="Consolas" panose="020B0609020204030204" pitchFamily="49" charset="0"/>
                <a:ea typeface="メイリオ" panose="020B0604030504040204" pitchFamily="50" charset="-128"/>
                <a:cs typeface="Consolas" panose="020B0609020204030204" pitchFamily="49" charset="0"/>
              </a:rPr>
              <a:t>@Entity</a:t>
            </a:r>
          </a:p>
          <a:p>
            <a:pPr>
              <a:lnSpc>
                <a:spcPts val="2700"/>
              </a:lnSpc>
            </a:pPr>
            <a:r>
              <a:rPr kumimoji="1" lang="en-US" altLang="ja-JP" sz="2400" smtClean="0">
                <a:latin typeface="Consolas" panose="020B0609020204030204" pitchFamily="49" charset="0"/>
                <a:ea typeface="メイリオ" panose="020B0604030504040204" pitchFamily="50" charset="-128"/>
                <a:cs typeface="Consolas" panose="020B0609020204030204" pitchFamily="49" charset="0"/>
              </a:rPr>
              <a:t>public class </a:t>
            </a:r>
            <a:r>
              <a:rPr kumimoji="1" lang="en-US" altLang="ja-JP" sz="2400" b="1" smtClean="0">
                <a:solidFill>
                  <a:schemeClr val="accent2"/>
                </a:solidFill>
                <a:latin typeface="Consolas" panose="020B0609020204030204" pitchFamily="49" charset="0"/>
                <a:ea typeface="メイリオ" panose="020B0604030504040204" pitchFamily="50" charset="-128"/>
                <a:cs typeface="Consolas" panose="020B0609020204030204" pitchFamily="49" charset="0"/>
              </a:rPr>
              <a:t>Employee</a:t>
            </a:r>
            <a:r>
              <a:rPr kumimoji="1" lang="en-US" altLang="ja-JP" sz="2400" smtClean="0">
                <a:latin typeface="Consolas" panose="020B0609020204030204" pitchFamily="49" charset="0"/>
                <a:ea typeface="メイリオ" panose="020B0604030504040204" pitchFamily="50" charset="-128"/>
                <a:cs typeface="Consolas" panose="020B0609020204030204" pitchFamily="49" charset="0"/>
              </a:rPr>
              <a:t> {</a:t>
            </a:r>
          </a:p>
          <a:p>
            <a:pPr>
              <a:lnSpc>
                <a:spcPts val="2700"/>
              </a:lnSpc>
            </a:pPr>
            <a:r>
              <a:rPr kumimoji="1" lang="en-US" altLang="ja-JP" sz="2400" smtClean="0">
                <a:latin typeface="Consolas" panose="020B0609020204030204" pitchFamily="49" charset="0"/>
                <a:ea typeface="メイリオ" panose="020B0604030504040204" pitchFamily="50" charset="-128"/>
                <a:cs typeface="Consolas" panose="020B0609020204030204" pitchFamily="49" charset="0"/>
              </a:rPr>
              <a:t>   @id</a:t>
            </a:r>
          </a:p>
          <a:p>
            <a:pPr>
              <a:lnSpc>
                <a:spcPts val="2700"/>
              </a:lnSpc>
            </a:pPr>
            <a:r>
              <a:rPr kumimoji="1" lang="en-US" altLang="ja-JP" sz="2400" smtClean="0">
                <a:latin typeface="Consolas" panose="020B0609020204030204" pitchFamily="49" charset="0"/>
                <a:ea typeface="メイリオ" panose="020B0604030504040204" pitchFamily="50" charset="-128"/>
                <a:cs typeface="Consolas" panose="020B0609020204030204" pitchFamily="49" charset="0"/>
              </a:rPr>
              <a:t>   private Integer </a:t>
            </a:r>
            <a:r>
              <a:rPr kumimoji="1" lang="en-US" altLang="ja-JP" sz="2400" b="1" smtClean="0">
                <a:solidFill>
                  <a:schemeClr val="accent2"/>
                </a:solidFill>
                <a:latin typeface="Consolas" panose="020B0609020204030204" pitchFamily="49" charset="0"/>
                <a:ea typeface="メイリオ" panose="020B0604030504040204" pitchFamily="50" charset="-128"/>
                <a:cs typeface="Consolas" panose="020B0609020204030204" pitchFamily="49" charset="0"/>
              </a:rPr>
              <a:t>number</a:t>
            </a:r>
            <a:r>
              <a:rPr kumimoji="1" lang="en-US" altLang="ja-JP" sz="2400" smtClean="0">
                <a:latin typeface="Consolas" panose="020B0609020204030204" pitchFamily="49" charset="0"/>
                <a:ea typeface="メイリオ" panose="020B0604030504040204" pitchFamily="50" charset="-128"/>
                <a:cs typeface="Consolas" panose="020B0609020204030204" pitchFamily="49" charset="0"/>
              </a:rPr>
              <a:t>;</a:t>
            </a:r>
          </a:p>
          <a:p>
            <a:pPr>
              <a:lnSpc>
                <a:spcPts val="2700"/>
              </a:lnSpc>
            </a:pPr>
            <a:r>
              <a:rPr kumimoji="1" lang="en-US" altLang="ja-JP" sz="24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400" smtClean="0">
                <a:latin typeface="Consolas" panose="020B0609020204030204" pitchFamily="49" charset="0"/>
                <a:ea typeface="メイリオ" panose="020B0604030504040204" pitchFamily="50" charset="-128"/>
                <a:cs typeface="Consolas" panose="020B0609020204030204" pitchFamily="49" charset="0"/>
              </a:rPr>
              <a:t>  private String  </a:t>
            </a:r>
            <a:r>
              <a:rPr kumimoji="1" lang="en-US" altLang="ja-JP" sz="2400" b="1" smtClean="0">
                <a:solidFill>
                  <a:schemeClr val="accent2"/>
                </a:solidFill>
                <a:latin typeface="Consolas" panose="020B0609020204030204" pitchFamily="49" charset="0"/>
                <a:ea typeface="メイリオ" panose="020B0604030504040204" pitchFamily="50" charset="-128"/>
                <a:cs typeface="Consolas" panose="020B0609020204030204" pitchFamily="49" charset="0"/>
              </a:rPr>
              <a:t>name</a:t>
            </a:r>
            <a:r>
              <a:rPr kumimoji="1" lang="en-US" altLang="ja-JP" sz="2400" smtClean="0">
                <a:latin typeface="Consolas" panose="020B0609020204030204" pitchFamily="49" charset="0"/>
                <a:ea typeface="メイリオ" panose="020B0604030504040204" pitchFamily="50" charset="-128"/>
                <a:cs typeface="Consolas" panose="020B0609020204030204" pitchFamily="49" charset="0"/>
              </a:rPr>
              <a:t>;</a:t>
            </a:r>
          </a:p>
          <a:p>
            <a:pPr>
              <a:lnSpc>
                <a:spcPts val="2700"/>
              </a:lnSpc>
            </a:pPr>
            <a:r>
              <a:rPr kumimoji="1" lang="en-US" altLang="ja-JP" sz="24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400" smtClean="0">
                <a:latin typeface="Consolas" panose="020B0609020204030204" pitchFamily="49" charset="0"/>
                <a:ea typeface="メイリオ" panose="020B0604030504040204" pitchFamily="50" charset="-128"/>
                <a:cs typeface="Consolas" panose="020B0609020204030204" pitchFamily="49" charset="0"/>
              </a:rPr>
              <a:t>  </a:t>
            </a:r>
            <a:r>
              <a:rPr kumimoji="1" lang="ja-JP" altLang="en-US" sz="240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400" smtClean="0">
              <a:latin typeface="Consolas" panose="020B0609020204030204" pitchFamily="49" charset="0"/>
              <a:ea typeface="メイリオ" panose="020B0604030504040204" pitchFamily="50" charset="-128"/>
              <a:cs typeface="Consolas" panose="020B0609020204030204" pitchFamily="49" charset="0"/>
            </a:endParaRPr>
          </a:p>
          <a:p>
            <a:pPr>
              <a:lnSpc>
                <a:spcPts val="2700"/>
              </a:lnSpc>
            </a:pPr>
            <a:r>
              <a:rPr kumimoji="1" lang="en-US" altLang="ja-JP" sz="2400" smtClean="0">
                <a:latin typeface="Consolas" panose="020B0609020204030204" pitchFamily="49" charset="0"/>
                <a:ea typeface="メイリオ" panose="020B0604030504040204" pitchFamily="50" charset="-128"/>
                <a:cs typeface="Consolas" panose="020B0609020204030204" pitchFamily="49" charset="0"/>
              </a:rPr>
              <a:t>}</a:t>
            </a:r>
            <a:endParaRPr kumimoji="1" lang="ja-JP" altLang="en-US" sz="2400" smtClean="0">
              <a:latin typeface="Consolas" panose="020B0609020204030204" pitchFamily="49" charset="0"/>
              <a:ea typeface="メイリオ" panose="020B0604030504040204" pitchFamily="50" charset="-128"/>
              <a:cs typeface="Consolas" panose="020B0609020204030204" pitchFamily="49" charset="0"/>
            </a:endParaRPr>
          </a:p>
        </p:txBody>
      </p:sp>
      <p:graphicFrame>
        <p:nvGraphicFramePr>
          <p:cNvPr id="7" name="表 6"/>
          <p:cNvGraphicFramePr>
            <a:graphicFrameLocks noGrp="1"/>
          </p:cNvGraphicFramePr>
          <p:nvPr>
            <p:extLst>
              <p:ext uri="{D42A27DB-BD31-4B8C-83A1-F6EECF244321}">
                <p14:modId xmlns:p14="http://schemas.microsoft.com/office/powerpoint/2010/main" val="3241414373"/>
              </p:ext>
            </p:extLst>
          </p:nvPr>
        </p:nvGraphicFramePr>
        <p:xfrm>
          <a:off x="6684884" y="3728622"/>
          <a:ext cx="4447712" cy="1339048"/>
        </p:xfrm>
        <a:graphic>
          <a:graphicData uri="http://schemas.openxmlformats.org/drawingml/2006/table">
            <a:tbl>
              <a:tblPr firstRow="1" bandRow="1">
                <a:tableStyleId>{F2DE63D5-997A-4646-A377-4702673A728D}</a:tableStyleId>
              </a:tblPr>
              <a:tblGrid>
                <a:gridCol w="2223856"/>
                <a:gridCol w="2223856"/>
              </a:tblGrid>
              <a:tr h="440924">
                <a:tc>
                  <a:txBody>
                    <a:bodyPr/>
                    <a:lstStyle/>
                    <a:p>
                      <a:pPr algn="ctr"/>
                      <a:r>
                        <a:rPr kumimoji="1" lang="en-US" altLang="ja-JP" sz="2400" smtClean="0"/>
                        <a:t>[PK] NUMBER</a:t>
                      </a:r>
                      <a:endParaRPr kumimoji="1" lang="ja-JP" altLang="en-US"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400" smtClean="0"/>
                        <a:t>NAME</a:t>
                      </a:r>
                      <a:endParaRPr kumimoji="1" lang="ja-JP" altLang="en-US"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924">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924">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pSp>
        <p:nvGrpSpPr>
          <p:cNvPr id="6" name="グループ化 5"/>
          <p:cNvGrpSpPr/>
          <p:nvPr/>
        </p:nvGrpSpPr>
        <p:grpSpPr>
          <a:xfrm>
            <a:off x="5734974" y="3400147"/>
            <a:ext cx="3453413" cy="1136342"/>
            <a:chOff x="5734974" y="3400147"/>
            <a:chExt cx="3453413" cy="1136342"/>
          </a:xfrm>
        </p:grpSpPr>
        <p:sp>
          <p:nvSpPr>
            <p:cNvPr id="8" name="テキスト ボックス 7"/>
            <p:cNvSpPr txBox="1"/>
            <p:nvPr/>
          </p:nvSpPr>
          <p:spPr>
            <a:xfrm>
              <a:off x="6684884" y="3400147"/>
              <a:ext cx="2503503" cy="457200"/>
            </a:xfrm>
            <a:prstGeom prst="rect">
              <a:avLst/>
            </a:prstGeom>
            <a:noFill/>
          </p:spPr>
          <p:txBody>
            <a:bodyPr wrap="none" lIns="0" tIns="0" rIns="0" bIns="0" rtlCol="0">
              <a:noAutofit/>
            </a:bodyPr>
            <a:lstStyle/>
            <a:p>
              <a:pPr>
                <a:lnSpc>
                  <a:spcPts val="2700"/>
                </a:lnSpc>
              </a:pPr>
              <a:r>
                <a:rPr kumimoji="1" lang="en-US" altLang="ja-JP" sz="2400" b="1" dirty="0" smtClean="0">
                  <a:latin typeface="Calibri" panose="020F0502020204030204" pitchFamily="34" charset="0"/>
                  <a:ea typeface="メイリオ" panose="020B0604030504040204" pitchFamily="50" charset="-128"/>
                </a:rPr>
                <a:t>EMPLOYEE</a:t>
              </a:r>
              <a:r>
                <a:rPr kumimoji="1" lang="en-US" altLang="ja-JP" sz="2400" dirty="0" smtClean="0">
                  <a:latin typeface="Calibri" panose="020F0502020204030204" pitchFamily="34" charset="0"/>
                  <a:ea typeface="メイリオ" panose="020B0604030504040204" pitchFamily="50" charset="-128"/>
                </a:rPr>
                <a:t>   </a:t>
              </a:r>
              <a:r>
                <a:rPr kumimoji="1" lang="ja-JP" altLang="en-US" sz="2000" dirty="0" smtClean="0">
                  <a:latin typeface="Calibri" panose="020F0502020204030204" pitchFamily="34" charset="0"/>
                  <a:ea typeface="メイリオ" panose="020B0604030504040204" pitchFamily="50" charset="-128"/>
                </a:rPr>
                <a:t>テーブル</a:t>
              </a:r>
            </a:p>
          </p:txBody>
        </p:sp>
        <p:sp>
          <p:nvSpPr>
            <p:cNvPr id="9" name="左右矢印 8"/>
            <p:cNvSpPr/>
            <p:nvPr/>
          </p:nvSpPr>
          <p:spPr bwMode="gray">
            <a:xfrm>
              <a:off x="5734974" y="4154750"/>
              <a:ext cx="754602" cy="381739"/>
            </a:xfrm>
            <a:prstGeom prst="leftRightArrow">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spTree>
    <p:extLst>
      <p:ext uri="{BB962C8B-B14F-4D97-AF65-F5344CB8AC3E}">
        <p14:creationId xmlns:p14="http://schemas.microsoft.com/office/powerpoint/2010/main" val="1128840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41</a:t>
            </a:fld>
            <a:endParaRPr lang="en-US"/>
          </a:p>
        </p:txBody>
      </p:sp>
      <p:sp>
        <p:nvSpPr>
          <p:cNvPr id="5" name="タイトル 4"/>
          <p:cNvSpPr>
            <a:spLocks noGrp="1"/>
          </p:cNvSpPr>
          <p:nvPr>
            <p:ph type="title"/>
          </p:nvPr>
        </p:nvSpPr>
        <p:spPr>
          <a:xfrm>
            <a:off x="531812" y="378376"/>
            <a:ext cx="11125200" cy="641131"/>
          </a:xfrm>
        </p:spPr>
        <p:txBody>
          <a:bodyPr/>
          <a:lstStyle/>
          <a:p>
            <a:r>
              <a:rPr kumimoji="1" lang="en-US" altLang="ja-JP" smtClean="0"/>
              <a:t>1.  </a:t>
            </a:r>
            <a:r>
              <a:rPr lang="ja-JP" altLang="en-US" smtClean="0"/>
              <a:t>デフォルトのマッピング</a:t>
            </a:r>
            <a:r>
              <a:rPr lang="ja-JP" altLang="en-US"/>
              <a:t>　</a:t>
            </a:r>
            <a:r>
              <a:rPr lang="ja-JP" altLang="en-US" smtClean="0"/>
              <a:t>（設定より規約）</a:t>
            </a:r>
            <a:endParaRPr kumimoji="1" lang="ja-JP" altLang="en-US"/>
          </a:p>
        </p:txBody>
      </p:sp>
      <p:sp>
        <p:nvSpPr>
          <p:cNvPr id="10" name="テキスト ボックス 9"/>
          <p:cNvSpPr txBox="1"/>
          <p:nvPr/>
        </p:nvSpPr>
        <p:spPr>
          <a:xfrm>
            <a:off x="876478" y="1791447"/>
            <a:ext cx="9569569" cy="2656936"/>
          </a:xfrm>
          <a:prstGeom prst="rect">
            <a:avLst/>
          </a:prstGeom>
          <a:solidFill>
            <a:schemeClr val="tx1">
              <a:lumMod val="20000"/>
              <a:lumOff val="80000"/>
            </a:schemeClr>
          </a:solidFill>
        </p:spPr>
        <p:txBody>
          <a:bodyPr wrap="square" lIns="180000" tIns="180000" rIns="180000" bIns="180000" rtlCol="0">
            <a:noAutofit/>
          </a:bodyPr>
          <a:lstStyle/>
          <a:p>
            <a:pPr>
              <a:lnSpc>
                <a:spcPts val="2700"/>
              </a:lnSpc>
              <a:spcBef>
                <a:spcPts val="1200"/>
              </a:spcBef>
              <a:spcAft>
                <a:spcPts val="1800"/>
              </a:spcAft>
            </a:pPr>
            <a:r>
              <a:rPr kumimoji="1" lang="ja-JP" altLang="en-US" sz="2400" b="1" dirty="0" smtClean="0">
                <a:solidFill>
                  <a:schemeClr val="accent2"/>
                </a:solidFill>
                <a:latin typeface="Calibri" panose="020F0502020204030204" pitchFamily="34" charset="0"/>
                <a:ea typeface="メイリオ" panose="020B0604030504040204" pitchFamily="50" charset="-128"/>
              </a:rPr>
              <a:t>アノテーションによりデフォルトのマッピングを変更できる</a:t>
            </a:r>
            <a:endParaRPr kumimoji="1" lang="en-US" altLang="ja-JP" sz="2400" b="1" dirty="0" smtClean="0">
              <a:solidFill>
                <a:schemeClr val="accent2"/>
              </a:solidFill>
              <a:latin typeface="Calibri" panose="020F0502020204030204" pitchFamily="34" charset="0"/>
              <a:ea typeface="メイリオ" panose="020B0604030504040204" pitchFamily="50" charset="-128"/>
            </a:endParaRPr>
          </a:p>
          <a:p>
            <a:pPr>
              <a:lnSpc>
                <a:spcPct val="130000"/>
              </a:lnSpc>
            </a:pPr>
            <a:r>
              <a:rPr kumimoji="1" lang="ja-JP" altLang="en-US" sz="2400" dirty="0">
                <a:latin typeface="Calibri" panose="020F0502020204030204" pitchFamily="34" charset="0"/>
                <a:ea typeface="メイリオ" panose="020B0604030504040204" pitchFamily="50" charset="-128"/>
              </a:rPr>
              <a:t>　</a:t>
            </a:r>
            <a:r>
              <a:rPr kumimoji="1" lang="en-US" altLang="ja-JP" sz="2400" dirty="0" smtClean="0">
                <a:latin typeface="Calibri" panose="020F0502020204030204" pitchFamily="34" charset="0"/>
                <a:ea typeface="メイリオ" panose="020B0604030504040204" pitchFamily="50" charset="-128"/>
              </a:rPr>
              <a:t>1. </a:t>
            </a:r>
            <a:r>
              <a:rPr kumimoji="1" lang="ja-JP" altLang="en-US" sz="2400" b="1" dirty="0" smtClean="0">
                <a:latin typeface="Calibri" panose="020F0502020204030204" pitchFamily="34" charset="0"/>
                <a:ea typeface="メイリオ" panose="020B0604030504040204" pitchFamily="50" charset="-128"/>
              </a:rPr>
              <a:t>テーブルの構成 </a:t>
            </a:r>
            <a:r>
              <a:rPr kumimoji="1" lang="ja-JP" altLang="en-US" sz="2400" dirty="0" smtClean="0">
                <a:latin typeface="Calibri" panose="020F0502020204030204" pitchFamily="34" charset="0"/>
                <a:ea typeface="メイリオ" panose="020B0604030504040204" pitchFamily="50" charset="-128"/>
              </a:rPr>
              <a:t>を指定するアノテーション</a:t>
            </a:r>
            <a:endParaRPr kumimoji="1" lang="en-US" altLang="ja-JP" sz="2400" dirty="0" smtClean="0">
              <a:latin typeface="Calibri" panose="020F0502020204030204" pitchFamily="34" charset="0"/>
              <a:ea typeface="メイリオ" panose="020B0604030504040204" pitchFamily="50" charset="-128"/>
            </a:endParaRPr>
          </a:p>
          <a:p>
            <a:pPr>
              <a:lnSpc>
                <a:spcPct val="130000"/>
              </a:lnSpc>
            </a:pPr>
            <a:r>
              <a:rPr kumimoji="1" lang="ja-JP" altLang="en-US" sz="2400" dirty="0" smtClean="0">
                <a:latin typeface="Calibri" panose="020F0502020204030204" pitchFamily="34" charset="0"/>
                <a:ea typeface="メイリオ" panose="020B0604030504040204" pitchFamily="50" charset="-128"/>
              </a:rPr>
              <a:t>　</a:t>
            </a:r>
            <a:r>
              <a:rPr kumimoji="1" lang="en-US" altLang="ja-JP" sz="2400" dirty="0" smtClean="0">
                <a:latin typeface="Calibri" panose="020F0502020204030204" pitchFamily="34" charset="0"/>
                <a:ea typeface="メイリオ" panose="020B0604030504040204" pitchFamily="50" charset="-128"/>
              </a:rPr>
              <a:t>2. </a:t>
            </a:r>
            <a:r>
              <a:rPr kumimoji="1" lang="ja-JP" altLang="en-US" sz="2400" b="1" dirty="0" smtClean="0">
                <a:latin typeface="Calibri" panose="020F0502020204030204" pitchFamily="34" charset="0"/>
                <a:ea typeface="メイリオ" panose="020B0604030504040204" pitchFamily="50" charset="-128"/>
              </a:rPr>
              <a:t>主キーの構成 </a:t>
            </a:r>
            <a:r>
              <a:rPr kumimoji="1" lang="ja-JP" altLang="en-US" sz="2400" dirty="0" smtClean="0">
                <a:latin typeface="Calibri" panose="020F0502020204030204" pitchFamily="34" charset="0"/>
                <a:ea typeface="メイリオ" panose="020B0604030504040204" pitchFamily="50" charset="-128"/>
              </a:rPr>
              <a:t>を指定するアノテーション</a:t>
            </a:r>
            <a:endParaRPr kumimoji="1" lang="en-US" altLang="ja-JP" sz="2400" dirty="0" smtClean="0">
              <a:latin typeface="Calibri" panose="020F0502020204030204" pitchFamily="34" charset="0"/>
              <a:ea typeface="メイリオ" panose="020B0604030504040204" pitchFamily="50" charset="-128"/>
            </a:endParaRPr>
          </a:p>
          <a:p>
            <a:pPr>
              <a:lnSpc>
                <a:spcPct val="130000"/>
              </a:lnSpc>
            </a:pPr>
            <a:r>
              <a:rPr kumimoji="1" lang="ja-JP" altLang="en-US" sz="2400" dirty="0" smtClean="0">
                <a:latin typeface="Calibri" panose="020F0502020204030204" pitchFamily="34" charset="0"/>
                <a:ea typeface="メイリオ" panose="020B0604030504040204" pitchFamily="50" charset="-128"/>
              </a:rPr>
              <a:t>　</a:t>
            </a:r>
            <a:r>
              <a:rPr kumimoji="1" lang="en-US" altLang="ja-JP" sz="2400" dirty="0" smtClean="0">
                <a:latin typeface="Calibri" panose="020F0502020204030204" pitchFamily="34" charset="0"/>
                <a:ea typeface="メイリオ" panose="020B0604030504040204" pitchFamily="50" charset="-128"/>
              </a:rPr>
              <a:t>3. </a:t>
            </a:r>
            <a:r>
              <a:rPr kumimoji="1" lang="ja-JP" altLang="en-US" sz="2400" b="1" dirty="0" smtClean="0">
                <a:latin typeface="Calibri" panose="020F0502020204030204" pitchFamily="34" charset="0"/>
                <a:ea typeface="メイリオ" panose="020B0604030504040204" pitchFamily="50" charset="-128"/>
              </a:rPr>
              <a:t>フィールド </a:t>
            </a:r>
            <a:r>
              <a:rPr kumimoji="1" lang="ja-JP" altLang="en-US" sz="2400" dirty="0" smtClean="0">
                <a:latin typeface="Calibri" panose="020F0502020204030204" pitchFamily="34" charset="0"/>
                <a:ea typeface="メイリオ" panose="020B0604030504040204" pitchFamily="50" charset="-128"/>
              </a:rPr>
              <a:t>に個別の属性を指定するアノテーション</a:t>
            </a:r>
            <a:endParaRPr kumimoji="1" lang="en-US" altLang="ja-JP" sz="2400" dirty="0" smtClean="0">
              <a:latin typeface="Calibri" panose="020F0502020204030204" pitchFamily="34" charset="0"/>
              <a:ea typeface="メイリオ" panose="020B0604030504040204" pitchFamily="50" charset="-128"/>
            </a:endParaRPr>
          </a:p>
          <a:p>
            <a:pPr>
              <a:lnSpc>
                <a:spcPct val="130000"/>
              </a:lnSpc>
            </a:pPr>
            <a:r>
              <a:rPr kumimoji="1" lang="en-US" altLang="ja-JP" sz="2400" dirty="0">
                <a:latin typeface="Calibri" panose="020F0502020204030204" pitchFamily="34" charset="0"/>
                <a:ea typeface="メイリオ" panose="020B0604030504040204" pitchFamily="50" charset="-128"/>
              </a:rPr>
              <a:t> </a:t>
            </a:r>
            <a:r>
              <a:rPr kumimoji="1" lang="en-US" altLang="ja-JP" sz="2400" dirty="0" smtClean="0">
                <a:latin typeface="Calibri" panose="020F0502020204030204" pitchFamily="34" charset="0"/>
                <a:ea typeface="メイリオ" panose="020B0604030504040204" pitchFamily="50" charset="-128"/>
              </a:rPr>
              <a:t>    4. </a:t>
            </a:r>
            <a:r>
              <a:rPr kumimoji="1" lang="ja-JP" altLang="en-US" sz="2400" dirty="0" smtClean="0">
                <a:latin typeface="Calibri" panose="020F0502020204030204" pitchFamily="34" charset="0"/>
                <a:ea typeface="メイリオ" panose="020B0604030504040204" pitchFamily="50" charset="-128"/>
              </a:rPr>
              <a:t>その他の</a:t>
            </a:r>
            <a:r>
              <a:rPr kumimoji="1" lang="ja-JP" altLang="en-US" sz="2400" dirty="0">
                <a:latin typeface="Calibri" panose="020F0502020204030204" pitchFamily="34" charset="0"/>
                <a:ea typeface="メイリオ" panose="020B0604030504040204" pitchFamily="50" charset="-128"/>
              </a:rPr>
              <a:t>アノテーション</a:t>
            </a:r>
            <a:endParaRPr kumimoji="1" lang="ja-JP" altLang="en-US" sz="2400" dirty="0" smtClean="0">
              <a:latin typeface="Calibri" panose="020F0502020204030204" pitchFamily="34" charset="0"/>
              <a:ea typeface="メイリオ" panose="020B0604030504040204" pitchFamily="50" charset="-128"/>
            </a:endParaRPr>
          </a:p>
        </p:txBody>
      </p:sp>
    </p:spTree>
    <p:extLst>
      <p:ext uri="{BB962C8B-B14F-4D97-AF65-F5344CB8AC3E}">
        <p14:creationId xmlns:p14="http://schemas.microsoft.com/office/powerpoint/2010/main" val="4031830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75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75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75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75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42</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kumimoji="1" lang="en-US" altLang="ja-JP" smtClean="0"/>
              <a:t>2. </a:t>
            </a:r>
            <a:r>
              <a:rPr kumimoji="1" lang="ja-JP" altLang="en-US" smtClean="0"/>
              <a:t>テーブルの構成を指定するアノテーション</a:t>
            </a:r>
            <a:endParaRPr kumimoji="1" lang="ja-JP" altLang="en-US"/>
          </a:p>
        </p:txBody>
      </p:sp>
      <p:graphicFrame>
        <p:nvGraphicFramePr>
          <p:cNvPr id="8" name="表 7"/>
          <p:cNvGraphicFramePr>
            <a:graphicFrameLocks noGrp="1"/>
          </p:cNvGraphicFramePr>
          <p:nvPr>
            <p:extLst>
              <p:ext uri="{D42A27DB-BD31-4B8C-83A1-F6EECF244321}">
                <p14:modId xmlns:p14="http://schemas.microsoft.com/office/powerpoint/2010/main" val="2969928106"/>
              </p:ext>
            </p:extLst>
          </p:nvPr>
        </p:nvGraphicFramePr>
        <p:xfrm>
          <a:off x="807868" y="1581506"/>
          <a:ext cx="9845335" cy="2915083"/>
        </p:xfrm>
        <a:graphic>
          <a:graphicData uri="http://schemas.openxmlformats.org/drawingml/2006/table">
            <a:tbl>
              <a:tblPr firstRow="1" bandRow="1">
                <a:tableStyleId>{0E3FDE45-AF77-4B5C-9715-49D594BDF05E}</a:tableStyleId>
              </a:tblPr>
              <a:tblGrid>
                <a:gridCol w="408373"/>
                <a:gridCol w="2805343"/>
                <a:gridCol w="6631619"/>
              </a:tblGrid>
              <a:tr h="598603">
                <a:tc>
                  <a:txBody>
                    <a:bodyPr/>
                    <a:lstStyle/>
                    <a:p>
                      <a:pPr marL="0" algn="l" defTabSz="914400" rtl="0" eaLnBrk="1" latinLnBrk="0" hangingPunct="1"/>
                      <a:r>
                        <a:rPr kumimoji="1" lang="en-US" altLang="ja-JP" sz="2800" b="0" kern="1200" smtClean="0">
                          <a:solidFill>
                            <a:schemeClr val="tx1"/>
                          </a:solidFill>
                          <a:latin typeface="+mn-lt"/>
                          <a:ea typeface="+mn-ea"/>
                          <a:cs typeface="+mn-cs"/>
                        </a:rPr>
                        <a:t>1</a:t>
                      </a:r>
                      <a:endParaRPr kumimoji="1" lang="ja-JP" altLang="en-US" sz="2800" b="0"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kumimoji="1" lang="en-US" altLang="ja-JP" sz="2800" b="1" kern="1200" smtClean="0">
                          <a:solidFill>
                            <a:schemeClr val="tx1"/>
                          </a:solidFill>
                          <a:latin typeface="+mn-lt"/>
                          <a:ea typeface="+mn-ea"/>
                          <a:cs typeface="+mn-cs"/>
                        </a:rPr>
                        <a:t>@Table</a:t>
                      </a:r>
                      <a:endParaRPr kumimoji="1" lang="ja-JP" altLang="en-US" sz="2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kumimoji="1" lang="en-US" altLang="ja-JP" sz="2400" b="0" kern="1200" smtClean="0">
                          <a:solidFill>
                            <a:schemeClr val="tx1"/>
                          </a:solidFill>
                          <a:latin typeface="メイリオ" panose="020B0604030504040204" pitchFamily="50" charset="-128"/>
                          <a:ea typeface="メイリオ" panose="020B0604030504040204" pitchFamily="50" charset="-128"/>
                          <a:cs typeface="+mn-cs"/>
                        </a:rPr>
                        <a:t>RDB</a:t>
                      </a:r>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のテーブル名を指定する</a:t>
                      </a:r>
                      <a:endParaRPr kumimoji="1" lang="ja-JP" altLang="en-US" sz="2400" b="0" kern="1200">
                        <a:solidFill>
                          <a:schemeClr val="tx1"/>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98603">
                <a:tc>
                  <a:txBody>
                    <a:bodyPr/>
                    <a:lstStyle/>
                    <a:p>
                      <a:r>
                        <a:rPr kumimoji="1" lang="en-US" altLang="ja-JP" sz="2800" smtClean="0">
                          <a:solidFill>
                            <a:schemeClr val="tx2">
                              <a:lumMod val="40000"/>
                              <a:lumOff val="60000"/>
                            </a:schemeClr>
                          </a:solidFill>
                        </a:rPr>
                        <a:t>2</a:t>
                      </a:r>
                      <a:endParaRPr kumimoji="1" lang="ja-JP" altLang="en-US" sz="2800">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2800" b="1" smtClean="0">
                          <a:solidFill>
                            <a:schemeClr val="tx2">
                              <a:lumMod val="40000"/>
                              <a:lumOff val="60000"/>
                            </a:schemeClr>
                          </a:solidFill>
                        </a:rPr>
                        <a:t>@Secondarys</a:t>
                      </a:r>
                      <a:endParaRPr kumimoji="1" lang="en-US" altLang="ja-JP" sz="2800" b="1" baseline="0" smtClean="0">
                        <a:solidFill>
                          <a:schemeClr val="tx2">
                            <a:lumMod val="40000"/>
                            <a:lumOff val="60000"/>
                          </a:schemeClr>
                        </a:solidFill>
                      </a:endParaRPr>
                    </a:p>
                    <a:p>
                      <a:r>
                        <a:rPr kumimoji="1" lang="en-US" altLang="ja-JP" sz="2800" b="1" baseline="0" smtClean="0">
                          <a:solidFill>
                            <a:schemeClr val="tx2">
                              <a:lumMod val="40000"/>
                              <a:lumOff val="60000"/>
                            </a:schemeClr>
                          </a:solidFill>
                        </a:rPr>
                        <a:t>@Secondary</a:t>
                      </a:r>
                    </a:p>
                    <a:p>
                      <a:r>
                        <a:rPr kumimoji="1" lang="en-US" altLang="ja-JP" sz="2800" b="1" baseline="0" smtClean="0">
                          <a:solidFill>
                            <a:schemeClr val="tx2">
                              <a:lumMod val="40000"/>
                              <a:lumOff val="60000"/>
                            </a:schemeClr>
                          </a:solidFill>
                        </a:rPr>
                        <a:t>@Column</a:t>
                      </a:r>
                      <a:endParaRPr kumimoji="1" lang="ja-JP" altLang="en-US" sz="2800" b="1">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400" smtClean="0">
                          <a:solidFill>
                            <a:schemeClr val="tx2">
                              <a:lumMod val="40000"/>
                              <a:lumOff val="60000"/>
                            </a:schemeClr>
                          </a:solidFill>
                          <a:latin typeface="メイリオ" panose="020B0604030504040204" pitchFamily="50" charset="-128"/>
                          <a:ea typeface="メイリオ" panose="020B0604030504040204" pitchFamily="50" charset="-128"/>
                        </a:rPr>
                        <a:t>エンティティを複数の</a:t>
                      </a:r>
                      <a:r>
                        <a:rPr kumimoji="1" lang="en-US" altLang="ja-JP" sz="2400" smtClean="0">
                          <a:solidFill>
                            <a:schemeClr val="tx2">
                              <a:lumMod val="40000"/>
                              <a:lumOff val="60000"/>
                            </a:schemeClr>
                          </a:solidFill>
                          <a:latin typeface="メイリオ" panose="020B0604030504040204" pitchFamily="50" charset="-128"/>
                          <a:ea typeface="メイリオ" panose="020B0604030504040204" pitchFamily="50" charset="-128"/>
                        </a:rPr>
                        <a:t>RDB</a:t>
                      </a:r>
                      <a:r>
                        <a:rPr kumimoji="1" lang="ja-JP" altLang="en-US" sz="2400" smtClean="0">
                          <a:solidFill>
                            <a:schemeClr val="tx2">
                              <a:lumMod val="40000"/>
                              <a:lumOff val="60000"/>
                            </a:schemeClr>
                          </a:solidFill>
                          <a:latin typeface="メイリオ" panose="020B0604030504040204" pitchFamily="50" charset="-128"/>
                          <a:ea typeface="メイリオ" panose="020B0604030504040204" pitchFamily="50" charset="-128"/>
                        </a:rPr>
                        <a:t>テーブルに分割する</a:t>
                      </a:r>
                      <a:endParaRPr kumimoji="1" lang="ja-JP" altLang="en-US" sz="2400">
                        <a:solidFill>
                          <a:schemeClr val="tx2">
                            <a:lumMod val="40000"/>
                            <a:lumOff val="60000"/>
                          </a:schemeClr>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98603">
                <a:tc>
                  <a:txBody>
                    <a:bodyPr/>
                    <a:lstStyle/>
                    <a:p>
                      <a:r>
                        <a:rPr kumimoji="1" lang="en-US" altLang="ja-JP" sz="2800" smtClean="0">
                          <a:solidFill>
                            <a:schemeClr val="tx2">
                              <a:lumMod val="40000"/>
                              <a:lumOff val="60000"/>
                            </a:schemeClr>
                          </a:solidFill>
                        </a:rPr>
                        <a:t>3</a:t>
                      </a:r>
                      <a:endParaRPr kumimoji="1" lang="ja-JP" altLang="en-US" sz="2800">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800" b="1" smtClean="0">
                          <a:solidFill>
                            <a:schemeClr val="tx2">
                              <a:lumMod val="40000"/>
                              <a:lumOff val="60000"/>
                            </a:schemeClr>
                          </a:solidFill>
                        </a:rPr>
                        <a:t>@Embeddable</a:t>
                      </a:r>
                      <a:endParaRPr kumimoji="1" lang="en-US" altLang="ja-JP" sz="2800" b="1" baseline="0" smtClean="0">
                        <a:solidFill>
                          <a:schemeClr val="tx2">
                            <a:lumMod val="40000"/>
                            <a:lumOff val="60000"/>
                          </a:schemeClr>
                        </a:solidFill>
                      </a:endParaRPr>
                    </a:p>
                    <a:p>
                      <a:r>
                        <a:rPr kumimoji="1" lang="en-US" altLang="ja-JP" sz="2800" b="1" baseline="0" smtClean="0">
                          <a:solidFill>
                            <a:schemeClr val="tx2">
                              <a:lumMod val="40000"/>
                              <a:lumOff val="60000"/>
                            </a:schemeClr>
                          </a:solidFill>
                        </a:rPr>
                        <a:t>@Embedded</a:t>
                      </a:r>
                      <a:endParaRPr kumimoji="1" lang="ja-JP" altLang="en-US" sz="2800" b="1">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40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複数のクラスからひとつのエンティティを構成する</a:t>
                      </a:r>
                      <a:endParaRPr kumimoji="1" lang="ja-JP" altLang="en-US" sz="2400" kern="1200">
                        <a:solidFill>
                          <a:schemeClr val="tx2">
                            <a:lumMod val="40000"/>
                            <a:lumOff val="60000"/>
                          </a:schemeClr>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spTree>
    <p:extLst>
      <p:ext uri="{BB962C8B-B14F-4D97-AF65-F5344CB8AC3E}">
        <p14:creationId xmlns:p14="http://schemas.microsoft.com/office/powerpoint/2010/main" val="3921025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43</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kumimoji="1" lang="en-US" altLang="ja-JP" smtClean="0"/>
              <a:t>2. </a:t>
            </a:r>
            <a:r>
              <a:rPr kumimoji="1" lang="ja-JP" altLang="en-US" smtClean="0"/>
              <a:t>テーブルの構成を指定するアノテーション</a:t>
            </a:r>
            <a:endParaRPr kumimoji="1" lang="ja-JP" altLang="en-US"/>
          </a:p>
        </p:txBody>
      </p:sp>
      <p:graphicFrame>
        <p:nvGraphicFramePr>
          <p:cNvPr id="8" name="表 7"/>
          <p:cNvGraphicFramePr>
            <a:graphicFrameLocks noGrp="1"/>
          </p:cNvGraphicFramePr>
          <p:nvPr>
            <p:extLst>
              <p:ext uri="{D42A27DB-BD31-4B8C-83A1-F6EECF244321}">
                <p14:modId xmlns:p14="http://schemas.microsoft.com/office/powerpoint/2010/main" val="1695666921"/>
              </p:ext>
            </p:extLst>
          </p:nvPr>
        </p:nvGraphicFramePr>
        <p:xfrm>
          <a:off x="807868" y="1581506"/>
          <a:ext cx="9845335" cy="2915083"/>
        </p:xfrm>
        <a:graphic>
          <a:graphicData uri="http://schemas.openxmlformats.org/drawingml/2006/table">
            <a:tbl>
              <a:tblPr firstRow="1" bandRow="1">
                <a:tableStyleId>{0E3FDE45-AF77-4B5C-9715-49D594BDF05E}</a:tableStyleId>
              </a:tblPr>
              <a:tblGrid>
                <a:gridCol w="408373"/>
                <a:gridCol w="2805343"/>
                <a:gridCol w="6631619"/>
              </a:tblGrid>
              <a:tr h="598603">
                <a:tc>
                  <a:txBody>
                    <a:bodyPr/>
                    <a:lstStyle/>
                    <a:p>
                      <a:pPr marL="0" algn="l" defTabSz="914400" rtl="0" eaLnBrk="1" latinLnBrk="0" hangingPunct="1"/>
                      <a:r>
                        <a:rPr kumimoji="1" lang="en-US" altLang="ja-JP" sz="2800" b="0" kern="1200" smtClean="0">
                          <a:solidFill>
                            <a:schemeClr val="tx1"/>
                          </a:solidFill>
                          <a:latin typeface="+mn-lt"/>
                          <a:ea typeface="+mn-ea"/>
                          <a:cs typeface="+mn-cs"/>
                        </a:rPr>
                        <a:t>1</a:t>
                      </a:r>
                      <a:endParaRPr kumimoji="1" lang="ja-JP" altLang="en-US" sz="2800" b="0"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kumimoji="1" lang="en-US" altLang="ja-JP" sz="2800" b="1" kern="1200" smtClean="0">
                          <a:solidFill>
                            <a:schemeClr val="tx1"/>
                          </a:solidFill>
                          <a:latin typeface="+mn-lt"/>
                          <a:ea typeface="+mn-ea"/>
                          <a:cs typeface="+mn-cs"/>
                        </a:rPr>
                        <a:t>@Table</a:t>
                      </a:r>
                      <a:endParaRPr kumimoji="1" lang="ja-JP" altLang="en-US" sz="2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kumimoji="1" lang="en-US" altLang="ja-JP" sz="2400" b="0" kern="1200" smtClean="0">
                          <a:solidFill>
                            <a:schemeClr val="tx1"/>
                          </a:solidFill>
                          <a:latin typeface="メイリオ" panose="020B0604030504040204" pitchFamily="50" charset="-128"/>
                          <a:ea typeface="メイリオ" panose="020B0604030504040204" pitchFamily="50" charset="-128"/>
                          <a:cs typeface="+mn-cs"/>
                        </a:rPr>
                        <a:t>RDB</a:t>
                      </a:r>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のテーブル名を指定する</a:t>
                      </a:r>
                      <a:endParaRPr kumimoji="1" lang="ja-JP" altLang="en-US" sz="2400" b="0" kern="1200">
                        <a:solidFill>
                          <a:schemeClr val="tx1"/>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98603">
                <a:tc>
                  <a:txBody>
                    <a:bodyPr/>
                    <a:lstStyle/>
                    <a:p>
                      <a:r>
                        <a:rPr kumimoji="1" lang="en-US" altLang="ja-JP" sz="2800" smtClean="0"/>
                        <a:t>2</a:t>
                      </a:r>
                      <a:endParaRPr kumimoji="1" lang="ja-JP" altLang="en-US" sz="2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2800" b="1" smtClean="0"/>
                        <a:t>@Secondarys</a:t>
                      </a:r>
                      <a:endParaRPr kumimoji="1" lang="en-US" altLang="ja-JP" sz="2800" b="1" baseline="0" smtClean="0"/>
                    </a:p>
                    <a:p>
                      <a:r>
                        <a:rPr kumimoji="1" lang="en-US" altLang="ja-JP" sz="2800" b="1" baseline="0" smtClean="0"/>
                        <a:t>@Secondary</a:t>
                      </a:r>
                    </a:p>
                    <a:p>
                      <a:r>
                        <a:rPr kumimoji="1" lang="en-US" altLang="ja-JP" sz="2800" b="1" baseline="0" smtClean="0"/>
                        <a:t>@Column</a:t>
                      </a:r>
                      <a:endParaRPr kumimoji="1" lang="ja-JP" altLang="en-US" sz="28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400" smtClean="0">
                          <a:latin typeface="メイリオ" panose="020B0604030504040204" pitchFamily="50" charset="-128"/>
                          <a:ea typeface="メイリオ" panose="020B0604030504040204" pitchFamily="50" charset="-128"/>
                        </a:rPr>
                        <a:t>エンティティを複数の</a:t>
                      </a:r>
                      <a:r>
                        <a:rPr kumimoji="1" lang="en-US" altLang="ja-JP" sz="2400" smtClean="0">
                          <a:latin typeface="メイリオ" panose="020B0604030504040204" pitchFamily="50" charset="-128"/>
                          <a:ea typeface="メイリオ" panose="020B0604030504040204" pitchFamily="50" charset="-128"/>
                        </a:rPr>
                        <a:t>RDB</a:t>
                      </a:r>
                      <a:r>
                        <a:rPr kumimoji="1" lang="ja-JP" altLang="en-US" sz="2400" smtClean="0">
                          <a:latin typeface="メイリオ" panose="020B0604030504040204" pitchFamily="50" charset="-128"/>
                          <a:ea typeface="メイリオ" panose="020B0604030504040204" pitchFamily="50" charset="-128"/>
                        </a:rPr>
                        <a:t>テーブルに分割する</a:t>
                      </a:r>
                      <a:endParaRPr kumimoji="1" lang="ja-JP" altLang="en-US" sz="240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98603">
                <a:tc>
                  <a:txBody>
                    <a:bodyPr/>
                    <a:lstStyle/>
                    <a:p>
                      <a:r>
                        <a:rPr kumimoji="1" lang="en-US" altLang="ja-JP" sz="2800" smtClean="0">
                          <a:solidFill>
                            <a:schemeClr val="tx2">
                              <a:lumMod val="40000"/>
                              <a:lumOff val="60000"/>
                            </a:schemeClr>
                          </a:solidFill>
                        </a:rPr>
                        <a:t>3</a:t>
                      </a:r>
                      <a:endParaRPr kumimoji="1" lang="ja-JP" altLang="en-US" sz="2800">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800" b="1" smtClean="0">
                          <a:solidFill>
                            <a:schemeClr val="tx2">
                              <a:lumMod val="40000"/>
                              <a:lumOff val="60000"/>
                            </a:schemeClr>
                          </a:solidFill>
                        </a:rPr>
                        <a:t>@Embeddable</a:t>
                      </a:r>
                      <a:endParaRPr kumimoji="1" lang="en-US" altLang="ja-JP" sz="2800" b="1" baseline="0" smtClean="0">
                        <a:solidFill>
                          <a:schemeClr val="tx2">
                            <a:lumMod val="40000"/>
                            <a:lumOff val="60000"/>
                          </a:schemeClr>
                        </a:solidFill>
                      </a:endParaRPr>
                    </a:p>
                    <a:p>
                      <a:r>
                        <a:rPr kumimoji="1" lang="en-US" altLang="ja-JP" sz="2800" b="1" baseline="0" smtClean="0">
                          <a:solidFill>
                            <a:schemeClr val="tx2">
                              <a:lumMod val="40000"/>
                              <a:lumOff val="60000"/>
                            </a:schemeClr>
                          </a:solidFill>
                        </a:rPr>
                        <a:t>@Embedded</a:t>
                      </a:r>
                      <a:endParaRPr kumimoji="1" lang="ja-JP" altLang="en-US" sz="2800" b="1">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40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複数のクラスからひとつのエンティティを構成する</a:t>
                      </a:r>
                      <a:endParaRPr kumimoji="1" lang="ja-JP" altLang="en-US" sz="2400" kern="1200">
                        <a:solidFill>
                          <a:schemeClr val="tx2">
                            <a:lumMod val="40000"/>
                            <a:lumOff val="60000"/>
                          </a:schemeClr>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spTree>
    <p:extLst>
      <p:ext uri="{BB962C8B-B14F-4D97-AF65-F5344CB8AC3E}">
        <p14:creationId xmlns:p14="http://schemas.microsoft.com/office/powerpoint/2010/main" val="212216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44</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kumimoji="1" lang="en-US" altLang="ja-JP" smtClean="0"/>
              <a:t>2. </a:t>
            </a:r>
            <a:r>
              <a:rPr kumimoji="1" lang="ja-JP" altLang="en-US" smtClean="0"/>
              <a:t>テーブルの構成を指定するアノテーション</a:t>
            </a:r>
            <a:endParaRPr kumimoji="1" lang="ja-JP" altLang="en-US"/>
          </a:p>
        </p:txBody>
      </p:sp>
      <p:graphicFrame>
        <p:nvGraphicFramePr>
          <p:cNvPr id="8" name="表 7"/>
          <p:cNvGraphicFramePr>
            <a:graphicFrameLocks noGrp="1"/>
          </p:cNvGraphicFramePr>
          <p:nvPr>
            <p:extLst>
              <p:ext uri="{D42A27DB-BD31-4B8C-83A1-F6EECF244321}">
                <p14:modId xmlns:p14="http://schemas.microsoft.com/office/powerpoint/2010/main" val="2265944621"/>
              </p:ext>
            </p:extLst>
          </p:nvPr>
        </p:nvGraphicFramePr>
        <p:xfrm>
          <a:off x="807868" y="1581506"/>
          <a:ext cx="9845335" cy="2915083"/>
        </p:xfrm>
        <a:graphic>
          <a:graphicData uri="http://schemas.openxmlformats.org/drawingml/2006/table">
            <a:tbl>
              <a:tblPr firstRow="1" bandRow="1">
                <a:tableStyleId>{0E3FDE45-AF77-4B5C-9715-49D594BDF05E}</a:tableStyleId>
              </a:tblPr>
              <a:tblGrid>
                <a:gridCol w="408373"/>
                <a:gridCol w="2805343"/>
                <a:gridCol w="6631619"/>
              </a:tblGrid>
              <a:tr h="598603">
                <a:tc>
                  <a:txBody>
                    <a:bodyPr/>
                    <a:lstStyle/>
                    <a:p>
                      <a:pPr marL="0" algn="l" defTabSz="914400" rtl="0" eaLnBrk="1" latinLnBrk="0" hangingPunct="1"/>
                      <a:r>
                        <a:rPr kumimoji="1" lang="en-US" altLang="ja-JP" sz="2800" b="0" kern="1200" smtClean="0">
                          <a:solidFill>
                            <a:schemeClr val="tx1"/>
                          </a:solidFill>
                          <a:latin typeface="+mn-lt"/>
                          <a:ea typeface="+mn-ea"/>
                          <a:cs typeface="+mn-cs"/>
                        </a:rPr>
                        <a:t>1</a:t>
                      </a:r>
                      <a:endParaRPr kumimoji="1" lang="ja-JP" altLang="en-US" sz="2800" b="0"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kumimoji="1" lang="en-US" altLang="ja-JP" sz="2800" b="1" kern="1200" smtClean="0">
                          <a:solidFill>
                            <a:schemeClr val="tx1"/>
                          </a:solidFill>
                          <a:latin typeface="+mn-lt"/>
                          <a:ea typeface="+mn-ea"/>
                          <a:cs typeface="+mn-cs"/>
                        </a:rPr>
                        <a:t>@Table</a:t>
                      </a:r>
                      <a:endParaRPr kumimoji="1" lang="ja-JP" altLang="en-US" sz="2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kumimoji="1" lang="en-US" altLang="ja-JP" sz="2400" b="0" kern="1200" smtClean="0">
                          <a:solidFill>
                            <a:schemeClr val="tx1"/>
                          </a:solidFill>
                          <a:latin typeface="メイリオ" panose="020B0604030504040204" pitchFamily="50" charset="-128"/>
                          <a:ea typeface="メイリオ" panose="020B0604030504040204" pitchFamily="50" charset="-128"/>
                          <a:cs typeface="+mn-cs"/>
                        </a:rPr>
                        <a:t>RDB</a:t>
                      </a:r>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のテーブル名を指定する</a:t>
                      </a:r>
                      <a:endParaRPr kumimoji="1" lang="ja-JP" altLang="en-US" sz="2400" b="0" kern="1200">
                        <a:solidFill>
                          <a:schemeClr val="tx1"/>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98603">
                <a:tc>
                  <a:txBody>
                    <a:bodyPr/>
                    <a:lstStyle/>
                    <a:p>
                      <a:r>
                        <a:rPr kumimoji="1" lang="en-US" altLang="ja-JP" sz="2800" smtClean="0"/>
                        <a:t>2</a:t>
                      </a:r>
                      <a:endParaRPr kumimoji="1" lang="ja-JP" altLang="en-US" sz="2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2800" b="1" smtClean="0"/>
                        <a:t>@Secondarys</a:t>
                      </a:r>
                      <a:endParaRPr kumimoji="1" lang="en-US" altLang="ja-JP" sz="2800" b="1" baseline="0" smtClean="0"/>
                    </a:p>
                    <a:p>
                      <a:r>
                        <a:rPr kumimoji="1" lang="en-US" altLang="ja-JP" sz="2800" b="1" baseline="0" smtClean="0"/>
                        <a:t>@Secondary</a:t>
                      </a:r>
                    </a:p>
                    <a:p>
                      <a:r>
                        <a:rPr kumimoji="1" lang="en-US" altLang="ja-JP" sz="2800" b="1" baseline="0" smtClean="0"/>
                        <a:t>@Column</a:t>
                      </a:r>
                      <a:endParaRPr kumimoji="1" lang="ja-JP" altLang="en-US" sz="28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400" smtClean="0">
                          <a:latin typeface="メイリオ" panose="020B0604030504040204" pitchFamily="50" charset="-128"/>
                          <a:ea typeface="メイリオ" panose="020B0604030504040204" pitchFamily="50" charset="-128"/>
                        </a:rPr>
                        <a:t>エンティティを複数の</a:t>
                      </a:r>
                      <a:r>
                        <a:rPr kumimoji="1" lang="en-US" altLang="ja-JP" sz="2400" smtClean="0">
                          <a:latin typeface="メイリオ" panose="020B0604030504040204" pitchFamily="50" charset="-128"/>
                          <a:ea typeface="メイリオ" panose="020B0604030504040204" pitchFamily="50" charset="-128"/>
                        </a:rPr>
                        <a:t>RDB</a:t>
                      </a:r>
                      <a:r>
                        <a:rPr kumimoji="1" lang="ja-JP" altLang="en-US" sz="2400" smtClean="0">
                          <a:latin typeface="メイリオ" panose="020B0604030504040204" pitchFamily="50" charset="-128"/>
                          <a:ea typeface="メイリオ" panose="020B0604030504040204" pitchFamily="50" charset="-128"/>
                        </a:rPr>
                        <a:t>テーブルに分割する</a:t>
                      </a:r>
                      <a:endParaRPr kumimoji="1" lang="ja-JP" altLang="en-US" sz="240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98603">
                <a:tc>
                  <a:txBody>
                    <a:bodyPr/>
                    <a:lstStyle/>
                    <a:p>
                      <a:r>
                        <a:rPr kumimoji="1" lang="en-US" altLang="ja-JP" sz="2800" smtClean="0"/>
                        <a:t>3</a:t>
                      </a:r>
                      <a:endParaRPr kumimoji="1" lang="ja-JP" altLang="en-US" sz="2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800" b="1" smtClean="0"/>
                        <a:t>@Embeddable</a:t>
                      </a:r>
                      <a:endParaRPr kumimoji="1" lang="en-US" altLang="ja-JP" sz="2800" b="1" baseline="0" smtClean="0"/>
                    </a:p>
                    <a:p>
                      <a:r>
                        <a:rPr kumimoji="1" lang="en-US" altLang="ja-JP" sz="2800" b="1" baseline="0" smtClean="0"/>
                        <a:t>@Embedded</a:t>
                      </a:r>
                      <a:endParaRPr kumimoji="1" lang="ja-JP" altLang="en-US" sz="28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400" kern="1200" smtClean="0">
                          <a:solidFill>
                            <a:schemeClr val="tx1"/>
                          </a:solidFill>
                          <a:latin typeface="メイリオ" panose="020B0604030504040204" pitchFamily="50" charset="-128"/>
                          <a:ea typeface="メイリオ" panose="020B0604030504040204" pitchFamily="50" charset="-128"/>
                          <a:cs typeface="+mn-cs"/>
                        </a:rPr>
                        <a:t>複数のクラスからひとつのエンティティを構成する</a:t>
                      </a:r>
                      <a:endParaRPr kumimoji="1" lang="ja-JP" altLang="en-US" sz="2400" kern="1200">
                        <a:solidFill>
                          <a:schemeClr val="tx1"/>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spTree>
    <p:extLst>
      <p:ext uri="{BB962C8B-B14F-4D97-AF65-F5344CB8AC3E}">
        <p14:creationId xmlns:p14="http://schemas.microsoft.com/office/powerpoint/2010/main" val="2156911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45</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lang="en-US" altLang="ja-JP" smtClean="0"/>
              <a:t>2-1. RDB</a:t>
            </a:r>
            <a:r>
              <a:rPr lang="ja-JP" altLang="en-US" smtClean="0"/>
              <a:t>のテーブル名</a:t>
            </a:r>
            <a:r>
              <a:rPr lang="ja-JP" altLang="en-US"/>
              <a:t>を指定する</a:t>
            </a:r>
          </a:p>
        </p:txBody>
      </p:sp>
      <p:sp>
        <p:nvSpPr>
          <p:cNvPr id="2" name="テキスト ボックス 1"/>
          <p:cNvSpPr txBox="1"/>
          <p:nvPr/>
        </p:nvSpPr>
        <p:spPr>
          <a:xfrm>
            <a:off x="4350055" y="1451280"/>
            <a:ext cx="6951216" cy="3368375"/>
          </a:xfrm>
          <a:prstGeom prst="rect">
            <a:avLst/>
          </a:prstGeom>
          <a:noFill/>
          <a:ln>
            <a:solidFill>
              <a:schemeClr val="tx2"/>
            </a:solidFill>
          </a:ln>
        </p:spPr>
        <p:txBody>
          <a:bodyPr wrap="none" lIns="108000" tIns="108000" rIns="108000" bIns="108000" rtlCol="0">
            <a:noAutofit/>
          </a:bodyPr>
          <a:lstStyle>
            <a:defPPr>
              <a:defRPr lang="en-US"/>
            </a:defPPr>
            <a:lvl1pPr>
              <a:lnSpc>
                <a:spcPct val="110000"/>
              </a:lnSpc>
              <a:defRPr kumimoji="1" sz="2000">
                <a:latin typeface="Consolas" panose="020B0609020204030204" pitchFamily="49" charset="0"/>
                <a:ea typeface="メイリオ" panose="020B0604030504040204" pitchFamily="50" charset="-128"/>
                <a:cs typeface="Consolas" panose="020B0609020204030204" pitchFamily="49" charset="0"/>
              </a:defRPr>
            </a:lvl1pPr>
          </a:lstStyle>
          <a:p>
            <a:r>
              <a:rPr lang="en-US" altLang="ja-JP"/>
              <a:t>@Entity</a:t>
            </a:r>
          </a:p>
          <a:p>
            <a:r>
              <a:rPr lang="en-US" altLang="ja-JP" b="1">
                <a:solidFill>
                  <a:srgbClr val="00B0F0"/>
                </a:solidFill>
              </a:rPr>
              <a:t>@Table</a:t>
            </a:r>
            <a:r>
              <a:rPr lang="en-US" altLang="ja-JP"/>
              <a:t>(name = "</a:t>
            </a:r>
            <a:r>
              <a:rPr lang="en-US" altLang="ja-JP" b="1" smtClean="0"/>
              <a:t>EMP_TBL</a:t>
            </a:r>
            <a:r>
              <a:rPr lang="en-US" altLang="ja-JP" smtClean="0"/>
              <a:t>")</a:t>
            </a:r>
            <a:endParaRPr lang="en-US" altLang="ja-JP"/>
          </a:p>
          <a:p>
            <a:r>
              <a:rPr lang="en-US" altLang="ja-JP"/>
              <a:t>public class Employee implements Serializable {</a:t>
            </a:r>
          </a:p>
          <a:p>
            <a:r>
              <a:rPr lang="en-US" altLang="ja-JP"/>
              <a:t>    @Id @NotNull</a:t>
            </a:r>
          </a:p>
          <a:p>
            <a:r>
              <a:rPr lang="en-US" altLang="ja-JP"/>
              <a:t>    private String id;</a:t>
            </a:r>
          </a:p>
          <a:p>
            <a:r>
              <a:rPr lang="en-US" altLang="ja-JP"/>
              <a:t>    private String eval;</a:t>
            </a:r>
          </a:p>
          <a:p>
            <a:r>
              <a:rPr lang="en-US" altLang="ja-JP"/>
              <a:t>    private String name;</a:t>
            </a:r>
          </a:p>
          <a:p>
            <a:r>
              <a:rPr lang="en-US" altLang="ja-JP"/>
              <a:t>    </a:t>
            </a:r>
            <a:r>
              <a:rPr lang="ja-JP" altLang="en-US"/>
              <a:t>･･･</a:t>
            </a:r>
            <a:endParaRPr lang="en-US" altLang="ja-JP"/>
          </a:p>
          <a:p>
            <a:r>
              <a:rPr lang="en-US" altLang="ja-JP"/>
              <a:t>}</a:t>
            </a:r>
          </a:p>
          <a:p>
            <a:r>
              <a:rPr lang="ja-JP" altLang="en-US"/>
              <a:t>　</a:t>
            </a:r>
          </a:p>
        </p:txBody>
      </p:sp>
      <p:grpSp>
        <p:nvGrpSpPr>
          <p:cNvPr id="6" name="グループ化 5"/>
          <p:cNvGrpSpPr/>
          <p:nvPr/>
        </p:nvGrpSpPr>
        <p:grpSpPr>
          <a:xfrm>
            <a:off x="479394" y="1600904"/>
            <a:ext cx="3790754" cy="1110099"/>
            <a:chOff x="479394" y="1600904"/>
            <a:chExt cx="3790754" cy="1110099"/>
          </a:xfrm>
        </p:grpSpPr>
        <p:sp>
          <p:nvSpPr>
            <p:cNvPr id="7" name="テキスト ボックス 6"/>
            <p:cNvSpPr txBox="1"/>
            <p:nvPr/>
          </p:nvSpPr>
          <p:spPr>
            <a:xfrm>
              <a:off x="479394" y="1600904"/>
              <a:ext cx="3329125" cy="1110099"/>
            </a:xfrm>
            <a:prstGeom prst="rect">
              <a:avLst/>
            </a:prstGeom>
            <a:solidFill>
              <a:schemeClr val="accent3">
                <a:lumMod val="20000"/>
                <a:lumOff val="80000"/>
              </a:schemeClr>
            </a:solidFill>
          </p:spPr>
          <p:txBody>
            <a:bodyPr wrap="square" lIns="108000" tIns="108000" rIns="108000" bIns="108000" rtlCol="0">
              <a:noAutofit/>
            </a:bodyPr>
            <a:lstStyle>
              <a:defPPr>
                <a:defRPr lang="en-US"/>
              </a:defPPr>
              <a:lvl1pPr>
                <a:lnSpc>
                  <a:spcPts val="2700"/>
                </a:lnSpc>
                <a:defRPr kumimoji="1" sz="2000">
                  <a:latin typeface="Calibri" panose="020F0502020204030204" pitchFamily="34" charset="0"/>
                  <a:ea typeface="メイリオ" panose="020B0604030504040204" pitchFamily="50" charset="-128"/>
                </a:defRPr>
              </a:lvl1pPr>
            </a:lstStyle>
            <a:p>
              <a:pPr>
                <a:lnSpc>
                  <a:spcPct val="110000"/>
                </a:lnSpc>
              </a:pPr>
              <a:r>
                <a:rPr lang="en-US" altLang="ja-JP" sz="2400" b="1"/>
                <a:t>@Table</a:t>
              </a:r>
              <a:r>
                <a:rPr lang="ja-JP" altLang="en-US" sz="2400" b="1"/>
                <a:t> </a:t>
              </a:r>
              <a:r>
                <a:rPr lang="ja-JP" altLang="en-US" sz="2400"/>
                <a:t>により、</a:t>
              </a:r>
              <a:r>
                <a:rPr lang="en-US" altLang="ja-JP" sz="2400"/>
                <a:t>RDB</a:t>
              </a:r>
              <a:r>
                <a:rPr lang="ja-JP" altLang="en-US" sz="2400"/>
                <a:t>のテーブル名を</a:t>
              </a:r>
              <a:r>
                <a:rPr lang="ja-JP" altLang="en-US" sz="2400" smtClean="0"/>
                <a:t>指定する。</a:t>
              </a:r>
              <a:endParaRPr lang="en-US" altLang="ja-JP" sz="2400" smtClean="0"/>
            </a:p>
          </p:txBody>
        </p:sp>
        <p:sp>
          <p:nvSpPr>
            <p:cNvPr id="8" name="右矢印 7"/>
            <p:cNvSpPr/>
            <p:nvPr/>
          </p:nvSpPr>
          <p:spPr bwMode="gray">
            <a:xfrm>
              <a:off x="3923927" y="1874566"/>
              <a:ext cx="346221" cy="506028"/>
            </a:xfrm>
            <a:prstGeom prst="rightArrow">
              <a:avLst/>
            </a:prstGeom>
            <a:solidFill>
              <a:schemeClr val="accent2">
                <a:lumMod val="40000"/>
                <a:lumOff val="6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grpSp>
        <p:nvGrpSpPr>
          <p:cNvPr id="17" name="グループ化 16"/>
          <p:cNvGrpSpPr/>
          <p:nvPr/>
        </p:nvGrpSpPr>
        <p:grpSpPr>
          <a:xfrm>
            <a:off x="6369803" y="1179934"/>
            <a:ext cx="4693369" cy="1435944"/>
            <a:chOff x="5835111" y="1217090"/>
            <a:chExt cx="4693369" cy="1435944"/>
          </a:xfrm>
        </p:grpSpPr>
        <p:sp>
          <p:nvSpPr>
            <p:cNvPr id="9" name="正方形/長方形 8"/>
            <p:cNvSpPr/>
            <p:nvPr/>
          </p:nvSpPr>
          <p:spPr bwMode="gray">
            <a:xfrm>
              <a:off x="5835111" y="1822361"/>
              <a:ext cx="1293345" cy="450760"/>
            </a:xfrm>
            <a:prstGeom prst="rect">
              <a:avLst/>
            </a:prstGeom>
            <a:noFill/>
            <a:ln w="19050">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15" name="右矢印 14"/>
            <p:cNvSpPr/>
            <p:nvPr/>
          </p:nvSpPr>
          <p:spPr bwMode="gray">
            <a:xfrm rot="9724560">
              <a:off x="7223548" y="1550859"/>
              <a:ext cx="619435" cy="506028"/>
            </a:xfrm>
            <a:prstGeom prst="rightArrow">
              <a:avLst/>
            </a:prstGeom>
            <a:solidFill>
              <a:schemeClr val="accent2">
                <a:lumMod val="40000"/>
                <a:lumOff val="6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14" name="テキスト ボックス 13"/>
            <p:cNvSpPr txBox="1"/>
            <p:nvPr/>
          </p:nvSpPr>
          <p:spPr>
            <a:xfrm>
              <a:off x="7672242" y="1217090"/>
              <a:ext cx="2856238" cy="1435944"/>
            </a:xfrm>
            <a:prstGeom prst="rect">
              <a:avLst/>
            </a:prstGeom>
            <a:solidFill>
              <a:schemeClr val="accent3">
                <a:lumMod val="20000"/>
                <a:lumOff val="80000"/>
              </a:schemeClr>
            </a:solidFill>
          </p:spPr>
          <p:txBody>
            <a:bodyPr wrap="square" lIns="108000" tIns="108000" rIns="108000" bIns="108000" rtlCol="0">
              <a:noAutofit/>
            </a:bodyPr>
            <a:lstStyle>
              <a:defPPr>
                <a:defRPr lang="en-US"/>
              </a:defPPr>
              <a:lvl1pPr>
                <a:lnSpc>
                  <a:spcPts val="2700"/>
                </a:lnSpc>
                <a:defRPr kumimoji="1" sz="2000">
                  <a:latin typeface="Calibri" panose="020F0502020204030204" pitchFamily="34" charset="0"/>
                  <a:ea typeface="メイリオ" panose="020B0604030504040204" pitchFamily="50" charset="-128"/>
                </a:defRPr>
              </a:lvl1pPr>
            </a:lstStyle>
            <a:p>
              <a:pPr>
                <a:lnSpc>
                  <a:spcPct val="110000"/>
                </a:lnSpc>
              </a:pPr>
              <a:r>
                <a:rPr lang="ja-JP" altLang="en-US" sz="2400" smtClean="0"/>
                <a:t>テーブル名は</a:t>
              </a:r>
              <a:endParaRPr lang="en-US" altLang="ja-JP" sz="2400" smtClean="0"/>
            </a:p>
            <a:p>
              <a:pPr>
                <a:lnSpc>
                  <a:spcPct val="110000"/>
                </a:lnSpc>
              </a:pPr>
              <a:r>
                <a:rPr lang="en-US" altLang="ja-JP" sz="2400" smtClean="0"/>
                <a:t>EMPLOYEE</a:t>
              </a:r>
              <a:r>
                <a:rPr lang="ja-JP" altLang="en-US" sz="2400" smtClean="0"/>
                <a:t> ではなく</a:t>
              </a:r>
              <a:endParaRPr lang="en-US" altLang="ja-JP" sz="2400" smtClean="0"/>
            </a:p>
            <a:p>
              <a:pPr>
                <a:lnSpc>
                  <a:spcPct val="110000"/>
                </a:lnSpc>
              </a:pPr>
              <a:r>
                <a:rPr lang="en-US" altLang="ja-JP" sz="2400" b="1" smtClean="0"/>
                <a:t>EMP_TBL</a:t>
              </a:r>
              <a:r>
                <a:rPr lang="ja-JP" altLang="en-US" sz="2400" smtClean="0"/>
                <a:t>  になる</a:t>
              </a:r>
              <a:endParaRPr lang="en-US" altLang="ja-JP" sz="2400" smtClean="0"/>
            </a:p>
          </p:txBody>
        </p:sp>
      </p:grpSp>
      <p:sp>
        <p:nvSpPr>
          <p:cNvPr id="13" name="テキスト ボックス 12"/>
          <p:cNvSpPr txBox="1"/>
          <p:nvPr/>
        </p:nvSpPr>
        <p:spPr>
          <a:xfrm>
            <a:off x="8206935" y="3016417"/>
            <a:ext cx="2856237" cy="2338248"/>
          </a:xfrm>
          <a:prstGeom prst="rect">
            <a:avLst/>
          </a:prstGeom>
          <a:solidFill>
            <a:schemeClr val="accent6">
              <a:lumMod val="20000"/>
              <a:lumOff val="80000"/>
            </a:schemeClr>
          </a:solidFill>
        </p:spPr>
        <p:txBody>
          <a:bodyPr wrap="square" lIns="108000" tIns="108000" rIns="108000" bIns="108000" rtlCol="0">
            <a:noAutofit/>
          </a:bodyPr>
          <a:lstStyle>
            <a:defPPr>
              <a:defRPr lang="en-US"/>
            </a:defPPr>
            <a:lvl1pPr>
              <a:lnSpc>
                <a:spcPts val="2700"/>
              </a:lnSpc>
              <a:defRPr kumimoji="1" sz="2000">
                <a:latin typeface="Calibri" panose="020F0502020204030204" pitchFamily="34" charset="0"/>
                <a:ea typeface="メイリオ" panose="020B0604030504040204" pitchFamily="50" charset="-128"/>
              </a:defRPr>
            </a:lvl1pPr>
          </a:lstStyle>
          <a:p>
            <a:pPr>
              <a:lnSpc>
                <a:spcPct val="110000"/>
              </a:lnSpc>
            </a:pPr>
            <a:r>
              <a:rPr lang="ja-JP" altLang="en-US" sz="2400" smtClean="0"/>
              <a:t>積極的に使用する。</a:t>
            </a:r>
            <a:endParaRPr lang="en-US" altLang="ja-JP" sz="2400" smtClean="0"/>
          </a:p>
          <a:p>
            <a:pPr>
              <a:lnSpc>
                <a:spcPct val="110000"/>
              </a:lnSpc>
            </a:pPr>
            <a:r>
              <a:rPr lang="en-US" altLang="ja-JP" sz="2400" smtClean="0"/>
              <a:t>SQL</a:t>
            </a:r>
            <a:r>
              <a:rPr lang="ja-JP" altLang="en-US" sz="2400" smtClean="0"/>
              <a:t>の予約語と衝突しないよう、末尾に</a:t>
            </a:r>
            <a:r>
              <a:rPr lang="en-US" altLang="ja-JP" sz="2400" smtClean="0"/>
              <a:t>_TBL</a:t>
            </a:r>
            <a:r>
              <a:rPr lang="ja-JP" altLang="en-US" sz="2400" smtClean="0"/>
              <a:t>などを付けるのがよい。</a:t>
            </a:r>
            <a:endParaRPr lang="en-US" altLang="ja-JP" sz="2400" smtClean="0"/>
          </a:p>
        </p:txBody>
      </p:sp>
    </p:spTree>
    <p:extLst>
      <p:ext uri="{BB962C8B-B14F-4D97-AF65-F5344CB8AC3E}">
        <p14:creationId xmlns:p14="http://schemas.microsoft.com/office/powerpoint/2010/main" val="314111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0-#ppt_h/2"/>
                                          </p:val>
                                        </p:tav>
                                        <p:tav tm="100000">
                                          <p:val>
                                            <p:strVal val="#ppt_y"/>
                                          </p:val>
                                        </p:tav>
                                      </p:tavLst>
                                    </p:anim>
                                  </p:childTnLst>
                                </p:cTn>
                              </p:par>
                              <p:par>
                                <p:cTn id="14" presetID="10" presetClass="entr" presetSubtype="0" fill="hold" grpId="0" nodeType="withEffect">
                                  <p:stCondLst>
                                    <p:cond delay="100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46</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lang="en-US" altLang="ja-JP" smtClean="0"/>
              <a:t>2-2</a:t>
            </a:r>
            <a:r>
              <a:rPr kumimoji="1" lang="en-US" altLang="ja-JP" smtClean="0"/>
              <a:t>. </a:t>
            </a:r>
            <a:r>
              <a:rPr lang="ja-JP" altLang="en-US" smtClean="0"/>
              <a:t>エンティティ</a:t>
            </a:r>
            <a:r>
              <a:rPr lang="ja-JP" altLang="en-US"/>
              <a:t>を複数のテーブルに</a:t>
            </a:r>
            <a:r>
              <a:rPr lang="ja-JP" altLang="en-US" smtClean="0"/>
              <a:t>分ける</a:t>
            </a:r>
            <a:endParaRPr kumimoji="1" lang="ja-JP" altLang="en-US"/>
          </a:p>
        </p:txBody>
      </p:sp>
      <p:sp>
        <p:nvSpPr>
          <p:cNvPr id="7" name="テキスト ボックス 6"/>
          <p:cNvSpPr txBox="1"/>
          <p:nvPr/>
        </p:nvSpPr>
        <p:spPr>
          <a:xfrm>
            <a:off x="887760" y="1322544"/>
            <a:ext cx="6693770" cy="435119"/>
          </a:xfrm>
          <a:prstGeom prst="rect">
            <a:avLst/>
          </a:prstGeom>
          <a:noFill/>
        </p:spPr>
        <p:txBody>
          <a:bodyPr wrap="square" lIns="0" tIns="0" rIns="0" bIns="0" rtlCol="0" anchor="ctr">
            <a:noAutofit/>
          </a:bodyPr>
          <a:lstStyle/>
          <a:p>
            <a:pPr>
              <a:lnSpc>
                <a:spcPts val="2700"/>
              </a:lnSpc>
            </a:pPr>
            <a:endParaRPr kumimoji="1" lang="en-US" altLang="ja-JP" sz="2800" smtClean="0">
              <a:latin typeface="Calibri" panose="020F0502020204030204" pitchFamily="34" charset="0"/>
              <a:ea typeface="メイリオ" panose="020B0604030504040204" pitchFamily="50" charset="-128"/>
            </a:endParaRPr>
          </a:p>
        </p:txBody>
      </p:sp>
      <p:sp>
        <p:nvSpPr>
          <p:cNvPr id="9" name="テキスト ボックス 8"/>
          <p:cNvSpPr txBox="1"/>
          <p:nvPr/>
        </p:nvSpPr>
        <p:spPr>
          <a:xfrm>
            <a:off x="4385565" y="1207136"/>
            <a:ext cx="7155405" cy="4935984"/>
          </a:xfrm>
          <a:prstGeom prst="rect">
            <a:avLst/>
          </a:prstGeom>
          <a:noFill/>
          <a:ln>
            <a:solidFill>
              <a:schemeClr val="tx2"/>
            </a:solidFill>
          </a:ln>
        </p:spPr>
        <p:txBody>
          <a:bodyPr wrap="none" lIns="108000" tIns="108000" rIns="108000" bIns="108000" rtlCol="0">
            <a:noAutofit/>
          </a:bodyPr>
          <a:lstStyle/>
          <a:p>
            <a:pPr>
              <a:lnSpc>
                <a:spcPct val="1100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@Entity</a:t>
            </a:r>
          </a:p>
          <a:p>
            <a:pPr>
              <a:lnSpc>
                <a:spcPct val="110000"/>
              </a:lnSpc>
            </a:pPr>
            <a:r>
              <a:rPr kumimoji="1" lang="en-US" altLang="ja-JP" sz="2000" b="1">
                <a:solidFill>
                  <a:srgbClr val="00B0F0"/>
                </a:solidFill>
                <a:latin typeface="Consolas" panose="020B0609020204030204" pitchFamily="49" charset="0"/>
                <a:ea typeface="メイリオ" panose="020B0604030504040204" pitchFamily="50" charset="-128"/>
                <a:cs typeface="Consolas" panose="020B0609020204030204" pitchFamily="49" charset="0"/>
              </a:rPr>
              <a:t>@SecondaryTable</a:t>
            </a:r>
            <a:r>
              <a:rPr kumimoji="1" lang="en-US" altLang="ja-JP" sz="2000" b="1">
                <a:solidFill>
                  <a:schemeClr val="accent6">
                    <a:lumMod val="75000"/>
                  </a:schemeClr>
                </a:solidFill>
                <a:latin typeface="Consolas" panose="020B0609020204030204" pitchFamily="49" charset="0"/>
                <a:ea typeface="メイリオ" panose="020B0604030504040204" pitchFamily="50" charset="-128"/>
                <a:cs typeface="Consolas" panose="020B0609020204030204" pitchFamily="49" charset="0"/>
              </a:rPr>
              <a:t>s</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a:t>
            </a:r>
          </a:p>
          <a:p>
            <a:pPr>
              <a:lnSpc>
                <a:spcPct val="1100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b="1">
                <a:solidFill>
                  <a:srgbClr val="00B0F0"/>
                </a:solidFill>
                <a:latin typeface="Consolas" panose="020B0609020204030204" pitchFamily="49" charset="0"/>
                <a:ea typeface="メイリオ" panose="020B0604030504040204" pitchFamily="50" charset="-128"/>
                <a:cs typeface="Consolas" panose="020B0609020204030204" pitchFamily="49" charset="0"/>
              </a:rPr>
              <a:t>@SecondaryTable</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(name = "ADDRESS"),</a:t>
            </a:r>
          </a:p>
          <a:p>
            <a:pPr>
              <a:lnSpc>
                <a:spcPct val="1100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b="1">
                <a:solidFill>
                  <a:srgbClr val="00B0F0"/>
                </a:solidFill>
                <a:latin typeface="Consolas" panose="020B0609020204030204" pitchFamily="49" charset="0"/>
                <a:ea typeface="メイリオ" panose="020B0604030504040204" pitchFamily="50" charset="-128"/>
                <a:cs typeface="Consolas" panose="020B0609020204030204" pitchFamily="49" charset="0"/>
              </a:rPr>
              <a:t>@SecondaryTable</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(name = "SKILL")</a:t>
            </a:r>
          </a:p>
          <a:p>
            <a:pPr>
              <a:lnSpc>
                <a:spcPct val="1100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a:t>
            </a:r>
          </a:p>
          <a:p>
            <a:pPr>
              <a:lnSpc>
                <a:spcPct val="1100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public class Employee1 implements Serializable {</a:t>
            </a:r>
          </a:p>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@Id</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private String id;</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solidFill>
                  <a:srgbClr val="00B0F0"/>
                </a:solidFill>
                <a:latin typeface="Consolas" panose="020B0609020204030204" pitchFamily="49" charset="0"/>
                <a:ea typeface="メイリオ" panose="020B0604030504040204" pitchFamily="50" charset="-128"/>
                <a:cs typeface="Consolas" panose="020B0609020204030204" pitchFamily="49" charset="0"/>
              </a:rPr>
              <a:t>@Column(table = "ADDRESS")</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private String city;</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solidFill>
                  <a:srgbClr val="00B0F0"/>
                </a:solidFill>
                <a:latin typeface="Consolas" panose="020B0609020204030204" pitchFamily="49" charset="0"/>
                <a:ea typeface="メイリオ" panose="020B0604030504040204" pitchFamily="50" charset="-128"/>
                <a:cs typeface="Consolas" panose="020B0609020204030204" pitchFamily="49" charset="0"/>
              </a:rPr>
              <a:t>@Column(table = "SKILL")</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private String eval;</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private String name</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00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a:t>
            </a:r>
            <a:endParaRPr kumimoji="1" lang="ja-JP" altLang="en-US" sz="2000" smtClean="0">
              <a:latin typeface="Consolas" panose="020B0609020204030204" pitchFamily="49" charset="0"/>
              <a:ea typeface="メイリオ" panose="020B0604030504040204" pitchFamily="50" charset="-128"/>
              <a:cs typeface="Consolas" panose="020B0609020204030204" pitchFamily="49" charset="0"/>
            </a:endParaRPr>
          </a:p>
        </p:txBody>
      </p:sp>
      <p:grpSp>
        <p:nvGrpSpPr>
          <p:cNvPr id="8" name="グループ化 7"/>
          <p:cNvGrpSpPr/>
          <p:nvPr/>
        </p:nvGrpSpPr>
        <p:grpSpPr>
          <a:xfrm>
            <a:off x="514906" y="3950336"/>
            <a:ext cx="3844026" cy="1917804"/>
            <a:chOff x="514906" y="3950336"/>
            <a:chExt cx="3844026" cy="1917804"/>
          </a:xfrm>
        </p:grpSpPr>
        <p:sp>
          <p:nvSpPr>
            <p:cNvPr id="10" name="右矢印 9"/>
            <p:cNvSpPr/>
            <p:nvPr/>
          </p:nvSpPr>
          <p:spPr bwMode="gray">
            <a:xfrm>
              <a:off x="4110357" y="4098449"/>
              <a:ext cx="248575" cy="506028"/>
            </a:xfrm>
            <a:prstGeom prst="rightArrow">
              <a:avLst/>
            </a:prstGeom>
            <a:solidFill>
              <a:schemeClr val="accent2">
                <a:lumMod val="40000"/>
                <a:lumOff val="6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a:p>
          </p:txBody>
        </p:sp>
        <p:sp>
          <p:nvSpPr>
            <p:cNvPr id="11" name="テキスト ボックス 10"/>
            <p:cNvSpPr txBox="1"/>
            <p:nvPr/>
          </p:nvSpPr>
          <p:spPr>
            <a:xfrm>
              <a:off x="514906" y="3950336"/>
              <a:ext cx="3471169" cy="1917804"/>
            </a:xfrm>
            <a:prstGeom prst="rect">
              <a:avLst/>
            </a:prstGeom>
            <a:solidFill>
              <a:schemeClr val="accent3">
                <a:lumMod val="20000"/>
                <a:lumOff val="80000"/>
              </a:schemeClr>
            </a:solidFill>
          </p:spPr>
          <p:txBody>
            <a:bodyPr wrap="square" lIns="108000" tIns="108000" rIns="108000" bIns="108000" rtlCol="0">
              <a:noAutofit/>
            </a:bodyPr>
            <a:lstStyle/>
            <a:p>
              <a:pPr>
                <a:lnSpc>
                  <a:spcPts val="2700"/>
                </a:lnSpc>
              </a:pPr>
              <a:r>
                <a:rPr kumimoji="1" lang="en-US" altLang="ja-JP" sz="2400" b="1" smtClean="0">
                  <a:latin typeface="Calibri" panose="020F0502020204030204" pitchFamily="34" charset="0"/>
                  <a:ea typeface="メイリオ" panose="020B0604030504040204" pitchFamily="50" charset="-128"/>
                </a:rPr>
                <a:t>@Column</a:t>
              </a:r>
              <a:r>
                <a:rPr kumimoji="1" lang="ja-JP" altLang="en-US" sz="2400" smtClean="0">
                  <a:latin typeface="Calibri" panose="020F0502020204030204" pitchFamily="34" charset="0"/>
                  <a:ea typeface="メイリオ" panose="020B0604030504040204" pitchFamily="50" charset="-128"/>
                </a:rPr>
                <a:t>を使って、</a:t>
              </a:r>
              <a:endParaRPr kumimoji="1" lang="en-US" altLang="ja-JP" sz="2400" smtClean="0">
                <a:latin typeface="Calibri" panose="020F0502020204030204" pitchFamily="34" charset="0"/>
                <a:ea typeface="メイリオ" panose="020B0604030504040204" pitchFamily="50" charset="-128"/>
              </a:endParaRPr>
            </a:p>
            <a:p>
              <a:pPr>
                <a:lnSpc>
                  <a:spcPts val="2700"/>
                </a:lnSpc>
              </a:pPr>
              <a:r>
                <a:rPr kumimoji="1" lang="en-US" altLang="ja-JP" sz="2400" smtClean="0">
                  <a:latin typeface="Calibri" panose="020F0502020204030204" pitchFamily="34" charset="0"/>
                  <a:ea typeface="メイリオ" panose="020B0604030504040204" pitchFamily="50" charset="-128"/>
                </a:rPr>
                <a:t>city </a:t>
              </a:r>
              <a:r>
                <a:rPr kumimoji="1" lang="ja-JP" altLang="en-US" sz="2400" smtClean="0">
                  <a:latin typeface="Calibri" panose="020F0502020204030204" pitchFamily="34" charset="0"/>
                  <a:ea typeface="メイリオ" panose="020B0604030504040204" pitchFamily="50" charset="-128"/>
                </a:rPr>
                <a:t>を </a:t>
              </a:r>
              <a:r>
                <a:rPr kumimoji="1" lang="en-US" altLang="ja-JP" sz="2400" smtClean="0">
                  <a:latin typeface="Calibri" panose="020F0502020204030204" pitchFamily="34" charset="0"/>
                  <a:ea typeface="メイリオ" panose="020B0604030504040204" pitchFamily="50" charset="-128"/>
                </a:rPr>
                <a:t>ADDRESS </a:t>
              </a:r>
              <a:r>
                <a:rPr kumimoji="1" lang="ja-JP" altLang="en-US" sz="2400" smtClean="0">
                  <a:latin typeface="Calibri" panose="020F0502020204030204" pitchFamily="34" charset="0"/>
                  <a:ea typeface="メイリオ" panose="020B0604030504040204" pitchFamily="50" charset="-128"/>
                </a:rPr>
                <a:t>テーブルに、</a:t>
              </a:r>
              <a:r>
                <a:rPr kumimoji="1" lang="en-US" altLang="ja-JP" sz="2400" smtClean="0">
                  <a:latin typeface="Calibri" panose="020F0502020204030204" pitchFamily="34" charset="0"/>
                  <a:ea typeface="メイリオ" panose="020B0604030504040204" pitchFamily="50" charset="-128"/>
                </a:rPr>
                <a:t>eval</a:t>
              </a:r>
              <a:r>
                <a:rPr kumimoji="1" lang="ja-JP" altLang="en-US" sz="2400" smtClean="0">
                  <a:latin typeface="Calibri" panose="020F0502020204030204" pitchFamily="34" charset="0"/>
                  <a:ea typeface="メイリオ" panose="020B0604030504040204" pitchFamily="50" charset="-128"/>
                </a:rPr>
                <a:t> を </a:t>
              </a:r>
              <a:r>
                <a:rPr kumimoji="1" lang="en-US" altLang="ja-JP" sz="2400" smtClean="0">
                  <a:latin typeface="Calibri" panose="020F0502020204030204" pitchFamily="34" charset="0"/>
                  <a:ea typeface="メイリオ" panose="020B0604030504040204" pitchFamily="50" charset="-128"/>
                </a:rPr>
                <a:t>SKILL </a:t>
              </a:r>
              <a:r>
                <a:rPr kumimoji="1" lang="ja-JP" altLang="en-US" sz="2400" smtClean="0">
                  <a:latin typeface="Calibri" panose="020F0502020204030204" pitchFamily="34" charset="0"/>
                  <a:ea typeface="メイリオ" panose="020B0604030504040204" pitchFamily="50" charset="-128"/>
                </a:rPr>
                <a:t>テーブルに割り当てる。</a:t>
              </a:r>
            </a:p>
          </p:txBody>
        </p:sp>
      </p:grpSp>
      <p:grpSp>
        <p:nvGrpSpPr>
          <p:cNvPr id="2" name="グループ化 1"/>
          <p:cNvGrpSpPr/>
          <p:nvPr/>
        </p:nvGrpSpPr>
        <p:grpSpPr>
          <a:xfrm>
            <a:off x="470518" y="1701477"/>
            <a:ext cx="3888414" cy="1778569"/>
            <a:chOff x="470518" y="1701477"/>
            <a:chExt cx="3888414" cy="1778569"/>
          </a:xfrm>
        </p:grpSpPr>
        <p:sp>
          <p:nvSpPr>
            <p:cNvPr id="6" name="テキスト ボックス 5"/>
            <p:cNvSpPr txBox="1"/>
            <p:nvPr/>
          </p:nvSpPr>
          <p:spPr>
            <a:xfrm>
              <a:off x="470518" y="1701477"/>
              <a:ext cx="3542190" cy="1778569"/>
            </a:xfrm>
            <a:prstGeom prst="rect">
              <a:avLst/>
            </a:prstGeom>
            <a:solidFill>
              <a:schemeClr val="accent3">
                <a:lumMod val="20000"/>
                <a:lumOff val="80000"/>
              </a:schemeClr>
            </a:solidFill>
          </p:spPr>
          <p:txBody>
            <a:bodyPr wrap="square" lIns="108000" tIns="108000" rIns="108000" bIns="108000" rtlCol="0">
              <a:noAutofit/>
            </a:bodyPr>
            <a:lstStyle>
              <a:defPPr>
                <a:defRPr lang="en-US"/>
              </a:defPPr>
              <a:lvl1pPr>
                <a:lnSpc>
                  <a:spcPct val="110000"/>
                </a:lnSpc>
                <a:defRPr kumimoji="1" sz="2400" b="1">
                  <a:latin typeface="Calibri" panose="020F0502020204030204" pitchFamily="34" charset="0"/>
                  <a:ea typeface="メイリオ" panose="020B0604030504040204" pitchFamily="50" charset="-128"/>
                </a:defRPr>
              </a:lvl1pPr>
            </a:lstStyle>
            <a:p>
              <a:r>
                <a:rPr lang="ja-JP" altLang="en-US" b="0"/>
                <a:t>分割先のテーブル名を指定する。</a:t>
              </a:r>
              <a:r>
                <a:rPr lang="en-US" altLang="ja-JP"/>
                <a:t>@SecondaryTable</a:t>
              </a:r>
              <a:r>
                <a:rPr lang="ja-JP" altLang="en-US" b="0"/>
                <a:t>を複数指定できる</a:t>
              </a:r>
            </a:p>
          </p:txBody>
        </p:sp>
        <p:sp>
          <p:nvSpPr>
            <p:cNvPr id="12" name="右矢印 11"/>
            <p:cNvSpPr/>
            <p:nvPr/>
          </p:nvSpPr>
          <p:spPr bwMode="gray">
            <a:xfrm>
              <a:off x="4110357" y="2109850"/>
              <a:ext cx="248575" cy="506028"/>
            </a:xfrm>
            <a:prstGeom prst="rightArrow">
              <a:avLst/>
            </a:prstGeom>
            <a:solidFill>
              <a:schemeClr val="accent2">
                <a:lumMod val="40000"/>
                <a:lumOff val="6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sp>
        <p:nvSpPr>
          <p:cNvPr id="13" name="正方形/長方形 12"/>
          <p:cNvSpPr/>
          <p:nvPr/>
        </p:nvSpPr>
        <p:spPr bwMode="gray">
          <a:xfrm>
            <a:off x="4971245" y="3950336"/>
            <a:ext cx="3889420" cy="570149"/>
          </a:xfrm>
          <a:prstGeom prst="rect">
            <a:avLst/>
          </a:prstGeom>
          <a:noFill/>
          <a:ln w="1905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16" name="正方形/長方形 15"/>
          <p:cNvSpPr/>
          <p:nvPr/>
        </p:nvSpPr>
        <p:spPr bwMode="gray">
          <a:xfrm>
            <a:off x="4971245" y="4578721"/>
            <a:ext cx="3889420" cy="570149"/>
          </a:xfrm>
          <a:prstGeom prst="rect">
            <a:avLst/>
          </a:prstGeom>
          <a:noFill/>
          <a:ln w="1905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Tree>
    <p:extLst>
      <p:ext uri="{BB962C8B-B14F-4D97-AF65-F5344CB8AC3E}">
        <p14:creationId xmlns:p14="http://schemas.microsoft.com/office/powerpoint/2010/main" val="71398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47</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lang="en-US" altLang="ja-JP" smtClean="0"/>
              <a:t>2-2</a:t>
            </a:r>
            <a:r>
              <a:rPr kumimoji="1" lang="en-US" altLang="ja-JP" smtClean="0"/>
              <a:t>. </a:t>
            </a:r>
            <a:r>
              <a:rPr lang="ja-JP" altLang="en-US" smtClean="0"/>
              <a:t>エンティティ</a:t>
            </a:r>
            <a:r>
              <a:rPr lang="ja-JP" altLang="en-US"/>
              <a:t>を複数のテーブルに</a:t>
            </a:r>
            <a:r>
              <a:rPr lang="ja-JP" altLang="en-US" smtClean="0"/>
              <a:t>分ける</a:t>
            </a:r>
            <a:endParaRPr kumimoji="1" lang="ja-JP" altLang="en-US"/>
          </a:p>
        </p:txBody>
      </p:sp>
      <p:sp>
        <p:nvSpPr>
          <p:cNvPr id="7" name="テキスト ボックス 6"/>
          <p:cNvSpPr txBox="1"/>
          <p:nvPr/>
        </p:nvSpPr>
        <p:spPr>
          <a:xfrm>
            <a:off x="887760" y="1322544"/>
            <a:ext cx="6693770" cy="435119"/>
          </a:xfrm>
          <a:prstGeom prst="rect">
            <a:avLst/>
          </a:prstGeom>
          <a:noFill/>
        </p:spPr>
        <p:txBody>
          <a:bodyPr wrap="square" lIns="0" tIns="0" rIns="0" bIns="0" rtlCol="0" anchor="ctr">
            <a:noAutofit/>
          </a:bodyPr>
          <a:lstStyle/>
          <a:p>
            <a:pPr>
              <a:lnSpc>
                <a:spcPts val="2700"/>
              </a:lnSpc>
            </a:pPr>
            <a:endParaRPr kumimoji="1" lang="en-US" altLang="ja-JP" sz="2800" smtClean="0">
              <a:latin typeface="Calibri" panose="020F0502020204030204" pitchFamily="34" charset="0"/>
              <a:ea typeface="メイリオ" panose="020B0604030504040204" pitchFamily="50" charset="-128"/>
            </a:endParaRPr>
          </a:p>
        </p:txBody>
      </p:sp>
      <p:sp>
        <p:nvSpPr>
          <p:cNvPr id="9" name="テキスト ボックス 8"/>
          <p:cNvSpPr txBox="1"/>
          <p:nvPr/>
        </p:nvSpPr>
        <p:spPr>
          <a:xfrm>
            <a:off x="4385565" y="1207136"/>
            <a:ext cx="7155405" cy="4935984"/>
          </a:xfrm>
          <a:prstGeom prst="rect">
            <a:avLst/>
          </a:prstGeom>
          <a:noFill/>
          <a:ln>
            <a:solidFill>
              <a:schemeClr val="tx2"/>
            </a:solidFill>
          </a:ln>
        </p:spPr>
        <p:txBody>
          <a:bodyPr wrap="none" lIns="108000" tIns="108000" rIns="108000" bIns="108000" rtlCol="0">
            <a:noAutofit/>
          </a:bodyPr>
          <a:lstStyle/>
          <a:p>
            <a:pPr>
              <a:lnSpc>
                <a:spcPct val="1100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@Entity</a:t>
            </a:r>
          </a:p>
          <a:p>
            <a:pPr>
              <a:lnSpc>
                <a:spcPct val="110000"/>
              </a:lnSpc>
            </a:pPr>
            <a:r>
              <a:rPr kumimoji="1" lang="en-US" altLang="ja-JP" sz="2000" b="1">
                <a:solidFill>
                  <a:srgbClr val="00B0F0"/>
                </a:solidFill>
                <a:latin typeface="Consolas" panose="020B0609020204030204" pitchFamily="49" charset="0"/>
                <a:ea typeface="メイリオ" panose="020B0604030504040204" pitchFamily="50" charset="-128"/>
                <a:cs typeface="Consolas" panose="020B0609020204030204" pitchFamily="49" charset="0"/>
              </a:rPr>
              <a:t>@SecondaryTable</a:t>
            </a:r>
            <a:r>
              <a:rPr kumimoji="1" lang="en-US" altLang="ja-JP" sz="2000" b="1">
                <a:solidFill>
                  <a:schemeClr val="accent6">
                    <a:lumMod val="75000"/>
                  </a:schemeClr>
                </a:solidFill>
                <a:latin typeface="Consolas" panose="020B0609020204030204" pitchFamily="49" charset="0"/>
                <a:ea typeface="メイリオ" panose="020B0604030504040204" pitchFamily="50" charset="-128"/>
                <a:cs typeface="Consolas" panose="020B0609020204030204" pitchFamily="49" charset="0"/>
              </a:rPr>
              <a:t>s</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a:t>
            </a:r>
          </a:p>
          <a:p>
            <a:pPr>
              <a:lnSpc>
                <a:spcPct val="1100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b="1">
                <a:solidFill>
                  <a:srgbClr val="00B0F0"/>
                </a:solidFill>
                <a:latin typeface="Consolas" panose="020B0609020204030204" pitchFamily="49" charset="0"/>
                <a:ea typeface="メイリオ" panose="020B0604030504040204" pitchFamily="50" charset="-128"/>
                <a:cs typeface="Consolas" panose="020B0609020204030204" pitchFamily="49" charset="0"/>
              </a:rPr>
              <a:t>@SecondaryTable</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(name = "ADDRESS"),</a:t>
            </a:r>
          </a:p>
          <a:p>
            <a:pPr>
              <a:lnSpc>
                <a:spcPct val="1100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b="1">
                <a:solidFill>
                  <a:srgbClr val="00B0F0"/>
                </a:solidFill>
                <a:latin typeface="Consolas" panose="020B0609020204030204" pitchFamily="49" charset="0"/>
                <a:ea typeface="メイリオ" panose="020B0604030504040204" pitchFamily="50" charset="-128"/>
                <a:cs typeface="Consolas" panose="020B0609020204030204" pitchFamily="49" charset="0"/>
              </a:rPr>
              <a:t>@SecondaryTable</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(name = "SKILL")</a:t>
            </a:r>
          </a:p>
          <a:p>
            <a:pPr>
              <a:lnSpc>
                <a:spcPct val="1100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a:t>
            </a:r>
          </a:p>
          <a:p>
            <a:pPr>
              <a:lnSpc>
                <a:spcPct val="1100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public class Employee1 implements Serializable {</a:t>
            </a:r>
          </a:p>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@Id</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private String id;</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solidFill>
                  <a:srgbClr val="00B0F0"/>
                </a:solidFill>
                <a:latin typeface="Consolas" panose="020B0609020204030204" pitchFamily="49" charset="0"/>
                <a:ea typeface="メイリオ" panose="020B0604030504040204" pitchFamily="50" charset="-128"/>
                <a:cs typeface="Consolas" panose="020B0609020204030204" pitchFamily="49" charset="0"/>
              </a:rPr>
              <a:t>@Column(table = "ADDRESS")</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private String city;</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solidFill>
                  <a:srgbClr val="00B0F0"/>
                </a:solidFill>
                <a:latin typeface="Consolas" panose="020B0609020204030204" pitchFamily="49" charset="0"/>
                <a:ea typeface="メイリオ" panose="020B0604030504040204" pitchFamily="50" charset="-128"/>
                <a:cs typeface="Consolas" panose="020B0609020204030204" pitchFamily="49" charset="0"/>
              </a:rPr>
              <a:t>@Column(table = "SKILL")</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private String eval;</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private String name</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00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a:t>
            </a:r>
            <a:endParaRPr kumimoji="1" lang="ja-JP" altLang="en-US" sz="2000" smtClean="0">
              <a:latin typeface="Consolas" panose="020B0609020204030204" pitchFamily="49" charset="0"/>
              <a:ea typeface="メイリオ" panose="020B0604030504040204" pitchFamily="50" charset="-128"/>
              <a:cs typeface="Consolas" panose="020B0609020204030204" pitchFamily="49" charset="0"/>
            </a:endParaRPr>
          </a:p>
        </p:txBody>
      </p:sp>
      <p:sp>
        <p:nvSpPr>
          <p:cNvPr id="11" name="テキスト ボックス 10"/>
          <p:cNvSpPr txBox="1"/>
          <p:nvPr/>
        </p:nvSpPr>
        <p:spPr>
          <a:xfrm>
            <a:off x="587947" y="1757662"/>
            <a:ext cx="3318228" cy="2601273"/>
          </a:xfrm>
          <a:prstGeom prst="rect">
            <a:avLst/>
          </a:prstGeom>
          <a:solidFill>
            <a:schemeClr val="accent3">
              <a:lumMod val="20000"/>
              <a:lumOff val="80000"/>
            </a:schemeClr>
          </a:solidFill>
        </p:spPr>
        <p:txBody>
          <a:bodyPr wrap="square" lIns="108000" tIns="108000" rIns="108000" bIns="108000" rtlCol="0">
            <a:noAutofit/>
          </a:bodyPr>
          <a:lstStyle/>
          <a:p>
            <a:pPr>
              <a:lnSpc>
                <a:spcPct val="110000"/>
              </a:lnSpc>
            </a:pPr>
            <a:r>
              <a:rPr kumimoji="1" lang="en-US" altLang="ja-JP" sz="2400" dirty="0" smtClean="0">
                <a:latin typeface="Calibri" panose="020F0502020204030204" pitchFamily="34" charset="0"/>
                <a:ea typeface="メイリオ" panose="020B0604030504040204" pitchFamily="50" charset="-128"/>
              </a:rPr>
              <a:t>    EMPLOYEE1</a:t>
            </a:r>
            <a:endParaRPr kumimoji="1" lang="en-US" altLang="ja-JP" sz="2400" dirty="0">
              <a:latin typeface="Calibri" panose="020F0502020204030204" pitchFamily="34" charset="0"/>
              <a:ea typeface="メイリオ" panose="020B0604030504040204" pitchFamily="50" charset="-128"/>
            </a:endParaRPr>
          </a:p>
          <a:p>
            <a:pPr>
              <a:lnSpc>
                <a:spcPct val="110000"/>
              </a:lnSpc>
            </a:pPr>
            <a:r>
              <a:rPr kumimoji="1" lang="en-US" altLang="ja-JP" sz="2400" dirty="0" smtClean="0">
                <a:latin typeface="Calibri" panose="020F0502020204030204" pitchFamily="34" charset="0"/>
                <a:ea typeface="メイリオ" panose="020B0604030504040204" pitchFamily="50" charset="-128"/>
              </a:rPr>
              <a:t>    ADDRESS</a:t>
            </a:r>
          </a:p>
          <a:p>
            <a:pPr>
              <a:lnSpc>
                <a:spcPct val="110000"/>
              </a:lnSpc>
            </a:pPr>
            <a:r>
              <a:rPr kumimoji="1" lang="en-US" altLang="ja-JP" sz="2400" dirty="0" smtClean="0">
                <a:latin typeface="Calibri" panose="020F0502020204030204" pitchFamily="34" charset="0"/>
                <a:ea typeface="メイリオ" panose="020B0604030504040204" pitchFamily="50" charset="-128"/>
              </a:rPr>
              <a:t>    SKILL</a:t>
            </a:r>
          </a:p>
          <a:p>
            <a:pPr>
              <a:lnSpc>
                <a:spcPct val="110000"/>
              </a:lnSpc>
            </a:pPr>
            <a:endParaRPr kumimoji="1" lang="en-US" altLang="ja-JP" sz="2400" dirty="0">
              <a:latin typeface="Calibri" panose="020F0502020204030204" pitchFamily="34" charset="0"/>
              <a:ea typeface="メイリオ" panose="020B0604030504040204" pitchFamily="50" charset="-128"/>
            </a:endParaRPr>
          </a:p>
          <a:p>
            <a:pPr>
              <a:lnSpc>
                <a:spcPct val="110000"/>
              </a:lnSpc>
            </a:pPr>
            <a:r>
              <a:rPr kumimoji="1" lang="en-US" altLang="ja-JP" sz="2400" dirty="0" smtClean="0">
                <a:latin typeface="Calibri" panose="020F0502020204030204" pitchFamily="34" charset="0"/>
                <a:ea typeface="メイリオ" panose="020B0604030504040204" pitchFamily="50" charset="-128"/>
              </a:rPr>
              <a:t>    </a:t>
            </a:r>
            <a:r>
              <a:rPr kumimoji="1" lang="ja-JP" altLang="en-US" sz="2400" dirty="0" smtClean="0">
                <a:latin typeface="Calibri" panose="020F0502020204030204" pitchFamily="34" charset="0"/>
                <a:ea typeface="メイリオ" panose="020B0604030504040204" pitchFamily="50" charset="-128"/>
              </a:rPr>
              <a:t>３つのテーブルが</a:t>
            </a:r>
            <a:endParaRPr kumimoji="1" lang="en-US" altLang="ja-JP" sz="2400" dirty="0" smtClean="0">
              <a:latin typeface="Calibri" panose="020F0502020204030204" pitchFamily="34" charset="0"/>
              <a:ea typeface="メイリオ" panose="020B0604030504040204" pitchFamily="50" charset="-128"/>
            </a:endParaRPr>
          </a:p>
          <a:p>
            <a:pPr>
              <a:lnSpc>
                <a:spcPct val="110000"/>
              </a:lnSpc>
            </a:pPr>
            <a:r>
              <a:rPr kumimoji="1" lang="ja-JP" altLang="en-US" sz="2400" dirty="0">
                <a:latin typeface="Calibri" panose="020F0502020204030204" pitchFamily="34" charset="0"/>
                <a:ea typeface="メイリオ" panose="020B0604030504040204" pitchFamily="50" charset="-128"/>
              </a:rPr>
              <a:t>　できる</a:t>
            </a:r>
            <a:endParaRPr kumimoji="1" lang="en-US" altLang="ja-JP" sz="2400" dirty="0" smtClean="0">
              <a:latin typeface="Calibri" panose="020F0502020204030204" pitchFamily="34" charset="0"/>
              <a:ea typeface="メイリオ" panose="020B0604030504040204" pitchFamily="50" charset="-128"/>
            </a:endParaRPr>
          </a:p>
          <a:p>
            <a:pPr>
              <a:lnSpc>
                <a:spcPts val="2700"/>
              </a:lnSpc>
            </a:pPr>
            <a:endParaRPr kumimoji="1" lang="ja-JP" altLang="en-US" sz="2400" dirty="0" smtClean="0">
              <a:latin typeface="Calibri" panose="020F0502020204030204" pitchFamily="34" charset="0"/>
              <a:ea typeface="メイリオ" panose="020B0604030504040204" pitchFamily="50" charset="-128"/>
            </a:endParaRPr>
          </a:p>
        </p:txBody>
      </p:sp>
      <p:cxnSp>
        <p:nvCxnSpPr>
          <p:cNvPr id="6" name="直線コネクタ 5"/>
          <p:cNvCxnSpPr/>
          <p:nvPr/>
        </p:nvCxnSpPr>
        <p:spPr>
          <a:xfrm>
            <a:off x="8339070" y="2260242"/>
            <a:ext cx="1114023" cy="0"/>
          </a:xfrm>
          <a:prstGeom prst="line">
            <a:avLst/>
          </a:prstGeom>
          <a:ln w="1905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8339070" y="2615878"/>
            <a:ext cx="907961" cy="0"/>
          </a:xfrm>
          <a:prstGeom prst="line">
            <a:avLst/>
          </a:prstGeom>
          <a:ln w="1905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6317087" y="3271234"/>
            <a:ext cx="1264443" cy="0"/>
          </a:xfrm>
          <a:prstGeom prst="line">
            <a:avLst/>
          </a:prstGeom>
          <a:ln w="19050">
            <a:solidFill>
              <a:srgbClr val="C00000"/>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528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48</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lang="en-US" altLang="ja-JP" smtClean="0"/>
              <a:t>2-3</a:t>
            </a:r>
            <a:r>
              <a:rPr kumimoji="1" lang="en-US" altLang="ja-JP" smtClean="0"/>
              <a:t>. </a:t>
            </a:r>
            <a:r>
              <a:rPr kumimoji="1" lang="ja-JP" altLang="en-US" smtClean="0"/>
              <a:t>複数のクラスからエンティティを構成する</a:t>
            </a:r>
            <a:endParaRPr kumimoji="1" lang="ja-JP" altLang="en-US"/>
          </a:p>
        </p:txBody>
      </p:sp>
      <p:sp>
        <p:nvSpPr>
          <p:cNvPr id="9" name="テキスト ボックス 8"/>
          <p:cNvSpPr txBox="1"/>
          <p:nvPr/>
        </p:nvSpPr>
        <p:spPr>
          <a:xfrm>
            <a:off x="4385565" y="3402835"/>
            <a:ext cx="7155405" cy="2894347"/>
          </a:xfrm>
          <a:prstGeom prst="rect">
            <a:avLst/>
          </a:prstGeom>
          <a:noFill/>
          <a:ln>
            <a:solidFill>
              <a:schemeClr val="tx2"/>
            </a:solidFill>
          </a:ln>
        </p:spPr>
        <p:txBody>
          <a:bodyPr wrap="none" lIns="108000" tIns="108000" rIns="108000" bIns="108000" rtlCol="0">
            <a:noAutofit/>
          </a:bodyPr>
          <a:lstStyle/>
          <a:p>
            <a:r>
              <a:rPr kumimoji="1" lang="en-US" altLang="ja-JP" sz="2000">
                <a:latin typeface="Consolas" panose="020B0609020204030204" pitchFamily="49" charset="0"/>
                <a:ea typeface="メイリオ" panose="020B0604030504040204" pitchFamily="50" charset="-128"/>
                <a:cs typeface="Consolas" panose="020B0609020204030204" pitchFamily="49" charset="0"/>
              </a:rPr>
              <a:t>@Entity</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public class Employee2 implements Serializable {</a:t>
            </a:r>
          </a:p>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@Id</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private Long id;</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private String name;</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b="1">
                <a:solidFill>
                  <a:srgbClr val="00B0F0"/>
                </a:solidFill>
                <a:latin typeface="Consolas" panose="020B0609020204030204" pitchFamily="49" charset="0"/>
                <a:ea typeface="メイリオ" panose="020B0604030504040204" pitchFamily="50" charset="-128"/>
                <a:cs typeface="Consolas" panose="020B0609020204030204" pitchFamily="49" charset="0"/>
              </a:rPr>
              <a:t>@Embedded</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private </a:t>
            </a:r>
            <a:r>
              <a:rPr kumimoji="1" lang="en-US" altLang="ja-JP" sz="2000" b="1">
                <a:solidFill>
                  <a:srgbClr val="0070C0"/>
                </a:solidFill>
                <a:latin typeface="Consolas" panose="020B0609020204030204" pitchFamily="49" charset="0"/>
                <a:ea typeface="メイリオ" panose="020B0604030504040204" pitchFamily="50" charset="-128"/>
                <a:cs typeface="Consolas" panose="020B0609020204030204" pitchFamily="49" charset="0"/>
              </a:rPr>
              <a:t>Tel</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 tel</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00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a:t>
            </a:r>
            <a:endParaRPr kumimoji="1" lang="ja-JP" altLang="en-US" sz="2000" smtClean="0">
              <a:latin typeface="Consolas" panose="020B0609020204030204" pitchFamily="49" charset="0"/>
              <a:ea typeface="メイリオ" panose="020B0604030504040204" pitchFamily="50" charset="-128"/>
              <a:cs typeface="Consolas" panose="020B0609020204030204" pitchFamily="49" charset="0"/>
            </a:endParaRPr>
          </a:p>
        </p:txBody>
      </p:sp>
      <p:sp>
        <p:nvSpPr>
          <p:cNvPr id="8" name="テキスト ボックス 7"/>
          <p:cNvSpPr txBox="1"/>
          <p:nvPr/>
        </p:nvSpPr>
        <p:spPr>
          <a:xfrm>
            <a:off x="4385565" y="1361667"/>
            <a:ext cx="7155405" cy="1961966"/>
          </a:xfrm>
          <a:prstGeom prst="rect">
            <a:avLst/>
          </a:prstGeom>
          <a:solidFill>
            <a:schemeClr val="bg1"/>
          </a:solidFill>
          <a:ln>
            <a:solidFill>
              <a:schemeClr val="tx2"/>
            </a:solidFill>
          </a:ln>
        </p:spPr>
        <p:txBody>
          <a:bodyPr wrap="none" lIns="108000" tIns="108000" rIns="108000" bIns="108000" rtlCol="0">
            <a:noAutofit/>
          </a:bodyPr>
          <a:lstStyle/>
          <a:p>
            <a:r>
              <a:rPr kumimoji="1" lang="en-US" altLang="ja-JP" sz="2000" b="1">
                <a:solidFill>
                  <a:srgbClr val="00B0F0"/>
                </a:solidFill>
                <a:latin typeface="Consolas" panose="020B0609020204030204" pitchFamily="49" charset="0"/>
                <a:ea typeface="メイリオ" panose="020B0604030504040204" pitchFamily="50" charset="-128"/>
                <a:cs typeface="Consolas" panose="020B0609020204030204" pitchFamily="49" charset="0"/>
              </a:rPr>
              <a:t>@Embeddable</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public class </a:t>
            </a:r>
            <a:r>
              <a:rPr kumimoji="1" lang="en-US" altLang="ja-JP" sz="2000" b="1">
                <a:solidFill>
                  <a:srgbClr val="0070C0"/>
                </a:solidFill>
                <a:latin typeface="Consolas" panose="020B0609020204030204" pitchFamily="49" charset="0"/>
                <a:ea typeface="メイリオ" panose="020B0604030504040204" pitchFamily="50" charset="-128"/>
                <a:cs typeface="Consolas" panose="020B0609020204030204" pitchFamily="49" charset="0"/>
              </a:rPr>
              <a:t>Tel</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 implements Serializable {</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private String telephone;</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private String cellular</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00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endParaRPr kumimoji="1" lang="ja-JP" altLang="en-US" sz="2000" smtClean="0">
              <a:latin typeface="Consolas" panose="020B0609020204030204" pitchFamily="49" charset="0"/>
              <a:ea typeface="メイリオ" panose="020B0604030504040204" pitchFamily="50" charset="-128"/>
              <a:cs typeface="Consolas" panose="020B0609020204030204" pitchFamily="49" charset="0"/>
            </a:endParaRPr>
          </a:p>
        </p:txBody>
      </p:sp>
      <p:grpSp>
        <p:nvGrpSpPr>
          <p:cNvPr id="6" name="グループ化 5"/>
          <p:cNvGrpSpPr/>
          <p:nvPr/>
        </p:nvGrpSpPr>
        <p:grpSpPr>
          <a:xfrm>
            <a:off x="587947" y="3496912"/>
            <a:ext cx="3770985" cy="2237170"/>
            <a:chOff x="587947" y="1384920"/>
            <a:chExt cx="3770985" cy="2237170"/>
          </a:xfrm>
        </p:grpSpPr>
        <p:sp>
          <p:nvSpPr>
            <p:cNvPr id="11" name="テキスト ボックス 10"/>
            <p:cNvSpPr txBox="1"/>
            <p:nvPr/>
          </p:nvSpPr>
          <p:spPr>
            <a:xfrm>
              <a:off x="587947" y="1384920"/>
              <a:ext cx="3318228" cy="2237170"/>
            </a:xfrm>
            <a:prstGeom prst="rect">
              <a:avLst/>
            </a:prstGeom>
            <a:solidFill>
              <a:schemeClr val="accent3">
                <a:lumMod val="20000"/>
                <a:lumOff val="80000"/>
              </a:schemeClr>
            </a:solidFill>
          </p:spPr>
          <p:txBody>
            <a:bodyPr wrap="square" lIns="108000" tIns="108000" rIns="108000" bIns="108000" rtlCol="0">
              <a:noAutofit/>
            </a:bodyPr>
            <a:lstStyle/>
            <a:p>
              <a:pPr>
                <a:lnSpc>
                  <a:spcPct val="110000"/>
                </a:lnSpc>
              </a:pPr>
              <a:r>
                <a:rPr kumimoji="1" lang="en-US" altLang="ja-JP" sz="2400" smtClean="0">
                  <a:latin typeface="Calibri" panose="020F0502020204030204" pitchFamily="34" charset="0"/>
                  <a:ea typeface="メイリオ" panose="020B0604030504040204" pitchFamily="50" charset="-128"/>
                </a:rPr>
                <a:t> </a:t>
              </a:r>
              <a:r>
                <a:rPr kumimoji="1" lang="en-US" altLang="ja-JP" sz="2400" b="1" smtClean="0">
                  <a:latin typeface="Calibri" panose="020F0502020204030204" pitchFamily="34" charset="0"/>
                  <a:ea typeface="メイリオ" panose="020B0604030504040204" pitchFamily="50" charset="-128"/>
                </a:rPr>
                <a:t>@Embedded</a:t>
              </a:r>
              <a:r>
                <a:rPr kumimoji="1" lang="ja-JP" altLang="en-US" sz="2400" smtClean="0">
                  <a:latin typeface="Calibri" panose="020F0502020204030204" pitchFamily="34" charset="0"/>
                  <a:ea typeface="メイリオ" panose="020B0604030504040204" pitchFamily="50" charset="-128"/>
                </a:rPr>
                <a:t>で、フィールドに合成する他のクラスを指定する。</a:t>
              </a:r>
              <a:endParaRPr kumimoji="1" lang="en-US" altLang="ja-JP" sz="2400" smtClean="0">
                <a:latin typeface="Calibri" panose="020F0502020204030204" pitchFamily="34" charset="0"/>
                <a:ea typeface="メイリオ" panose="020B0604030504040204" pitchFamily="50" charset="-128"/>
              </a:endParaRPr>
            </a:p>
            <a:p>
              <a:pPr>
                <a:lnSpc>
                  <a:spcPct val="110000"/>
                </a:lnSpc>
              </a:pPr>
              <a:r>
                <a:rPr kumimoji="1" lang="en-US" altLang="ja-JP" sz="2400" b="1" smtClean="0">
                  <a:latin typeface="Calibri" panose="020F0502020204030204" pitchFamily="34" charset="0"/>
                  <a:ea typeface="メイリオ" panose="020B0604030504040204" pitchFamily="50" charset="-128"/>
                </a:rPr>
                <a:t>@Embedded</a:t>
              </a:r>
              <a:r>
                <a:rPr kumimoji="1" lang="ja-JP" altLang="en-US" sz="2400" smtClean="0">
                  <a:latin typeface="Calibri" panose="020F0502020204030204" pitchFamily="34" charset="0"/>
                  <a:ea typeface="メイリオ" panose="020B0604030504040204" pitchFamily="50" charset="-128"/>
                </a:rPr>
                <a:t>は複数指定できる。</a:t>
              </a:r>
            </a:p>
          </p:txBody>
        </p:sp>
        <p:sp>
          <p:nvSpPr>
            <p:cNvPr id="12" name="右矢印 11"/>
            <p:cNvSpPr/>
            <p:nvPr/>
          </p:nvSpPr>
          <p:spPr bwMode="gray">
            <a:xfrm>
              <a:off x="4012707" y="2775675"/>
              <a:ext cx="346225" cy="506028"/>
            </a:xfrm>
            <a:prstGeom prst="rightArrow">
              <a:avLst/>
            </a:prstGeom>
            <a:solidFill>
              <a:schemeClr val="accent2">
                <a:lumMod val="40000"/>
                <a:lumOff val="6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grpSp>
        <p:nvGrpSpPr>
          <p:cNvPr id="7" name="グループ化 6"/>
          <p:cNvGrpSpPr/>
          <p:nvPr/>
        </p:nvGrpSpPr>
        <p:grpSpPr>
          <a:xfrm>
            <a:off x="587948" y="1210747"/>
            <a:ext cx="3763583" cy="1895325"/>
            <a:chOff x="587947" y="4101483"/>
            <a:chExt cx="3763583" cy="1895325"/>
          </a:xfrm>
        </p:grpSpPr>
        <p:sp>
          <p:nvSpPr>
            <p:cNvPr id="10" name="テキスト ボックス 9"/>
            <p:cNvSpPr txBox="1"/>
            <p:nvPr/>
          </p:nvSpPr>
          <p:spPr>
            <a:xfrm>
              <a:off x="587947" y="4101483"/>
              <a:ext cx="3318228" cy="1895325"/>
            </a:xfrm>
            <a:prstGeom prst="rect">
              <a:avLst/>
            </a:prstGeom>
            <a:solidFill>
              <a:schemeClr val="accent3">
                <a:lumMod val="20000"/>
                <a:lumOff val="80000"/>
              </a:schemeClr>
            </a:solidFill>
          </p:spPr>
          <p:txBody>
            <a:bodyPr wrap="square" lIns="108000" tIns="108000" rIns="108000" bIns="108000" rtlCol="0">
              <a:noAutofit/>
            </a:bodyPr>
            <a:lstStyle/>
            <a:p>
              <a:pPr>
                <a:lnSpc>
                  <a:spcPct val="110000"/>
                </a:lnSpc>
              </a:pPr>
              <a:r>
                <a:rPr kumimoji="1" lang="ja-JP" altLang="en-US" sz="2400" smtClean="0">
                  <a:latin typeface="Calibri" panose="020F0502020204030204" pitchFamily="34" charset="0"/>
                  <a:ea typeface="メイリオ" panose="020B0604030504040204" pitchFamily="50" charset="-128"/>
                </a:rPr>
                <a:t>エンティティの一部になるクラスには、</a:t>
              </a:r>
              <a:endParaRPr kumimoji="1" lang="en-US" altLang="ja-JP" sz="2400" smtClean="0">
                <a:latin typeface="Calibri" panose="020F0502020204030204" pitchFamily="34" charset="0"/>
                <a:ea typeface="メイリオ" panose="020B0604030504040204" pitchFamily="50" charset="-128"/>
              </a:endParaRPr>
            </a:p>
            <a:p>
              <a:pPr>
                <a:lnSpc>
                  <a:spcPct val="110000"/>
                </a:lnSpc>
              </a:pPr>
              <a:r>
                <a:rPr kumimoji="1" lang="en-US" altLang="ja-JP" sz="2400">
                  <a:latin typeface="Calibri" panose="020F0502020204030204" pitchFamily="34" charset="0"/>
                  <a:ea typeface="メイリオ" panose="020B0604030504040204" pitchFamily="50" charset="-128"/>
                </a:rPr>
                <a:t> </a:t>
              </a:r>
              <a:r>
                <a:rPr kumimoji="1" lang="en-US" altLang="ja-JP" sz="2400" b="1">
                  <a:latin typeface="Calibri" panose="020F0502020204030204" pitchFamily="34" charset="0"/>
                  <a:ea typeface="メイリオ" panose="020B0604030504040204" pitchFamily="50" charset="-128"/>
                </a:rPr>
                <a:t>@</a:t>
              </a:r>
              <a:r>
                <a:rPr kumimoji="1" lang="en-US" altLang="ja-JP" sz="2400" b="1" smtClean="0">
                  <a:latin typeface="Calibri" panose="020F0502020204030204" pitchFamily="34" charset="0"/>
                  <a:ea typeface="メイリオ" panose="020B0604030504040204" pitchFamily="50" charset="-128"/>
                </a:rPr>
                <a:t>Embeddable</a:t>
              </a:r>
            </a:p>
            <a:p>
              <a:pPr>
                <a:lnSpc>
                  <a:spcPct val="110000"/>
                </a:lnSpc>
              </a:pPr>
              <a:r>
                <a:rPr kumimoji="1" lang="ja-JP" altLang="en-US" sz="2400" smtClean="0">
                  <a:latin typeface="Calibri" panose="020F0502020204030204" pitchFamily="34" charset="0"/>
                  <a:ea typeface="メイリオ" panose="020B0604030504040204" pitchFamily="50" charset="-128"/>
                </a:rPr>
                <a:t> を付ける</a:t>
              </a:r>
            </a:p>
          </p:txBody>
        </p:sp>
        <p:sp>
          <p:nvSpPr>
            <p:cNvPr id="13" name="右矢印 12"/>
            <p:cNvSpPr/>
            <p:nvPr/>
          </p:nvSpPr>
          <p:spPr bwMode="gray">
            <a:xfrm>
              <a:off x="4012708" y="4252403"/>
              <a:ext cx="338822" cy="506028"/>
            </a:xfrm>
            <a:prstGeom prst="rightArrow">
              <a:avLst/>
            </a:prstGeom>
            <a:solidFill>
              <a:schemeClr val="accent2">
                <a:lumMod val="40000"/>
                <a:lumOff val="6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grpSp>
        <p:nvGrpSpPr>
          <p:cNvPr id="18" name="グループ化 17"/>
          <p:cNvGrpSpPr/>
          <p:nvPr/>
        </p:nvGrpSpPr>
        <p:grpSpPr>
          <a:xfrm>
            <a:off x="4971495" y="4664129"/>
            <a:ext cx="6356973" cy="1226524"/>
            <a:chOff x="4971495" y="4664129"/>
            <a:chExt cx="6356973" cy="1226524"/>
          </a:xfrm>
        </p:grpSpPr>
        <p:grpSp>
          <p:nvGrpSpPr>
            <p:cNvPr id="17" name="グループ化 16"/>
            <p:cNvGrpSpPr/>
            <p:nvPr/>
          </p:nvGrpSpPr>
          <p:grpSpPr>
            <a:xfrm>
              <a:off x="4971495" y="5032553"/>
              <a:ext cx="6294268" cy="858100"/>
              <a:chOff x="4971495" y="2849732"/>
              <a:chExt cx="6294268" cy="858100"/>
            </a:xfrm>
          </p:grpSpPr>
          <p:sp>
            <p:nvSpPr>
              <p:cNvPr id="2" name="正方形/長方形 1"/>
              <p:cNvSpPr/>
              <p:nvPr/>
            </p:nvSpPr>
            <p:spPr bwMode="gray">
              <a:xfrm>
                <a:off x="4971495" y="2849732"/>
                <a:ext cx="2459115" cy="639192"/>
              </a:xfrm>
              <a:prstGeom prst="rect">
                <a:avLst/>
              </a:prstGeom>
              <a:noFill/>
              <a:ln w="19050">
                <a:solidFill>
                  <a:srgbClr val="00B0F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14" name="テキスト ボックス 13"/>
              <p:cNvSpPr txBox="1"/>
              <p:nvPr/>
            </p:nvSpPr>
            <p:spPr>
              <a:xfrm>
                <a:off x="8717871" y="2855574"/>
                <a:ext cx="2547892" cy="852258"/>
              </a:xfrm>
              <a:prstGeom prst="rect">
                <a:avLst/>
              </a:prstGeom>
              <a:solidFill>
                <a:schemeClr val="accent5">
                  <a:lumMod val="20000"/>
                  <a:lumOff val="80000"/>
                </a:schemeClr>
              </a:solidFill>
              <a:ln>
                <a:solidFill>
                  <a:schemeClr val="tx2"/>
                </a:solidFill>
              </a:ln>
            </p:spPr>
            <p:txBody>
              <a:bodyPr wrap="none" lIns="108000" tIns="108000" rIns="108000" bIns="108000" rtlCol="0">
                <a:noAutofit/>
              </a:bodyPr>
              <a:lstStyle/>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String telephone;</a:t>
                </a:r>
              </a:p>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String cellular;</a:t>
                </a:r>
                <a:endParaRPr kumimoji="1" lang="ja-JP" altLang="en-US" sz="2000" smtClean="0">
                  <a:latin typeface="Consolas" panose="020B0609020204030204" pitchFamily="49" charset="0"/>
                  <a:ea typeface="メイリオ" panose="020B0604030504040204" pitchFamily="50" charset="-128"/>
                  <a:cs typeface="Consolas" panose="020B0609020204030204" pitchFamily="49" charset="0"/>
                </a:endParaRPr>
              </a:p>
            </p:txBody>
          </p:sp>
          <p:cxnSp>
            <p:nvCxnSpPr>
              <p:cNvPr id="15" name="直線矢印コネクタ 14"/>
              <p:cNvCxnSpPr/>
              <p:nvPr/>
            </p:nvCxnSpPr>
            <p:spPr>
              <a:xfrm>
                <a:off x="7430610" y="3281703"/>
                <a:ext cx="1287261" cy="0"/>
              </a:xfrm>
              <a:prstGeom prst="straightConnector1">
                <a:avLst/>
              </a:prstGeom>
              <a:ln w="19050">
                <a:solidFill>
                  <a:schemeClr val="accent3"/>
                </a:solidFill>
                <a:miter lim="800000"/>
                <a:tailEnd type="arrow"/>
              </a:ln>
            </p:spPr>
            <p:style>
              <a:lnRef idx="1">
                <a:schemeClr val="accent1"/>
              </a:lnRef>
              <a:fillRef idx="0">
                <a:schemeClr val="accent1"/>
              </a:fillRef>
              <a:effectRef idx="0">
                <a:schemeClr val="accent1"/>
              </a:effectRef>
              <a:fontRef idx="minor">
                <a:schemeClr val="tx1"/>
              </a:fontRef>
            </p:style>
          </p:cxnSp>
        </p:grpSp>
        <p:sp>
          <p:nvSpPr>
            <p:cNvPr id="16" name="テキスト ボックス 15"/>
            <p:cNvSpPr txBox="1"/>
            <p:nvPr/>
          </p:nvSpPr>
          <p:spPr>
            <a:xfrm>
              <a:off x="8505369" y="4664129"/>
              <a:ext cx="2823099" cy="368424"/>
            </a:xfrm>
            <a:prstGeom prst="rect">
              <a:avLst/>
            </a:prstGeom>
            <a:solidFill>
              <a:schemeClr val="bg1"/>
            </a:solidFill>
            <a:ln>
              <a:noFill/>
            </a:ln>
          </p:spPr>
          <p:txBody>
            <a:bodyPr wrap="none" lIns="108000" tIns="108000" rIns="108000" bIns="108000" rtlCol="0">
              <a:noAutofit/>
            </a:bodyPr>
            <a:lstStyle/>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2</a:t>
              </a:r>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項目に展開される</a:t>
              </a:r>
            </a:p>
          </p:txBody>
        </p:sp>
      </p:grpSp>
    </p:spTree>
    <p:extLst>
      <p:ext uri="{BB962C8B-B14F-4D97-AF65-F5344CB8AC3E}">
        <p14:creationId xmlns:p14="http://schemas.microsoft.com/office/powerpoint/2010/main" val="2976271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1000" fill="hold"/>
                                        <p:tgtEl>
                                          <p:spTgt spid="18"/>
                                        </p:tgtEl>
                                        <p:attrNameLst>
                                          <p:attrName>ppt_x</p:attrName>
                                        </p:attrNameLst>
                                      </p:cBhvr>
                                      <p:tavLst>
                                        <p:tav tm="0">
                                          <p:val>
                                            <p:strVal val="#ppt_x"/>
                                          </p:val>
                                        </p:tav>
                                        <p:tav tm="100000">
                                          <p:val>
                                            <p:strVal val="#ppt_x"/>
                                          </p:val>
                                        </p:tav>
                                      </p:tavLst>
                                    </p:anim>
                                    <p:anim calcmode="lin" valueType="num">
                                      <p:cBhvr additive="base">
                                        <p:cTn id="19"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49</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kumimoji="1" lang="en-US" altLang="ja-JP" smtClean="0"/>
              <a:t>3. </a:t>
            </a:r>
            <a:r>
              <a:rPr kumimoji="1" lang="ja-JP" altLang="en-US" smtClean="0"/>
              <a:t>主キーを指定するアノテーション</a:t>
            </a:r>
            <a:endParaRPr kumimoji="1" lang="ja-JP" altLang="en-US"/>
          </a:p>
        </p:txBody>
      </p:sp>
      <p:graphicFrame>
        <p:nvGraphicFramePr>
          <p:cNvPr id="8" name="表 7"/>
          <p:cNvGraphicFramePr>
            <a:graphicFrameLocks noGrp="1"/>
          </p:cNvGraphicFramePr>
          <p:nvPr>
            <p:extLst>
              <p:ext uri="{D42A27DB-BD31-4B8C-83A1-F6EECF244321}">
                <p14:modId xmlns:p14="http://schemas.microsoft.com/office/powerpoint/2010/main" val="1212777312"/>
              </p:ext>
            </p:extLst>
          </p:nvPr>
        </p:nvGraphicFramePr>
        <p:xfrm>
          <a:off x="807868" y="1581506"/>
          <a:ext cx="10511161" cy="2927167"/>
        </p:xfrm>
        <a:graphic>
          <a:graphicData uri="http://schemas.openxmlformats.org/drawingml/2006/table">
            <a:tbl>
              <a:tblPr firstRow="1" bandRow="1">
                <a:tableStyleId>{0E3FDE45-AF77-4B5C-9715-49D594BDF05E}</a:tableStyleId>
              </a:tblPr>
              <a:tblGrid>
                <a:gridCol w="408373"/>
                <a:gridCol w="3142695"/>
                <a:gridCol w="6960093"/>
              </a:tblGrid>
              <a:tr h="1037407">
                <a:tc>
                  <a:txBody>
                    <a:bodyPr/>
                    <a:lstStyle/>
                    <a:p>
                      <a:pPr marL="0" algn="l" defTabSz="914400" rtl="0" eaLnBrk="1" latinLnBrk="0" hangingPunct="1"/>
                      <a:r>
                        <a:rPr kumimoji="1" lang="en-US" altLang="ja-JP" sz="2800" b="0" kern="1200" smtClean="0">
                          <a:solidFill>
                            <a:schemeClr val="tx2">
                              <a:lumMod val="40000"/>
                              <a:lumOff val="60000"/>
                            </a:schemeClr>
                          </a:solidFill>
                          <a:latin typeface="+mn-lt"/>
                          <a:ea typeface="+mn-ea"/>
                          <a:cs typeface="+mn-cs"/>
                        </a:rPr>
                        <a:t>1</a:t>
                      </a:r>
                      <a:endParaRPr kumimoji="1" lang="ja-JP" altLang="en-US" sz="2800" b="0" kern="1200">
                        <a:solidFill>
                          <a:schemeClr val="tx2">
                            <a:lumMod val="40000"/>
                            <a:lumOff val="60000"/>
                          </a:schemeClr>
                        </a:solidFill>
                        <a:latin typeface="+mn-lt"/>
                        <a:ea typeface="+mn-ea"/>
                        <a:cs typeface="+mn-cs"/>
                      </a:endParaRPr>
                    </a:p>
                    <a:p>
                      <a:pPr marL="0" algn="l" defTabSz="914400" rtl="0" eaLnBrk="1" latinLnBrk="0" hangingPunct="1"/>
                      <a:endParaRPr kumimoji="1" lang="ja-JP" altLang="en-US" sz="2800" b="0" kern="1200">
                        <a:solidFill>
                          <a:schemeClr val="tx2">
                            <a:lumMod val="40000"/>
                            <a:lumOff val="60000"/>
                          </a:schemeClr>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kumimoji="1" lang="en-US" altLang="ja-JP" sz="2800" b="1" kern="1200" smtClean="0">
                          <a:solidFill>
                            <a:schemeClr val="tx2">
                              <a:lumMod val="40000"/>
                              <a:lumOff val="60000"/>
                            </a:schemeClr>
                          </a:solidFill>
                          <a:latin typeface="+mn-lt"/>
                          <a:ea typeface="+mn-ea"/>
                          <a:cs typeface="+mn-cs"/>
                        </a:rPr>
                        <a:t>@Id</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2800" b="1" kern="1200" smtClean="0">
                          <a:solidFill>
                            <a:schemeClr val="tx2">
                              <a:lumMod val="40000"/>
                              <a:lumOff val="60000"/>
                            </a:schemeClr>
                          </a:solidFill>
                          <a:latin typeface="+mn-lt"/>
                          <a:ea typeface="+mn-ea"/>
                          <a:cs typeface="+mn-cs"/>
                        </a:rPr>
                        <a:t>@GeneratedValue</a:t>
                      </a:r>
                      <a:endParaRPr kumimoji="1" lang="ja-JP" altLang="en-US" sz="2800" b="1" kern="1200" smtClean="0">
                        <a:solidFill>
                          <a:schemeClr val="tx2">
                            <a:lumMod val="40000"/>
                            <a:lumOff val="60000"/>
                          </a:schemeClr>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endParaRPr kumimoji="1" lang="en-US" altLang="ja-JP"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endParaRPr>
                    </a:p>
                    <a:p>
                      <a:pPr marL="0" algn="l" defTabSz="914400" rtl="0" eaLnBrk="1" latinLnBrk="0" hangingPunct="1"/>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主キーの自動生成を指定する</a:t>
                      </a:r>
                      <a:endParaRPr kumimoji="1" lang="ja-JP" altLang="en-US" sz="2400" b="0" kern="1200">
                        <a:solidFill>
                          <a:schemeClr val="tx2">
                            <a:lumMod val="40000"/>
                            <a:lumOff val="60000"/>
                          </a:schemeClr>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98603">
                <a:tc>
                  <a:txBody>
                    <a:bodyPr/>
                    <a:lstStyle/>
                    <a:p>
                      <a:r>
                        <a:rPr kumimoji="1" lang="en-US" altLang="ja-JP" sz="2800" smtClean="0">
                          <a:solidFill>
                            <a:schemeClr val="tx2">
                              <a:lumMod val="40000"/>
                              <a:lumOff val="60000"/>
                            </a:schemeClr>
                          </a:solidFill>
                        </a:rPr>
                        <a:t>2</a:t>
                      </a:r>
                      <a:endParaRPr kumimoji="1" lang="ja-JP" altLang="en-US" sz="2800">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2800" b="1" smtClean="0">
                          <a:solidFill>
                            <a:schemeClr val="tx2">
                              <a:lumMod val="40000"/>
                              <a:lumOff val="60000"/>
                            </a:schemeClr>
                          </a:solidFill>
                        </a:rPr>
                        <a:t>@</a:t>
                      </a:r>
                      <a:r>
                        <a:rPr kumimoji="1" lang="en-US" altLang="ja-JP" sz="2800" b="1" baseline="0" smtClean="0">
                          <a:solidFill>
                            <a:schemeClr val="tx2">
                              <a:lumMod val="40000"/>
                              <a:lumOff val="60000"/>
                            </a:schemeClr>
                          </a:solidFill>
                        </a:rPr>
                        <a:t>Embeddable</a:t>
                      </a:r>
                    </a:p>
                    <a:p>
                      <a:r>
                        <a:rPr kumimoji="1" lang="en-US" altLang="ja-JP" sz="2800" b="1" baseline="0" smtClean="0">
                          <a:solidFill>
                            <a:schemeClr val="tx2">
                              <a:lumMod val="40000"/>
                              <a:lumOff val="60000"/>
                            </a:schemeClr>
                          </a:solidFill>
                        </a:rPr>
                        <a:t>@EmbeddedId</a:t>
                      </a:r>
                      <a:endParaRPr kumimoji="1" lang="ja-JP" altLang="en-US" sz="2800" b="1">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kumimoji="1" lang="en-US" altLang="ja-JP"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@Embeddable</a:t>
                      </a: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を付けたクラスのオブジェクトを主キーにする。</a:t>
                      </a:r>
                      <a:endParaRPr kumimoji="1" lang="ja-JP" altLang="en-US" sz="2400" b="0" kern="1200">
                        <a:solidFill>
                          <a:schemeClr val="tx2">
                            <a:lumMod val="40000"/>
                            <a:lumOff val="60000"/>
                          </a:schemeClr>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98603">
                <a:tc>
                  <a:txBody>
                    <a:bodyPr/>
                    <a:lstStyle/>
                    <a:p>
                      <a:r>
                        <a:rPr kumimoji="1" lang="en-US" altLang="ja-JP" sz="2800" smtClean="0">
                          <a:solidFill>
                            <a:schemeClr val="tx2">
                              <a:lumMod val="40000"/>
                              <a:lumOff val="60000"/>
                            </a:schemeClr>
                          </a:solidFill>
                        </a:rPr>
                        <a:t>3</a:t>
                      </a:r>
                      <a:endParaRPr kumimoji="1" lang="ja-JP" altLang="en-US" sz="2800">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800" b="1" smtClean="0">
                          <a:solidFill>
                            <a:schemeClr val="tx2">
                              <a:lumMod val="40000"/>
                              <a:lumOff val="60000"/>
                            </a:schemeClr>
                          </a:solidFill>
                        </a:rPr>
                        <a:t>@IdClass</a:t>
                      </a:r>
                      <a:endParaRPr kumimoji="1" lang="en-US" altLang="ja-JP" sz="2800" b="1" baseline="0" smtClean="0">
                        <a:solidFill>
                          <a:schemeClr val="tx2">
                            <a:lumMod val="40000"/>
                            <a:lumOff val="60000"/>
                          </a:schemeClr>
                        </a:solidFill>
                      </a:endParaRPr>
                    </a:p>
                    <a:p>
                      <a:r>
                        <a:rPr kumimoji="1" lang="en-US" altLang="ja-JP" sz="2800" b="1" baseline="0" smtClean="0">
                          <a:solidFill>
                            <a:schemeClr val="tx2">
                              <a:lumMod val="40000"/>
                              <a:lumOff val="60000"/>
                            </a:schemeClr>
                          </a:solidFill>
                        </a:rPr>
                        <a:t>@Id</a:t>
                      </a:r>
                      <a:endParaRPr kumimoji="1" lang="ja-JP" altLang="en-US" sz="2800" b="1">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@IdClass</a:t>
                      </a: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を付けたクラスのオブジェクトを主キーにする。</a:t>
                      </a:r>
                      <a:endParaRPr kumimoji="1" lang="en-US" altLang="ja-JP"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spTree>
    <p:extLst>
      <p:ext uri="{BB962C8B-B14F-4D97-AF65-F5344CB8AC3E}">
        <p14:creationId xmlns:p14="http://schemas.microsoft.com/office/powerpoint/2010/main" val="113397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内容</a:t>
            </a:r>
            <a:endParaRPr lang="en-US"/>
          </a:p>
        </p:txBody>
      </p:sp>
      <p:sp>
        <p:nvSpPr>
          <p:cNvPr id="3" name="Content Placeholder 2"/>
          <p:cNvSpPr>
            <a:spLocks noGrp="1"/>
          </p:cNvSpPr>
          <p:nvPr>
            <p:ph idx="13"/>
          </p:nvPr>
        </p:nvSpPr>
        <p:spPr/>
        <p:txBody>
          <a:bodyPr/>
          <a:lstStyle/>
          <a:p>
            <a:r>
              <a:rPr lang="ja-JP" altLang="en-US" smtClean="0"/>
              <a:t>ＪＰＡの</a:t>
            </a:r>
            <a:r>
              <a:rPr lang="ja-JP" altLang="en-US"/>
              <a:t>仕組み</a:t>
            </a:r>
            <a:endParaRPr lang="en-US" smtClean="0"/>
          </a:p>
          <a:p>
            <a:r>
              <a:rPr lang="ja-JP" altLang="en-US">
                <a:solidFill>
                  <a:schemeClr val="tx1">
                    <a:lumMod val="40000"/>
                    <a:lumOff val="60000"/>
                  </a:schemeClr>
                </a:solidFill>
              </a:rPr>
              <a:t>いろいろな</a:t>
            </a:r>
            <a:r>
              <a:rPr lang="ja-JP" altLang="en-US" smtClean="0">
                <a:solidFill>
                  <a:schemeClr val="tx1">
                    <a:lumMod val="40000"/>
                    <a:lumOff val="60000"/>
                  </a:schemeClr>
                </a:solidFill>
              </a:rPr>
              <a:t>エンティティマッピング</a:t>
            </a:r>
            <a:endParaRPr lang="en-US">
              <a:solidFill>
                <a:schemeClr val="tx1">
                  <a:lumMod val="40000"/>
                  <a:lumOff val="60000"/>
                </a:schemeClr>
              </a:solidFill>
            </a:endParaRPr>
          </a:p>
          <a:p>
            <a:r>
              <a:rPr lang="ja-JP" altLang="en-US">
                <a:solidFill>
                  <a:schemeClr val="tx1">
                    <a:lumMod val="40000"/>
                    <a:lumOff val="60000"/>
                  </a:schemeClr>
                </a:solidFill>
              </a:rPr>
              <a:t>オブジェクト関係マッピング</a:t>
            </a:r>
            <a:endParaRPr lang="en-US">
              <a:solidFill>
                <a:schemeClr val="tx1">
                  <a:lumMod val="40000"/>
                  <a:lumOff val="60000"/>
                </a:schemeClr>
              </a:solidFill>
            </a:endParaRPr>
          </a:p>
          <a:p>
            <a:r>
              <a:rPr lang="ja-JP" altLang="en-US">
                <a:solidFill>
                  <a:schemeClr val="tx1">
                    <a:lumMod val="40000"/>
                    <a:lumOff val="60000"/>
                  </a:schemeClr>
                </a:solidFill>
              </a:rPr>
              <a:t>操作の主役は</a:t>
            </a:r>
            <a:r>
              <a:rPr lang="ja-JP" altLang="en-US" smtClean="0">
                <a:solidFill>
                  <a:schemeClr val="tx1">
                    <a:lumMod val="40000"/>
                    <a:lumOff val="60000"/>
                  </a:schemeClr>
                </a:solidFill>
              </a:rPr>
              <a:t>ＪＰＱＬ</a:t>
            </a:r>
            <a:endParaRPr lang="en-US">
              <a:solidFill>
                <a:schemeClr val="tx1">
                  <a:lumMod val="40000"/>
                  <a:lumOff val="60000"/>
                </a:schemeClr>
              </a:solidFill>
            </a:endParaRPr>
          </a:p>
        </p:txBody>
      </p:sp>
      <p:sp>
        <p:nvSpPr>
          <p:cNvPr id="6" name="Pentagon 5"/>
          <p:cNvSpPr/>
          <p:nvPr/>
        </p:nvSpPr>
        <p:spPr>
          <a:xfrm>
            <a:off x="2186329" y="1981200"/>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smtClean="0">
                <a:solidFill>
                  <a:schemeClr val="bg1"/>
                </a:solidFill>
              </a:rPr>
              <a:t>1</a:t>
            </a:r>
          </a:p>
        </p:txBody>
      </p:sp>
      <p:sp>
        <p:nvSpPr>
          <p:cNvPr id="5" name="Slide Number Placeholder 4"/>
          <p:cNvSpPr>
            <a:spLocks noGrp="1"/>
          </p:cNvSpPr>
          <p:nvPr>
            <p:ph type="sldNum" sz="quarter" idx="12"/>
          </p:nvPr>
        </p:nvSpPr>
        <p:spPr/>
        <p:txBody>
          <a:bodyPr/>
          <a:lstStyle/>
          <a:p>
            <a:fld id="{C51EAA63-D034-42AE-91FA-B13B9518C7BE}" type="slidenum">
              <a:rPr lang="en-US" smtClean="0"/>
              <a:pPr/>
              <a:t>5</a:t>
            </a:fld>
            <a:endParaRPr lang="en-US"/>
          </a:p>
        </p:txBody>
      </p:sp>
      <p:sp>
        <p:nvSpPr>
          <p:cNvPr id="10" name="Pentagon 16"/>
          <p:cNvSpPr/>
          <p:nvPr/>
        </p:nvSpPr>
        <p:spPr>
          <a:xfrm>
            <a:off x="2186329" y="2677477"/>
            <a:ext cx="457200" cy="320040"/>
          </a:xfrm>
          <a:prstGeom prst="homePlat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a:solidFill>
                  <a:schemeClr val="bg1"/>
                </a:solidFill>
              </a:rPr>
              <a:t>2</a:t>
            </a:r>
          </a:p>
        </p:txBody>
      </p:sp>
      <p:sp>
        <p:nvSpPr>
          <p:cNvPr id="11" name="Pentagon 17"/>
          <p:cNvSpPr/>
          <p:nvPr/>
        </p:nvSpPr>
        <p:spPr>
          <a:xfrm>
            <a:off x="2186329" y="3373754"/>
            <a:ext cx="457200" cy="320040"/>
          </a:xfrm>
          <a:prstGeom prst="homePlat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a:solidFill>
                  <a:schemeClr val="bg1"/>
                </a:solidFill>
              </a:rPr>
              <a:t>3</a:t>
            </a:r>
          </a:p>
        </p:txBody>
      </p:sp>
      <p:sp>
        <p:nvSpPr>
          <p:cNvPr id="12" name="Pentagon 18"/>
          <p:cNvSpPr/>
          <p:nvPr/>
        </p:nvSpPr>
        <p:spPr>
          <a:xfrm>
            <a:off x="2186329" y="4070031"/>
            <a:ext cx="457200" cy="320040"/>
          </a:xfrm>
          <a:prstGeom prst="homePlat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a:solidFill>
                  <a:schemeClr val="bg1"/>
                </a:solidFill>
              </a:rPr>
              <a:t>4</a:t>
            </a:r>
          </a:p>
        </p:txBody>
      </p:sp>
    </p:spTree>
    <p:extLst>
      <p:ext uri="{BB962C8B-B14F-4D97-AF65-F5344CB8AC3E}">
        <p14:creationId xmlns:p14="http://schemas.microsoft.com/office/powerpoint/2010/main" val="428682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50</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kumimoji="1" lang="en-US" altLang="ja-JP" smtClean="0"/>
              <a:t>3. </a:t>
            </a:r>
            <a:r>
              <a:rPr kumimoji="1" lang="ja-JP" altLang="en-US" smtClean="0"/>
              <a:t>主キーを指定するアノテーション</a:t>
            </a:r>
            <a:endParaRPr kumimoji="1" lang="ja-JP" altLang="en-US"/>
          </a:p>
        </p:txBody>
      </p:sp>
      <p:graphicFrame>
        <p:nvGraphicFramePr>
          <p:cNvPr id="8" name="表 7"/>
          <p:cNvGraphicFramePr>
            <a:graphicFrameLocks noGrp="1"/>
          </p:cNvGraphicFramePr>
          <p:nvPr>
            <p:extLst>
              <p:ext uri="{D42A27DB-BD31-4B8C-83A1-F6EECF244321}">
                <p14:modId xmlns:p14="http://schemas.microsoft.com/office/powerpoint/2010/main" val="3674504670"/>
              </p:ext>
            </p:extLst>
          </p:nvPr>
        </p:nvGraphicFramePr>
        <p:xfrm>
          <a:off x="807868" y="1581506"/>
          <a:ext cx="10511161" cy="2927167"/>
        </p:xfrm>
        <a:graphic>
          <a:graphicData uri="http://schemas.openxmlformats.org/drawingml/2006/table">
            <a:tbl>
              <a:tblPr firstRow="1" bandRow="1">
                <a:tableStyleId>{0E3FDE45-AF77-4B5C-9715-49D594BDF05E}</a:tableStyleId>
              </a:tblPr>
              <a:tblGrid>
                <a:gridCol w="408373"/>
                <a:gridCol w="3142695"/>
                <a:gridCol w="6960093"/>
              </a:tblGrid>
              <a:tr h="1037407">
                <a:tc>
                  <a:txBody>
                    <a:bodyPr/>
                    <a:lstStyle/>
                    <a:p>
                      <a:pPr marL="0" algn="l" defTabSz="914400" rtl="0" eaLnBrk="1" latinLnBrk="0" hangingPunct="1"/>
                      <a:r>
                        <a:rPr kumimoji="1" lang="en-US" altLang="ja-JP" sz="2800" b="0" kern="1200" smtClean="0">
                          <a:solidFill>
                            <a:schemeClr val="tx1"/>
                          </a:solidFill>
                          <a:latin typeface="+mn-lt"/>
                          <a:ea typeface="+mn-ea"/>
                          <a:cs typeface="+mn-cs"/>
                        </a:rPr>
                        <a:t>1</a:t>
                      </a:r>
                      <a:endParaRPr kumimoji="1" lang="ja-JP" altLang="en-US" sz="2800" b="0" kern="1200">
                        <a:solidFill>
                          <a:schemeClr val="tx1"/>
                        </a:solidFill>
                        <a:latin typeface="+mn-lt"/>
                        <a:ea typeface="+mn-ea"/>
                        <a:cs typeface="+mn-cs"/>
                      </a:endParaRPr>
                    </a:p>
                    <a:p>
                      <a:pPr marL="0" algn="l" defTabSz="914400" rtl="0" eaLnBrk="1" latinLnBrk="0" hangingPunct="1"/>
                      <a:endParaRPr kumimoji="1" lang="ja-JP" altLang="en-US" sz="2800" b="0"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kumimoji="1" lang="en-US" altLang="ja-JP" sz="2800" b="1" kern="1200" smtClean="0">
                          <a:solidFill>
                            <a:schemeClr val="tx1"/>
                          </a:solidFill>
                          <a:latin typeface="+mn-lt"/>
                          <a:ea typeface="+mn-ea"/>
                          <a:cs typeface="+mn-cs"/>
                        </a:rPr>
                        <a:t>@Id</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2800" b="1" kern="1200" smtClean="0">
                          <a:solidFill>
                            <a:schemeClr val="tx1"/>
                          </a:solidFill>
                          <a:latin typeface="+mn-lt"/>
                          <a:ea typeface="+mn-ea"/>
                          <a:cs typeface="+mn-cs"/>
                        </a:rPr>
                        <a:t>@GeneratedValue</a:t>
                      </a:r>
                      <a:endParaRPr kumimoji="1" lang="ja-JP" altLang="en-US" sz="2800" b="1" kern="1200" smtClean="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endParaRPr kumimoji="1" lang="en-US" altLang="ja-JP" sz="2400" b="0" kern="1200" smtClean="0">
                        <a:solidFill>
                          <a:schemeClr val="tx1"/>
                        </a:solidFill>
                        <a:latin typeface="メイリオ" panose="020B0604030504040204" pitchFamily="50" charset="-128"/>
                        <a:ea typeface="メイリオ" panose="020B0604030504040204" pitchFamily="50" charset="-128"/>
                        <a:cs typeface="+mn-cs"/>
                      </a:endParaRPr>
                    </a:p>
                    <a:p>
                      <a:pPr marL="0" algn="l" defTabSz="914400" rtl="0" eaLnBrk="1" latinLnBrk="0" hangingPunct="1"/>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主キーの自動生成を指定する</a:t>
                      </a:r>
                      <a:endParaRPr kumimoji="1" lang="ja-JP" altLang="en-US" sz="2400" b="0" kern="1200">
                        <a:solidFill>
                          <a:schemeClr val="tx1"/>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98603">
                <a:tc>
                  <a:txBody>
                    <a:bodyPr/>
                    <a:lstStyle/>
                    <a:p>
                      <a:r>
                        <a:rPr kumimoji="1" lang="en-US" altLang="ja-JP" sz="2800" smtClean="0">
                          <a:solidFill>
                            <a:schemeClr val="tx2">
                              <a:lumMod val="40000"/>
                              <a:lumOff val="60000"/>
                            </a:schemeClr>
                          </a:solidFill>
                        </a:rPr>
                        <a:t>2</a:t>
                      </a:r>
                      <a:endParaRPr kumimoji="1" lang="ja-JP" altLang="en-US" sz="2800">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2800" b="1" smtClean="0">
                          <a:solidFill>
                            <a:schemeClr val="tx2">
                              <a:lumMod val="40000"/>
                              <a:lumOff val="60000"/>
                            </a:schemeClr>
                          </a:solidFill>
                        </a:rPr>
                        <a:t>@</a:t>
                      </a:r>
                      <a:r>
                        <a:rPr kumimoji="1" lang="en-US" altLang="ja-JP" sz="2800" b="1" baseline="0" smtClean="0">
                          <a:solidFill>
                            <a:schemeClr val="tx2">
                              <a:lumMod val="40000"/>
                              <a:lumOff val="60000"/>
                            </a:schemeClr>
                          </a:solidFill>
                        </a:rPr>
                        <a:t>Embeddable</a:t>
                      </a:r>
                    </a:p>
                    <a:p>
                      <a:r>
                        <a:rPr kumimoji="1" lang="en-US" altLang="ja-JP" sz="2800" b="1" baseline="0" smtClean="0">
                          <a:solidFill>
                            <a:schemeClr val="tx2">
                              <a:lumMod val="40000"/>
                              <a:lumOff val="60000"/>
                            </a:schemeClr>
                          </a:solidFill>
                        </a:rPr>
                        <a:t>@EmbeddedId</a:t>
                      </a:r>
                      <a:endParaRPr kumimoji="1" lang="ja-JP" altLang="en-US" sz="2800" b="1">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kumimoji="1" lang="en-US" altLang="ja-JP"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@Embeddable</a:t>
                      </a: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を付けたクラスのオブジェクトを主キーにする。</a:t>
                      </a:r>
                      <a:endParaRPr kumimoji="1" lang="ja-JP" altLang="en-US" sz="2400" b="0" kern="1200">
                        <a:solidFill>
                          <a:schemeClr val="tx2">
                            <a:lumMod val="40000"/>
                            <a:lumOff val="60000"/>
                          </a:schemeClr>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98603">
                <a:tc>
                  <a:txBody>
                    <a:bodyPr/>
                    <a:lstStyle/>
                    <a:p>
                      <a:r>
                        <a:rPr kumimoji="1" lang="en-US" altLang="ja-JP" sz="2800" smtClean="0">
                          <a:solidFill>
                            <a:schemeClr val="tx2">
                              <a:lumMod val="40000"/>
                              <a:lumOff val="60000"/>
                            </a:schemeClr>
                          </a:solidFill>
                        </a:rPr>
                        <a:t>3</a:t>
                      </a:r>
                      <a:endParaRPr kumimoji="1" lang="ja-JP" altLang="en-US" sz="2800">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800" b="1" smtClean="0">
                          <a:solidFill>
                            <a:schemeClr val="tx2">
                              <a:lumMod val="40000"/>
                              <a:lumOff val="60000"/>
                            </a:schemeClr>
                          </a:solidFill>
                        </a:rPr>
                        <a:t>@IdClass</a:t>
                      </a:r>
                      <a:endParaRPr kumimoji="1" lang="en-US" altLang="ja-JP" sz="2800" b="1" baseline="0" smtClean="0">
                        <a:solidFill>
                          <a:schemeClr val="tx2">
                            <a:lumMod val="40000"/>
                            <a:lumOff val="60000"/>
                          </a:schemeClr>
                        </a:solidFill>
                      </a:endParaRPr>
                    </a:p>
                    <a:p>
                      <a:r>
                        <a:rPr kumimoji="1" lang="en-US" altLang="ja-JP" sz="2800" b="1" baseline="0" smtClean="0">
                          <a:solidFill>
                            <a:schemeClr val="tx2">
                              <a:lumMod val="40000"/>
                              <a:lumOff val="60000"/>
                            </a:schemeClr>
                          </a:solidFill>
                        </a:rPr>
                        <a:t>@Id</a:t>
                      </a:r>
                      <a:endParaRPr kumimoji="1" lang="ja-JP" altLang="en-US" sz="2800" b="1">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@IdClass</a:t>
                      </a: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を付けたクラスのオブジェクトを主キーにする。</a:t>
                      </a:r>
                      <a:endParaRPr kumimoji="1" lang="en-US" altLang="ja-JP"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spTree>
    <p:extLst>
      <p:ext uri="{BB962C8B-B14F-4D97-AF65-F5344CB8AC3E}">
        <p14:creationId xmlns:p14="http://schemas.microsoft.com/office/powerpoint/2010/main" val="241956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51</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kumimoji="1" lang="en-US" altLang="ja-JP" smtClean="0"/>
              <a:t>3. </a:t>
            </a:r>
            <a:r>
              <a:rPr kumimoji="1" lang="ja-JP" altLang="en-US" smtClean="0"/>
              <a:t>主キーを指定するアノテーション</a:t>
            </a:r>
            <a:endParaRPr kumimoji="1" lang="ja-JP" altLang="en-US"/>
          </a:p>
        </p:txBody>
      </p:sp>
      <p:graphicFrame>
        <p:nvGraphicFramePr>
          <p:cNvPr id="8" name="表 7"/>
          <p:cNvGraphicFramePr>
            <a:graphicFrameLocks noGrp="1"/>
          </p:cNvGraphicFramePr>
          <p:nvPr>
            <p:extLst>
              <p:ext uri="{D42A27DB-BD31-4B8C-83A1-F6EECF244321}">
                <p14:modId xmlns:p14="http://schemas.microsoft.com/office/powerpoint/2010/main" val="1012012354"/>
              </p:ext>
            </p:extLst>
          </p:nvPr>
        </p:nvGraphicFramePr>
        <p:xfrm>
          <a:off x="807868" y="1581506"/>
          <a:ext cx="10511161" cy="2927167"/>
        </p:xfrm>
        <a:graphic>
          <a:graphicData uri="http://schemas.openxmlformats.org/drawingml/2006/table">
            <a:tbl>
              <a:tblPr firstRow="1" bandRow="1">
                <a:tableStyleId>{0E3FDE45-AF77-4B5C-9715-49D594BDF05E}</a:tableStyleId>
              </a:tblPr>
              <a:tblGrid>
                <a:gridCol w="408373"/>
                <a:gridCol w="3142695"/>
                <a:gridCol w="6960093"/>
              </a:tblGrid>
              <a:tr h="1037407">
                <a:tc>
                  <a:txBody>
                    <a:bodyPr/>
                    <a:lstStyle/>
                    <a:p>
                      <a:pPr marL="0" algn="l" defTabSz="914400" rtl="0" eaLnBrk="1" latinLnBrk="0" hangingPunct="1"/>
                      <a:r>
                        <a:rPr kumimoji="1" lang="en-US" altLang="ja-JP" sz="2800" b="0" kern="1200" smtClean="0">
                          <a:solidFill>
                            <a:schemeClr val="tx1"/>
                          </a:solidFill>
                          <a:latin typeface="+mn-lt"/>
                          <a:ea typeface="+mn-ea"/>
                          <a:cs typeface="+mn-cs"/>
                        </a:rPr>
                        <a:t>1</a:t>
                      </a:r>
                      <a:endParaRPr kumimoji="1" lang="ja-JP" altLang="en-US" sz="2800" b="0" kern="1200">
                        <a:solidFill>
                          <a:schemeClr val="tx1"/>
                        </a:solidFill>
                        <a:latin typeface="+mn-lt"/>
                        <a:ea typeface="+mn-ea"/>
                        <a:cs typeface="+mn-cs"/>
                      </a:endParaRPr>
                    </a:p>
                    <a:p>
                      <a:pPr marL="0" algn="l" defTabSz="914400" rtl="0" eaLnBrk="1" latinLnBrk="0" hangingPunct="1"/>
                      <a:endParaRPr kumimoji="1" lang="ja-JP" altLang="en-US" sz="2800" b="0"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kumimoji="1" lang="en-US" altLang="ja-JP" sz="2800" b="1" kern="1200" smtClean="0">
                          <a:solidFill>
                            <a:schemeClr val="tx1"/>
                          </a:solidFill>
                          <a:latin typeface="+mn-lt"/>
                          <a:ea typeface="+mn-ea"/>
                          <a:cs typeface="+mn-cs"/>
                        </a:rPr>
                        <a:t>@Id</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2800" b="1" kern="1200" smtClean="0">
                          <a:solidFill>
                            <a:schemeClr val="tx1"/>
                          </a:solidFill>
                          <a:latin typeface="+mn-lt"/>
                          <a:ea typeface="+mn-ea"/>
                          <a:cs typeface="+mn-cs"/>
                        </a:rPr>
                        <a:t>@GeneratedValue</a:t>
                      </a:r>
                      <a:endParaRPr kumimoji="1" lang="ja-JP" altLang="en-US" sz="2800" b="1" kern="1200" smtClean="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endParaRPr kumimoji="1" lang="en-US" altLang="ja-JP" sz="2400" b="0" kern="1200" smtClean="0">
                        <a:solidFill>
                          <a:schemeClr val="tx1"/>
                        </a:solidFill>
                        <a:latin typeface="メイリオ" panose="020B0604030504040204" pitchFamily="50" charset="-128"/>
                        <a:ea typeface="メイリオ" panose="020B0604030504040204" pitchFamily="50" charset="-128"/>
                        <a:cs typeface="+mn-cs"/>
                      </a:endParaRPr>
                    </a:p>
                    <a:p>
                      <a:pPr marL="0" algn="l" defTabSz="914400" rtl="0" eaLnBrk="1" latinLnBrk="0" hangingPunct="1"/>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主キーの自動生成を指定する</a:t>
                      </a:r>
                      <a:endParaRPr kumimoji="1" lang="ja-JP" altLang="en-US" sz="2400" b="0" kern="1200">
                        <a:solidFill>
                          <a:schemeClr val="tx1"/>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98603">
                <a:tc>
                  <a:txBody>
                    <a:bodyPr/>
                    <a:lstStyle/>
                    <a:p>
                      <a:r>
                        <a:rPr kumimoji="1" lang="en-US" altLang="ja-JP" sz="2800" smtClean="0"/>
                        <a:t>2</a:t>
                      </a:r>
                      <a:endParaRPr kumimoji="1" lang="ja-JP" altLang="en-US" sz="2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2800" b="1" smtClean="0"/>
                        <a:t>@</a:t>
                      </a:r>
                      <a:r>
                        <a:rPr kumimoji="1" lang="en-US" altLang="ja-JP" sz="2800" b="1" baseline="0" smtClean="0"/>
                        <a:t>Embeddable</a:t>
                      </a:r>
                    </a:p>
                    <a:p>
                      <a:r>
                        <a:rPr kumimoji="1" lang="en-US" altLang="ja-JP" sz="2800" b="1" baseline="0" smtClean="0"/>
                        <a:t>@EmbeddedId</a:t>
                      </a:r>
                      <a:endParaRPr kumimoji="1" lang="ja-JP" altLang="en-US" sz="28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kumimoji="1" lang="en-US" altLang="ja-JP" sz="2400" b="0" kern="1200" smtClean="0">
                          <a:solidFill>
                            <a:schemeClr val="tx1"/>
                          </a:solidFill>
                          <a:latin typeface="メイリオ" panose="020B0604030504040204" pitchFamily="50" charset="-128"/>
                          <a:ea typeface="メイリオ" panose="020B0604030504040204" pitchFamily="50" charset="-128"/>
                          <a:cs typeface="+mn-cs"/>
                        </a:rPr>
                        <a:t>@Embeddable</a:t>
                      </a:r>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を付けたクラスのオブジェクトを主キーにする。</a:t>
                      </a:r>
                      <a:endParaRPr kumimoji="1" lang="ja-JP" altLang="en-US" sz="2400" b="0" kern="1200">
                        <a:solidFill>
                          <a:schemeClr val="tx1"/>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98603">
                <a:tc>
                  <a:txBody>
                    <a:bodyPr/>
                    <a:lstStyle/>
                    <a:p>
                      <a:r>
                        <a:rPr kumimoji="1" lang="en-US" altLang="ja-JP" sz="2800" smtClean="0">
                          <a:solidFill>
                            <a:schemeClr val="tx2">
                              <a:lumMod val="40000"/>
                              <a:lumOff val="60000"/>
                            </a:schemeClr>
                          </a:solidFill>
                        </a:rPr>
                        <a:t>3</a:t>
                      </a:r>
                      <a:endParaRPr kumimoji="1" lang="ja-JP" altLang="en-US" sz="2800">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800" b="1" smtClean="0">
                          <a:solidFill>
                            <a:schemeClr val="tx2">
                              <a:lumMod val="40000"/>
                              <a:lumOff val="60000"/>
                            </a:schemeClr>
                          </a:solidFill>
                        </a:rPr>
                        <a:t>@IdClass</a:t>
                      </a:r>
                      <a:endParaRPr kumimoji="1" lang="en-US" altLang="ja-JP" sz="2800" b="1" baseline="0" smtClean="0">
                        <a:solidFill>
                          <a:schemeClr val="tx2">
                            <a:lumMod val="40000"/>
                            <a:lumOff val="60000"/>
                          </a:schemeClr>
                        </a:solidFill>
                      </a:endParaRPr>
                    </a:p>
                    <a:p>
                      <a:r>
                        <a:rPr kumimoji="1" lang="en-US" altLang="ja-JP" sz="2800" b="1" baseline="0" smtClean="0">
                          <a:solidFill>
                            <a:schemeClr val="tx2">
                              <a:lumMod val="40000"/>
                              <a:lumOff val="60000"/>
                            </a:schemeClr>
                          </a:solidFill>
                        </a:rPr>
                        <a:t>@Id</a:t>
                      </a:r>
                      <a:endParaRPr kumimoji="1" lang="ja-JP" altLang="en-US" sz="2800" b="1">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@IdClass</a:t>
                      </a: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を付けたクラスのオブジェクトを主キーにする。</a:t>
                      </a:r>
                      <a:endParaRPr kumimoji="1" lang="en-US" altLang="ja-JP"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spTree>
    <p:extLst>
      <p:ext uri="{BB962C8B-B14F-4D97-AF65-F5344CB8AC3E}">
        <p14:creationId xmlns:p14="http://schemas.microsoft.com/office/powerpoint/2010/main" val="379501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52</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kumimoji="1" lang="en-US" altLang="ja-JP" smtClean="0"/>
              <a:t>3. </a:t>
            </a:r>
            <a:r>
              <a:rPr kumimoji="1" lang="ja-JP" altLang="en-US" smtClean="0"/>
              <a:t>主キーを指定するアノテーション</a:t>
            </a:r>
            <a:endParaRPr kumimoji="1" lang="ja-JP" altLang="en-US"/>
          </a:p>
        </p:txBody>
      </p:sp>
      <p:graphicFrame>
        <p:nvGraphicFramePr>
          <p:cNvPr id="8" name="表 7"/>
          <p:cNvGraphicFramePr>
            <a:graphicFrameLocks noGrp="1"/>
          </p:cNvGraphicFramePr>
          <p:nvPr>
            <p:extLst>
              <p:ext uri="{D42A27DB-BD31-4B8C-83A1-F6EECF244321}">
                <p14:modId xmlns:p14="http://schemas.microsoft.com/office/powerpoint/2010/main" val="3686441803"/>
              </p:ext>
            </p:extLst>
          </p:nvPr>
        </p:nvGraphicFramePr>
        <p:xfrm>
          <a:off x="807868" y="1581506"/>
          <a:ext cx="10511161" cy="2927167"/>
        </p:xfrm>
        <a:graphic>
          <a:graphicData uri="http://schemas.openxmlformats.org/drawingml/2006/table">
            <a:tbl>
              <a:tblPr firstRow="1" bandRow="1">
                <a:tableStyleId>{0E3FDE45-AF77-4B5C-9715-49D594BDF05E}</a:tableStyleId>
              </a:tblPr>
              <a:tblGrid>
                <a:gridCol w="408373"/>
                <a:gridCol w="3142695"/>
                <a:gridCol w="6960093"/>
              </a:tblGrid>
              <a:tr h="1037407">
                <a:tc>
                  <a:txBody>
                    <a:bodyPr/>
                    <a:lstStyle/>
                    <a:p>
                      <a:pPr marL="0" algn="l" defTabSz="914400" rtl="0" eaLnBrk="1" latinLnBrk="0" hangingPunct="1"/>
                      <a:r>
                        <a:rPr kumimoji="1" lang="en-US" altLang="ja-JP" sz="2800" b="0" kern="1200" smtClean="0">
                          <a:solidFill>
                            <a:schemeClr val="tx1"/>
                          </a:solidFill>
                          <a:latin typeface="+mn-lt"/>
                          <a:ea typeface="+mn-ea"/>
                          <a:cs typeface="+mn-cs"/>
                        </a:rPr>
                        <a:t>1</a:t>
                      </a:r>
                      <a:endParaRPr kumimoji="1" lang="ja-JP" altLang="en-US" sz="2800" b="0" kern="1200">
                        <a:solidFill>
                          <a:schemeClr val="tx1"/>
                        </a:solidFill>
                        <a:latin typeface="+mn-lt"/>
                        <a:ea typeface="+mn-ea"/>
                        <a:cs typeface="+mn-cs"/>
                      </a:endParaRPr>
                    </a:p>
                    <a:p>
                      <a:pPr marL="0" algn="l" defTabSz="914400" rtl="0" eaLnBrk="1" latinLnBrk="0" hangingPunct="1"/>
                      <a:endParaRPr kumimoji="1" lang="ja-JP" altLang="en-US" sz="2800" b="0"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kumimoji="1" lang="en-US" altLang="ja-JP" sz="2800" b="1" kern="1200" smtClean="0">
                          <a:solidFill>
                            <a:schemeClr val="tx1"/>
                          </a:solidFill>
                          <a:latin typeface="+mn-lt"/>
                          <a:ea typeface="+mn-ea"/>
                          <a:cs typeface="+mn-cs"/>
                        </a:rPr>
                        <a:t>@Id</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2800" b="1" kern="1200" smtClean="0">
                          <a:solidFill>
                            <a:schemeClr val="tx1"/>
                          </a:solidFill>
                          <a:latin typeface="+mn-lt"/>
                          <a:ea typeface="+mn-ea"/>
                          <a:cs typeface="+mn-cs"/>
                        </a:rPr>
                        <a:t>@GeneratedValue</a:t>
                      </a:r>
                      <a:endParaRPr kumimoji="1" lang="ja-JP" altLang="en-US" sz="2800" b="1" kern="1200" smtClean="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endParaRPr kumimoji="1" lang="en-US" altLang="ja-JP" sz="2400" b="0" kern="1200" smtClean="0">
                        <a:solidFill>
                          <a:schemeClr val="tx1"/>
                        </a:solidFill>
                        <a:latin typeface="メイリオ" panose="020B0604030504040204" pitchFamily="50" charset="-128"/>
                        <a:ea typeface="メイリオ" panose="020B0604030504040204" pitchFamily="50" charset="-128"/>
                        <a:cs typeface="+mn-cs"/>
                      </a:endParaRPr>
                    </a:p>
                    <a:p>
                      <a:pPr marL="0" algn="l" defTabSz="914400" rtl="0" eaLnBrk="1" latinLnBrk="0" hangingPunct="1"/>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主キーの自動生成を指定する</a:t>
                      </a:r>
                      <a:endParaRPr kumimoji="1" lang="ja-JP" altLang="en-US" sz="2400" b="0" kern="1200">
                        <a:solidFill>
                          <a:schemeClr val="tx1"/>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98603">
                <a:tc>
                  <a:txBody>
                    <a:bodyPr/>
                    <a:lstStyle/>
                    <a:p>
                      <a:r>
                        <a:rPr kumimoji="1" lang="en-US" altLang="ja-JP" sz="2800" smtClean="0"/>
                        <a:t>2</a:t>
                      </a:r>
                      <a:endParaRPr kumimoji="1" lang="ja-JP" altLang="en-US" sz="2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2800" b="1" smtClean="0"/>
                        <a:t>@</a:t>
                      </a:r>
                      <a:r>
                        <a:rPr kumimoji="1" lang="en-US" altLang="ja-JP" sz="2800" b="1" baseline="0" smtClean="0"/>
                        <a:t>Embeddable</a:t>
                      </a:r>
                    </a:p>
                    <a:p>
                      <a:r>
                        <a:rPr kumimoji="1" lang="en-US" altLang="ja-JP" sz="2800" b="1" baseline="0" smtClean="0"/>
                        <a:t>@EmbeddedId</a:t>
                      </a:r>
                      <a:endParaRPr kumimoji="1" lang="ja-JP" altLang="en-US" sz="28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kumimoji="1" lang="en-US" altLang="ja-JP" sz="2400" b="0" kern="1200" smtClean="0">
                          <a:solidFill>
                            <a:schemeClr val="tx1"/>
                          </a:solidFill>
                          <a:latin typeface="メイリオ" panose="020B0604030504040204" pitchFamily="50" charset="-128"/>
                          <a:ea typeface="メイリオ" panose="020B0604030504040204" pitchFamily="50" charset="-128"/>
                          <a:cs typeface="+mn-cs"/>
                        </a:rPr>
                        <a:t>@Embeddable</a:t>
                      </a:r>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を付けたクラスのオブジェクトを主キーにする。</a:t>
                      </a:r>
                      <a:endParaRPr kumimoji="1" lang="ja-JP" altLang="en-US" sz="2400" b="0" kern="1200">
                        <a:solidFill>
                          <a:schemeClr val="tx1"/>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98603">
                <a:tc>
                  <a:txBody>
                    <a:bodyPr/>
                    <a:lstStyle/>
                    <a:p>
                      <a:r>
                        <a:rPr kumimoji="1" lang="en-US" altLang="ja-JP" sz="2800" smtClean="0"/>
                        <a:t>3</a:t>
                      </a:r>
                      <a:endParaRPr kumimoji="1" lang="ja-JP" altLang="en-US" sz="2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800" b="1" smtClean="0"/>
                        <a:t>@IdClass</a:t>
                      </a:r>
                      <a:endParaRPr kumimoji="1" lang="en-US" altLang="ja-JP" sz="2800" b="1" baseline="0" smtClean="0"/>
                    </a:p>
                    <a:p>
                      <a:r>
                        <a:rPr kumimoji="1" lang="en-US" altLang="ja-JP" sz="2800" b="1" baseline="0" smtClean="0"/>
                        <a:t>@Id</a:t>
                      </a:r>
                      <a:endParaRPr kumimoji="1" lang="ja-JP" altLang="en-US" sz="28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2400" b="0" kern="1200" smtClean="0">
                          <a:solidFill>
                            <a:schemeClr val="tx1"/>
                          </a:solidFill>
                          <a:latin typeface="メイリオ" panose="020B0604030504040204" pitchFamily="50" charset="-128"/>
                          <a:ea typeface="メイリオ" panose="020B0604030504040204" pitchFamily="50" charset="-128"/>
                          <a:cs typeface="+mn-cs"/>
                        </a:rPr>
                        <a:t>@IdClass</a:t>
                      </a:r>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を付けたクラスのオブジェクトを主キーにする。</a:t>
                      </a:r>
                      <a:endParaRPr kumimoji="1" lang="en-US" altLang="ja-JP" sz="2400" b="0" kern="1200" smtClean="0">
                        <a:solidFill>
                          <a:schemeClr val="tx1"/>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sp>
        <p:nvSpPr>
          <p:cNvPr id="2" name="テキスト ボックス 1"/>
          <p:cNvSpPr txBox="1"/>
          <p:nvPr/>
        </p:nvSpPr>
        <p:spPr>
          <a:xfrm>
            <a:off x="759126" y="4756030"/>
            <a:ext cx="10806022" cy="822385"/>
          </a:xfrm>
          <a:prstGeom prst="rect">
            <a:avLst/>
          </a:prstGeom>
          <a:noFill/>
        </p:spPr>
        <p:txBody>
          <a:bodyPr wrap="square" lIns="0" tIns="0" rIns="0" bIns="0" rtlCol="0">
            <a:noAutofit/>
          </a:bodyPr>
          <a:lstStyle/>
          <a:p>
            <a:pPr>
              <a:lnSpc>
                <a:spcPts val="2700"/>
              </a:lnSpc>
            </a:pPr>
            <a:r>
              <a:rPr kumimoji="1" lang="en-US" altLang="ja-JP" sz="2400" smtClean="0">
                <a:latin typeface="Calibri" panose="020F0502020204030204" pitchFamily="34" charset="0"/>
                <a:ea typeface="メイリオ" panose="020B0604030504040204" pitchFamily="50" charset="-128"/>
              </a:rPr>
              <a:t>※</a:t>
            </a:r>
            <a:r>
              <a:rPr kumimoji="1" lang="ja-JP" altLang="en-US" sz="2400" smtClean="0">
                <a:latin typeface="Calibri" panose="020F0502020204030204" pitchFamily="34" charset="0"/>
                <a:ea typeface="メイリオ" panose="020B0604030504040204" pitchFamily="50" charset="-128"/>
              </a:rPr>
              <a:t> </a:t>
            </a:r>
            <a:r>
              <a:rPr kumimoji="1" lang="en-US" altLang="ja-JP" sz="2400" smtClean="0">
                <a:latin typeface="Calibri" panose="020F0502020204030204" pitchFamily="34" charset="0"/>
                <a:ea typeface="メイリオ" panose="020B0604030504040204" pitchFamily="50" charset="-128"/>
              </a:rPr>
              <a:t>2</a:t>
            </a:r>
            <a:r>
              <a:rPr kumimoji="1" lang="ja-JP" altLang="en-US" sz="2400" smtClean="0">
                <a:latin typeface="Calibri" panose="020F0502020204030204" pitchFamily="34" charset="0"/>
                <a:ea typeface="メイリオ" panose="020B0604030504040204" pitchFamily="50" charset="-128"/>
              </a:rPr>
              <a:t>と</a:t>
            </a:r>
            <a:r>
              <a:rPr kumimoji="1" lang="en-US" altLang="ja-JP" sz="2400" smtClean="0">
                <a:latin typeface="Calibri" panose="020F0502020204030204" pitchFamily="34" charset="0"/>
                <a:ea typeface="メイリオ" panose="020B0604030504040204" pitchFamily="50" charset="-128"/>
              </a:rPr>
              <a:t>3</a:t>
            </a:r>
            <a:r>
              <a:rPr kumimoji="1" lang="ja-JP" altLang="en-US" sz="2400" smtClean="0">
                <a:latin typeface="Calibri" panose="020F0502020204030204" pitchFamily="34" charset="0"/>
                <a:ea typeface="メイリオ" panose="020B0604030504040204" pitchFamily="50" charset="-128"/>
              </a:rPr>
              <a:t>は、エンティティで主キーに指定する方法が違うだけで、実質は同じ。</a:t>
            </a:r>
            <a:endParaRPr kumimoji="1" lang="en-US" altLang="ja-JP" sz="2400" smtClean="0">
              <a:latin typeface="Calibri" panose="020F0502020204030204" pitchFamily="34" charset="0"/>
              <a:ea typeface="メイリオ" panose="020B0604030504040204" pitchFamily="50" charset="-128"/>
            </a:endParaRPr>
          </a:p>
          <a:p>
            <a:pPr>
              <a:lnSpc>
                <a:spcPts val="2700"/>
              </a:lnSpc>
            </a:pPr>
            <a:r>
              <a:rPr kumimoji="1" lang="ja-JP" altLang="en-US" sz="2400">
                <a:latin typeface="Calibri" panose="020F0502020204030204" pitchFamily="34" charset="0"/>
                <a:ea typeface="メイリオ" panose="020B0604030504040204" pitchFamily="50" charset="-128"/>
              </a:rPr>
              <a:t>　</a:t>
            </a:r>
            <a:r>
              <a:rPr kumimoji="1" lang="ja-JP" altLang="en-US" sz="2400" smtClean="0">
                <a:latin typeface="Calibri" panose="020F0502020204030204" pitchFamily="34" charset="0"/>
                <a:ea typeface="メイリオ" panose="020B0604030504040204" pitchFamily="50" charset="-128"/>
              </a:rPr>
              <a:t> </a:t>
            </a:r>
            <a:r>
              <a:rPr kumimoji="1" lang="en-US" altLang="ja-JP" sz="2400" smtClean="0">
                <a:latin typeface="Calibri" panose="020F0502020204030204" pitchFamily="34" charset="0"/>
                <a:ea typeface="メイリオ" panose="020B0604030504040204" pitchFamily="50" charset="-128"/>
              </a:rPr>
              <a:t>2</a:t>
            </a:r>
            <a:r>
              <a:rPr kumimoji="1" lang="ja-JP" altLang="en-US" sz="2400" smtClean="0">
                <a:latin typeface="Calibri" panose="020F0502020204030204" pitchFamily="34" charset="0"/>
                <a:ea typeface="メイリオ" panose="020B0604030504040204" pitchFamily="50" charset="-128"/>
              </a:rPr>
              <a:t>の方法が簡単でよい。</a:t>
            </a:r>
            <a:endParaRPr kumimoji="1" lang="en-US" altLang="ja-JP" sz="2400" smtClean="0">
              <a:latin typeface="Calibri" panose="020F0502020204030204" pitchFamily="34" charset="0"/>
              <a:ea typeface="メイリオ" panose="020B0604030504040204" pitchFamily="50" charset="-128"/>
            </a:endParaRPr>
          </a:p>
        </p:txBody>
      </p:sp>
    </p:spTree>
    <p:extLst>
      <p:ext uri="{BB962C8B-B14F-4D97-AF65-F5344CB8AC3E}">
        <p14:creationId xmlns:p14="http://schemas.microsoft.com/office/powerpoint/2010/main" val="168310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53</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lang="en-US" altLang="ja-JP" smtClean="0"/>
              <a:t>3-1</a:t>
            </a:r>
            <a:r>
              <a:rPr kumimoji="1" lang="en-US" altLang="ja-JP" smtClean="0"/>
              <a:t>. </a:t>
            </a:r>
            <a:r>
              <a:rPr kumimoji="1" lang="ja-JP" altLang="en-US" smtClean="0"/>
              <a:t>主キーの自動生成を指定する</a:t>
            </a:r>
            <a:endParaRPr kumimoji="1" lang="ja-JP" altLang="en-US"/>
          </a:p>
        </p:txBody>
      </p:sp>
      <p:sp>
        <p:nvSpPr>
          <p:cNvPr id="7" name="テキスト ボックス 6"/>
          <p:cNvSpPr txBox="1"/>
          <p:nvPr/>
        </p:nvSpPr>
        <p:spPr>
          <a:xfrm>
            <a:off x="887760" y="1322544"/>
            <a:ext cx="6693770" cy="435119"/>
          </a:xfrm>
          <a:prstGeom prst="rect">
            <a:avLst/>
          </a:prstGeom>
          <a:noFill/>
        </p:spPr>
        <p:txBody>
          <a:bodyPr wrap="square" lIns="0" tIns="0" rIns="0" bIns="0" rtlCol="0" anchor="ctr">
            <a:noAutofit/>
          </a:bodyPr>
          <a:lstStyle/>
          <a:p>
            <a:pPr>
              <a:lnSpc>
                <a:spcPts val="2700"/>
              </a:lnSpc>
            </a:pPr>
            <a:endParaRPr kumimoji="1" lang="en-US" altLang="ja-JP" sz="2800" smtClean="0">
              <a:latin typeface="Calibri" panose="020F0502020204030204" pitchFamily="34" charset="0"/>
              <a:ea typeface="メイリオ" panose="020B0604030504040204" pitchFamily="50" charset="-128"/>
            </a:endParaRPr>
          </a:p>
        </p:txBody>
      </p:sp>
      <p:sp>
        <p:nvSpPr>
          <p:cNvPr id="9" name="テキスト ボックス 8"/>
          <p:cNvSpPr txBox="1"/>
          <p:nvPr/>
        </p:nvSpPr>
        <p:spPr>
          <a:xfrm>
            <a:off x="4385565" y="1207136"/>
            <a:ext cx="7368470" cy="2947614"/>
          </a:xfrm>
          <a:prstGeom prst="rect">
            <a:avLst/>
          </a:prstGeom>
          <a:noFill/>
          <a:ln>
            <a:solidFill>
              <a:schemeClr val="tx2"/>
            </a:solidFill>
          </a:ln>
        </p:spPr>
        <p:txBody>
          <a:bodyPr wrap="none" lIns="108000" tIns="108000" rIns="108000" bIns="108000" rtlCol="0">
            <a:noAutofit/>
          </a:bodyPr>
          <a:lstStyle/>
          <a:p>
            <a:pPr>
              <a:lnSpc>
                <a:spcPct val="1100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Entity</a:t>
            </a:r>
          </a:p>
          <a:p>
            <a:pPr>
              <a:lnSpc>
                <a:spcPct val="1100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public class Employee3 implements Serializable {</a:t>
            </a:r>
          </a:p>
          <a:p>
            <a:pPr>
              <a:lnSpc>
                <a:spcPct val="1100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b="1">
                <a:solidFill>
                  <a:srgbClr val="00B0F0"/>
                </a:solidFill>
                <a:latin typeface="Consolas" panose="020B0609020204030204" pitchFamily="49" charset="0"/>
                <a:ea typeface="メイリオ" panose="020B0604030504040204" pitchFamily="50" charset="-128"/>
                <a:cs typeface="Consolas" panose="020B0609020204030204" pitchFamily="49" charset="0"/>
              </a:rPr>
              <a:t>@Id</a:t>
            </a:r>
          </a:p>
          <a:p>
            <a:pPr>
              <a:lnSpc>
                <a:spcPct val="1100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b="1">
                <a:solidFill>
                  <a:srgbClr val="00B0F0"/>
                </a:solidFill>
                <a:latin typeface="Consolas" panose="020B0609020204030204" pitchFamily="49" charset="0"/>
                <a:ea typeface="メイリオ" panose="020B0604030504040204" pitchFamily="50" charset="-128"/>
                <a:cs typeface="Consolas" panose="020B0609020204030204" pitchFamily="49" charset="0"/>
              </a:rPr>
              <a:t>@</a:t>
            </a:r>
            <a:r>
              <a:rPr kumimoji="1" lang="en-US" altLang="ja-JP" sz="2000" b="1"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GeneratedValue</a:t>
            </a:r>
            <a:r>
              <a:rPr kumimoji="1" lang="en-US" altLang="ja-JP" sz="2000"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(strategy=GenerationType.AUTO</a:t>
            </a:r>
            <a:r>
              <a:rPr kumimoji="1" lang="en-US" altLang="ja-JP" sz="2000">
                <a:solidFill>
                  <a:srgbClr val="00B0F0"/>
                </a:solidFill>
                <a:latin typeface="Consolas" panose="020B0609020204030204" pitchFamily="49" charset="0"/>
                <a:ea typeface="メイリオ" panose="020B0604030504040204" pitchFamily="50" charset="-128"/>
                <a:cs typeface="Consolas" panose="020B0609020204030204" pitchFamily="49" charset="0"/>
              </a:rPr>
              <a:t>)</a:t>
            </a:r>
          </a:p>
          <a:p>
            <a:pPr>
              <a:lnSpc>
                <a:spcPct val="1100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    private Long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id</a:t>
            </a:r>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000">
              <a:latin typeface="Consolas" panose="020B0609020204030204" pitchFamily="49" charset="0"/>
              <a:ea typeface="メイリオ" panose="020B0604030504040204" pitchFamily="50" charset="-128"/>
              <a:cs typeface="Consolas" panose="020B0609020204030204" pitchFamily="49" charset="0"/>
            </a:endParaRPr>
          </a:p>
          <a:p>
            <a:pPr>
              <a:lnSpc>
                <a:spcPct val="110000"/>
              </a:lnSpc>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    private String name</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p>
          <a:p>
            <a:pPr>
              <a:lnSpc>
                <a:spcPct val="1100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000" smtClean="0">
              <a:latin typeface="Consolas" panose="020B0609020204030204" pitchFamily="49" charset="0"/>
              <a:ea typeface="メイリオ" panose="020B0604030504040204" pitchFamily="50" charset="-128"/>
              <a:cs typeface="Consolas" panose="020B0609020204030204" pitchFamily="49" charset="0"/>
            </a:endParaRPr>
          </a:p>
          <a:p>
            <a:pPr>
              <a:lnSpc>
                <a:spcPct val="110000"/>
              </a:lnSpc>
            </a:pP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000">
              <a:latin typeface="Consolas" panose="020B0609020204030204" pitchFamily="49" charset="0"/>
              <a:ea typeface="メイリオ" panose="020B0604030504040204" pitchFamily="50" charset="-128"/>
              <a:cs typeface="Consolas" panose="020B0609020204030204" pitchFamily="49" charset="0"/>
            </a:endParaRPr>
          </a:p>
        </p:txBody>
      </p:sp>
      <p:grpSp>
        <p:nvGrpSpPr>
          <p:cNvPr id="8" name="グループ化 7"/>
          <p:cNvGrpSpPr/>
          <p:nvPr/>
        </p:nvGrpSpPr>
        <p:grpSpPr>
          <a:xfrm>
            <a:off x="470518" y="1664036"/>
            <a:ext cx="3905227" cy="1031923"/>
            <a:chOff x="470518" y="1322543"/>
            <a:chExt cx="3905227" cy="1031923"/>
          </a:xfrm>
        </p:grpSpPr>
        <p:sp>
          <p:nvSpPr>
            <p:cNvPr id="6" name="テキスト ボックス 5"/>
            <p:cNvSpPr txBox="1"/>
            <p:nvPr/>
          </p:nvSpPr>
          <p:spPr>
            <a:xfrm>
              <a:off x="470518" y="1322543"/>
              <a:ext cx="3542190" cy="1031923"/>
            </a:xfrm>
            <a:prstGeom prst="rect">
              <a:avLst/>
            </a:prstGeom>
            <a:solidFill>
              <a:schemeClr val="accent3">
                <a:lumMod val="20000"/>
                <a:lumOff val="80000"/>
              </a:schemeClr>
            </a:solidFill>
          </p:spPr>
          <p:txBody>
            <a:bodyPr wrap="square" lIns="108000" tIns="108000" rIns="108000" bIns="108000" rtlCol="0">
              <a:noAutofit/>
            </a:bodyPr>
            <a:lstStyle>
              <a:defPPr>
                <a:defRPr lang="en-US"/>
              </a:defPPr>
              <a:lvl1pPr>
                <a:lnSpc>
                  <a:spcPct val="110000"/>
                </a:lnSpc>
                <a:defRPr kumimoji="1" sz="2400" b="1">
                  <a:latin typeface="Calibri" panose="020F0502020204030204" pitchFamily="34" charset="0"/>
                  <a:ea typeface="メイリオ" panose="020B0604030504040204" pitchFamily="50" charset="-128"/>
                </a:defRPr>
              </a:lvl1pPr>
            </a:lstStyle>
            <a:p>
              <a:r>
                <a:rPr lang="ja-JP" altLang="en-US" b="0" smtClean="0"/>
                <a:t>主キーの生成方法を、</a:t>
              </a:r>
              <a:r>
                <a:rPr lang="en-US" altLang="ja-JP" smtClean="0"/>
                <a:t>@GeneratedValue</a:t>
              </a:r>
              <a:r>
                <a:rPr lang="ja-JP" altLang="en-US" b="0" smtClean="0"/>
                <a:t>で指定。</a:t>
              </a:r>
              <a:endParaRPr lang="ja-JP" altLang="en-US" b="0"/>
            </a:p>
          </p:txBody>
        </p:sp>
        <p:sp>
          <p:nvSpPr>
            <p:cNvPr id="12" name="右矢印 11"/>
            <p:cNvSpPr/>
            <p:nvPr/>
          </p:nvSpPr>
          <p:spPr bwMode="gray">
            <a:xfrm>
              <a:off x="4127170" y="1585490"/>
              <a:ext cx="248575" cy="506028"/>
            </a:xfrm>
            <a:prstGeom prst="rightArrow">
              <a:avLst/>
            </a:prstGeom>
            <a:solidFill>
              <a:schemeClr val="accent2">
                <a:lumMod val="40000"/>
                <a:lumOff val="6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graphicFrame>
        <p:nvGraphicFramePr>
          <p:cNvPr id="2" name="表 1"/>
          <p:cNvGraphicFramePr>
            <a:graphicFrameLocks noGrp="1"/>
          </p:cNvGraphicFramePr>
          <p:nvPr>
            <p:extLst>
              <p:ext uri="{D42A27DB-BD31-4B8C-83A1-F6EECF244321}">
                <p14:modId xmlns:p14="http://schemas.microsoft.com/office/powerpoint/2010/main" val="1779938437"/>
              </p:ext>
            </p:extLst>
          </p:nvPr>
        </p:nvGraphicFramePr>
        <p:xfrm>
          <a:off x="515531" y="4270998"/>
          <a:ext cx="11193390" cy="1859548"/>
        </p:xfrm>
        <a:graphic>
          <a:graphicData uri="http://schemas.openxmlformats.org/drawingml/2006/table">
            <a:tbl>
              <a:tblPr firstRow="1" firstCol="1" bandRow="1">
                <a:tableStyleId>{C083E6E3-FA7D-4D7B-A595-EF9225AFEA82}</a:tableStyleId>
              </a:tblPr>
              <a:tblGrid>
                <a:gridCol w="3515880"/>
                <a:gridCol w="7677510"/>
              </a:tblGrid>
              <a:tr h="464887">
                <a:tc>
                  <a:txBody>
                    <a:bodyPr/>
                    <a:lstStyle/>
                    <a:p>
                      <a:pPr marL="0" algn="l" defTabSz="914400" rtl="0" eaLnBrk="1" latinLnBrk="0" hangingPunct="1">
                        <a:lnSpc>
                          <a:spcPts val="1500"/>
                        </a:lnSpc>
                        <a:spcAft>
                          <a:spcPts val="0"/>
                        </a:spcAft>
                      </a:pPr>
                      <a:r>
                        <a:rPr kumimoji="1" lang="en-US" sz="2200" b="1" kern="100">
                          <a:solidFill>
                            <a:srgbClr val="00B0F0"/>
                          </a:solidFill>
                          <a:effectLst/>
                          <a:latin typeface="+mn-lt"/>
                          <a:ea typeface="+mn-ea"/>
                          <a:cs typeface="+mn-cs"/>
                        </a:rPr>
                        <a:t>GenerationType.AUTO</a:t>
                      </a:r>
                      <a:endParaRPr kumimoji="1" lang="ja-JP" sz="2200" b="1" kern="100">
                        <a:solidFill>
                          <a:srgbClr val="00B0F0"/>
                        </a:solidFill>
                        <a:effectLst/>
                        <a:latin typeface="+mn-lt"/>
                        <a:ea typeface="+mn-ea"/>
                        <a:cs typeface="+mn-cs"/>
                      </a:endParaRPr>
                    </a:p>
                  </a:txBody>
                  <a:tcPr marL="68580" marR="68580" marT="72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ts val="1500"/>
                        </a:lnSpc>
                        <a:spcAft>
                          <a:spcPts val="0"/>
                        </a:spcAft>
                      </a:pPr>
                      <a:r>
                        <a:rPr lang="ja-JP" sz="2000" kern="100">
                          <a:effectLst/>
                        </a:rPr>
                        <a:t>使用しているデータベースシステムの既定の方法を</a:t>
                      </a:r>
                      <a:r>
                        <a:rPr lang="ja-JP" sz="2000" kern="100" smtClean="0">
                          <a:effectLst/>
                        </a:rPr>
                        <a:t>使う</a:t>
                      </a:r>
                      <a:endParaRPr lang="ja-JP" sz="2000" kern="100">
                        <a:effectLst/>
                        <a:latin typeface="メイリオ"/>
                        <a:cs typeface="Times New Roman"/>
                      </a:endParaRPr>
                    </a:p>
                  </a:txBody>
                  <a:tcPr marL="68580" marR="68580" marT="72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464887">
                <a:tc>
                  <a:txBody>
                    <a:bodyPr/>
                    <a:lstStyle/>
                    <a:p>
                      <a:pPr marL="0" algn="l" defTabSz="914400" rtl="0" eaLnBrk="1" latinLnBrk="0" hangingPunct="1">
                        <a:lnSpc>
                          <a:spcPts val="1500"/>
                        </a:lnSpc>
                        <a:spcAft>
                          <a:spcPts val="0"/>
                        </a:spcAft>
                      </a:pPr>
                      <a:r>
                        <a:rPr kumimoji="1" lang="en-US" sz="2200" b="1" kern="100">
                          <a:solidFill>
                            <a:schemeClr val="tx1"/>
                          </a:solidFill>
                          <a:effectLst/>
                          <a:latin typeface="+mn-lt"/>
                          <a:ea typeface="+mn-ea"/>
                          <a:cs typeface="+mn-cs"/>
                        </a:rPr>
                        <a:t>GenerationType.TABLE</a:t>
                      </a:r>
                      <a:endParaRPr kumimoji="1" lang="ja-JP" sz="2200" b="1" kern="100">
                        <a:solidFill>
                          <a:schemeClr val="tx1"/>
                        </a:solidFill>
                        <a:effectLst/>
                        <a:latin typeface="+mn-lt"/>
                        <a:ea typeface="+mn-ea"/>
                        <a:cs typeface="+mn-cs"/>
                      </a:endParaRPr>
                    </a:p>
                  </a:txBody>
                  <a:tcPr marL="68580" marR="68580" marT="72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500"/>
                        </a:lnSpc>
                        <a:spcAft>
                          <a:spcPts val="0"/>
                        </a:spcAft>
                      </a:pPr>
                      <a:r>
                        <a:rPr lang="en-US" sz="2000" kern="100">
                          <a:effectLst/>
                        </a:rPr>
                        <a:t>SQL</a:t>
                      </a:r>
                      <a:r>
                        <a:rPr lang="ja-JP" sz="2000" kern="100">
                          <a:effectLst/>
                        </a:rPr>
                        <a:t>シーケンス名と現在値を格納したテーブルを使って自動生成する</a:t>
                      </a:r>
                      <a:endParaRPr lang="ja-JP" sz="2000" kern="100">
                        <a:effectLst/>
                        <a:latin typeface="メイリオ"/>
                        <a:cs typeface="Times New Roman"/>
                      </a:endParaRPr>
                    </a:p>
                  </a:txBody>
                  <a:tcPr marL="68580" marR="68580" marT="72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464887">
                <a:tc>
                  <a:txBody>
                    <a:bodyPr/>
                    <a:lstStyle/>
                    <a:p>
                      <a:pPr>
                        <a:lnSpc>
                          <a:spcPts val="1500"/>
                        </a:lnSpc>
                        <a:spcAft>
                          <a:spcPts val="0"/>
                        </a:spcAft>
                      </a:pPr>
                      <a:r>
                        <a:rPr lang="en-US" sz="2200" kern="100">
                          <a:effectLst/>
                        </a:rPr>
                        <a:t>GenerationType.SEQUENCE</a:t>
                      </a:r>
                      <a:endParaRPr lang="ja-JP" sz="2200" kern="100">
                        <a:effectLst/>
                        <a:latin typeface="メイリオ"/>
                        <a:cs typeface="Times New Roman"/>
                      </a:endParaRPr>
                    </a:p>
                  </a:txBody>
                  <a:tcPr marL="68580" marR="68580" marT="72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ts val="1500"/>
                        </a:lnSpc>
                        <a:spcAft>
                          <a:spcPts val="0"/>
                        </a:spcAft>
                      </a:pPr>
                      <a:r>
                        <a:rPr lang="ja-JP" sz="2000" b="0" kern="100">
                          <a:effectLst/>
                        </a:rPr>
                        <a:t>データベースの</a:t>
                      </a:r>
                      <a:r>
                        <a:rPr lang="en-US" sz="2000" b="0" kern="100">
                          <a:effectLst/>
                        </a:rPr>
                        <a:t>SQL</a:t>
                      </a:r>
                      <a:r>
                        <a:rPr lang="ja-JP" sz="2000" b="0" kern="100">
                          <a:effectLst/>
                        </a:rPr>
                        <a:t>シーケンスを使って自動生成する</a:t>
                      </a:r>
                      <a:endParaRPr lang="ja-JP" sz="2000" b="0" kern="100">
                        <a:effectLst/>
                        <a:latin typeface="メイリオ"/>
                        <a:cs typeface="Times New Roman"/>
                      </a:endParaRPr>
                    </a:p>
                  </a:txBody>
                  <a:tcPr marL="68580" marR="68580" marT="72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464887">
                <a:tc>
                  <a:txBody>
                    <a:bodyPr/>
                    <a:lstStyle/>
                    <a:p>
                      <a:pPr marL="0" algn="l" defTabSz="914400" rtl="0" eaLnBrk="1" latinLnBrk="0" hangingPunct="1">
                        <a:lnSpc>
                          <a:spcPts val="1500"/>
                        </a:lnSpc>
                        <a:spcAft>
                          <a:spcPts val="0"/>
                        </a:spcAft>
                      </a:pPr>
                      <a:r>
                        <a:rPr kumimoji="1" lang="en-US" sz="2200" b="1" kern="100">
                          <a:solidFill>
                            <a:schemeClr val="tx1"/>
                          </a:solidFill>
                          <a:effectLst/>
                          <a:latin typeface="+mn-lt"/>
                          <a:ea typeface="+mn-ea"/>
                          <a:cs typeface="+mn-cs"/>
                        </a:rPr>
                        <a:t>GenerationType.IDENTITY</a:t>
                      </a:r>
                      <a:endParaRPr kumimoji="1" lang="ja-JP" sz="2200" b="1" kern="100">
                        <a:solidFill>
                          <a:schemeClr val="tx1"/>
                        </a:solidFill>
                        <a:effectLst/>
                        <a:latin typeface="+mn-lt"/>
                        <a:ea typeface="+mn-ea"/>
                        <a:cs typeface="+mn-cs"/>
                      </a:endParaRPr>
                    </a:p>
                  </a:txBody>
                  <a:tcPr marL="68580" marR="68580" marT="72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500"/>
                        </a:lnSpc>
                        <a:spcAft>
                          <a:spcPts val="0"/>
                        </a:spcAft>
                      </a:pPr>
                      <a:r>
                        <a:rPr lang="ja-JP" sz="2000" kern="100">
                          <a:effectLst/>
                        </a:rPr>
                        <a:t>データベースの</a:t>
                      </a:r>
                      <a:r>
                        <a:rPr lang="en-US" sz="2000" kern="100">
                          <a:effectLst/>
                        </a:rPr>
                        <a:t>ID</a:t>
                      </a:r>
                      <a:r>
                        <a:rPr lang="ja-JP" sz="2000" kern="100">
                          <a:effectLst/>
                        </a:rPr>
                        <a:t>カラムの値を主キーの値とする</a:t>
                      </a:r>
                      <a:endParaRPr lang="ja-JP" sz="2000" kern="100">
                        <a:effectLst/>
                        <a:latin typeface="メイリオ"/>
                        <a:cs typeface="Times New Roman"/>
                      </a:endParaRPr>
                    </a:p>
                  </a:txBody>
                  <a:tcPr marL="68580" marR="68580" marT="72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bl>
          </a:graphicData>
        </a:graphic>
      </p:graphicFrame>
      <p:sp>
        <p:nvSpPr>
          <p:cNvPr id="14" name="フリーフォーム 13"/>
          <p:cNvSpPr/>
          <p:nvPr/>
        </p:nvSpPr>
        <p:spPr bwMode="gray">
          <a:xfrm>
            <a:off x="470079" y="3902299"/>
            <a:ext cx="2479208" cy="341290"/>
          </a:xfrm>
          <a:custGeom>
            <a:avLst/>
            <a:gdLst>
              <a:gd name="connsiteX0" fmla="*/ 0 w 2479208"/>
              <a:gd name="connsiteY0" fmla="*/ 0 h 341290"/>
              <a:gd name="connsiteX1" fmla="*/ 0 w 2479208"/>
              <a:gd name="connsiteY1" fmla="*/ 0 h 341290"/>
              <a:gd name="connsiteX2" fmla="*/ 12879 w 2479208"/>
              <a:gd name="connsiteY2" fmla="*/ 109470 h 341290"/>
              <a:gd name="connsiteX3" fmla="*/ 25758 w 2479208"/>
              <a:gd name="connsiteY3" fmla="*/ 173864 h 341290"/>
              <a:gd name="connsiteX4" fmla="*/ 32197 w 2479208"/>
              <a:gd name="connsiteY4" fmla="*/ 231819 h 341290"/>
              <a:gd name="connsiteX5" fmla="*/ 38636 w 2479208"/>
              <a:gd name="connsiteY5" fmla="*/ 283335 h 341290"/>
              <a:gd name="connsiteX6" fmla="*/ 57955 w 2479208"/>
              <a:gd name="connsiteY6" fmla="*/ 289774 h 341290"/>
              <a:gd name="connsiteX7" fmla="*/ 135228 w 2479208"/>
              <a:gd name="connsiteY7" fmla="*/ 302653 h 341290"/>
              <a:gd name="connsiteX8" fmla="*/ 186744 w 2479208"/>
              <a:gd name="connsiteY8" fmla="*/ 309093 h 341290"/>
              <a:gd name="connsiteX9" fmla="*/ 257577 w 2479208"/>
              <a:gd name="connsiteY9" fmla="*/ 321971 h 341290"/>
              <a:gd name="connsiteX10" fmla="*/ 315532 w 2479208"/>
              <a:gd name="connsiteY10" fmla="*/ 328411 h 341290"/>
              <a:gd name="connsiteX11" fmla="*/ 540913 w 2479208"/>
              <a:gd name="connsiteY11" fmla="*/ 341290 h 341290"/>
              <a:gd name="connsiteX12" fmla="*/ 1596980 w 2479208"/>
              <a:gd name="connsiteY12" fmla="*/ 334850 h 341290"/>
              <a:gd name="connsiteX13" fmla="*/ 1860997 w 2479208"/>
              <a:gd name="connsiteY13" fmla="*/ 328411 h 341290"/>
              <a:gd name="connsiteX14" fmla="*/ 2427667 w 2479208"/>
              <a:gd name="connsiteY14" fmla="*/ 321971 h 341290"/>
              <a:gd name="connsiteX15" fmla="*/ 2446986 w 2479208"/>
              <a:gd name="connsiteY15" fmla="*/ 315532 h 341290"/>
              <a:gd name="connsiteX16" fmla="*/ 2479183 w 2479208"/>
              <a:gd name="connsiteY16" fmla="*/ 302653 h 34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9208" h="341290">
                <a:moveTo>
                  <a:pt x="0" y="0"/>
                </a:moveTo>
                <a:lnTo>
                  <a:pt x="0" y="0"/>
                </a:lnTo>
                <a:cubicBezTo>
                  <a:pt x="1726" y="15534"/>
                  <a:pt x="9925" y="91749"/>
                  <a:pt x="12879" y="109470"/>
                </a:cubicBezTo>
                <a:cubicBezTo>
                  <a:pt x="16478" y="131062"/>
                  <a:pt x="23341" y="152108"/>
                  <a:pt x="25758" y="173864"/>
                </a:cubicBezTo>
                <a:cubicBezTo>
                  <a:pt x="27904" y="193182"/>
                  <a:pt x="29926" y="212515"/>
                  <a:pt x="32197" y="231819"/>
                </a:cubicBezTo>
                <a:cubicBezTo>
                  <a:pt x="34219" y="249006"/>
                  <a:pt x="31607" y="267521"/>
                  <a:pt x="38636" y="283335"/>
                </a:cubicBezTo>
                <a:cubicBezTo>
                  <a:pt x="41393" y="289538"/>
                  <a:pt x="51370" y="288128"/>
                  <a:pt x="57955" y="289774"/>
                </a:cubicBezTo>
                <a:cubicBezTo>
                  <a:pt x="81578" y="295680"/>
                  <a:pt x="111847" y="299535"/>
                  <a:pt x="135228" y="302653"/>
                </a:cubicBezTo>
                <a:lnTo>
                  <a:pt x="186744" y="309093"/>
                </a:lnTo>
                <a:cubicBezTo>
                  <a:pt x="221701" y="320745"/>
                  <a:pt x="201310" y="315351"/>
                  <a:pt x="257577" y="321971"/>
                </a:cubicBezTo>
                <a:cubicBezTo>
                  <a:pt x="276881" y="324242"/>
                  <a:pt x="296162" y="326797"/>
                  <a:pt x="315532" y="328411"/>
                </a:cubicBezTo>
                <a:cubicBezTo>
                  <a:pt x="385242" y="334220"/>
                  <a:pt x="472832" y="337886"/>
                  <a:pt x="540913" y="341290"/>
                </a:cubicBezTo>
                <a:lnTo>
                  <a:pt x="1596980" y="334850"/>
                </a:lnTo>
                <a:cubicBezTo>
                  <a:pt x="1685008" y="333991"/>
                  <a:pt x="1772976" y="329776"/>
                  <a:pt x="1860997" y="328411"/>
                </a:cubicBezTo>
                <a:lnTo>
                  <a:pt x="2427667" y="321971"/>
                </a:lnTo>
                <a:cubicBezTo>
                  <a:pt x="2434107" y="319825"/>
                  <a:pt x="2440401" y="317178"/>
                  <a:pt x="2446986" y="315532"/>
                </a:cubicBezTo>
                <a:cubicBezTo>
                  <a:pt x="2481288" y="306957"/>
                  <a:pt x="2479183" y="320374"/>
                  <a:pt x="2479183" y="302653"/>
                </a:cubicBezTo>
              </a:path>
            </a:pathLst>
          </a:cu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553792" y="3899079"/>
            <a:ext cx="3458916" cy="344510"/>
          </a:xfrm>
          <a:prstGeom prst="rect">
            <a:avLst/>
          </a:prstGeom>
          <a:noFill/>
        </p:spPr>
        <p:txBody>
          <a:bodyPr wrap="square" lIns="0" tIns="0" rIns="0" bIns="0" rtlCol="0">
            <a:noAutofit/>
          </a:bodyPr>
          <a:lstStyle/>
          <a:p>
            <a:pPr>
              <a:lnSpc>
                <a:spcPts val="2700"/>
              </a:lnSpc>
            </a:pPr>
            <a:r>
              <a:rPr kumimoji="1" lang="ja-JP" altLang="en-US" smtClean="0">
                <a:latin typeface="Calibri" panose="020F0502020204030204" pitchFamily="34" charset="0"/>
                <a:ea typeface="メイリオ" panose="020B0604030504040204" pitchFamily="50" charset="-128"/>
              </a:rPr>
              <a:t>普通は</a:t>
            </a:r>
            <a:r>
              <a:rPr kumimoji="1" lang="en-US" altLang="ja-JP" smtClean="0">
                <a:latin typeface="Calibri" panose="020F0502020204030204" pitchFamily="34" charset="0"/>
                <a:ea typeface="メイリオ" panose="020B0604030504040204" pitchFamily="50" charset="-128"/>
              </a:rPr>
              <a:t>AUTO</a:t>
            </a:r>
            <a:r>
              <a:rPr kumimoji="1" lang="ja-JP" altLang="en-US" smtClean="0">
                <a:latin typeface="Calibri" panose="020F0502020204030204" pitchFamily="34" charset="0"/>
                <a:ea typeface="メイリオ" panose="020B0604030504040204" pitchFamily="50" charset="-128"/>
              </a:rPr>
              <a:t>を指定する</a:t>
            </a:r>
          </a:p>
        </p:txBody>
      </p:sp>
      <p:grpSp>
        <p:nvGrpSpPr>
          <p:cNvPr id="19" name="グループ化 18"/>
          <p:cNvGrpSpPr/>
          <p:nvPr/>
        </p:nvGrpSpPr>
        <p:grpSpPr>
          <a:xfrm>
            <a:off x="6811505" y="2615878"/>
            <a:ext cx="3454143" cy="391576"/>
            <a:chOff x="6811505" y="2615878"/>
            <a:chExt cx="3454143" cy="391576"/>
          </a:xfrm>
        </p:grpSpPr>
        <p:sp>
          <p:nvSpPr>
            <p:cNvPr id="13" name="テキスト ボックス 12"/>
            <p:cNvSpPr txBox="1"/>
            <p:nvPr/>
          </p:nvSpPr>
          <p:spPr>
            <a:xfrm>
              <a:off x="8069800" y="2615878"/>
              <a:ext cx="2195848" cy="391576"/>
            </a:xfrm>
            <a:prstGeom prst="rect">
              <a:avLst/>
            </a:prstGeom>
            <a:solidFill>
              <a:schemeClr val="accent5">
                <a:lumMod val="40000"/>
                <a:lumOff val="60000"/>
              </a:schemeClr>
            </a:solidFill>
          </p:spPr>
          <p:txBody>
            <a:bodyPr wrap="square" lIns="108000" tIns="36000" rIns="108000" bIns="36000" rtlCol="0">
              <a:noAutofit/>
            </a:bodyPr>
            <a:lstStyle/>
            <a:p>
              <a:pPr>
                <a:lnSpc>
                  <a:spcPts val="2700"/>
                </a:lnSpc>
              </a:pPr>
              <a:r>
                <a:rPr kumimoji="1" lang="ja-JP" altLang="en-US" smtClean="0">
                  <a:latin typeface="Calibri" panose="020F0502020204030204" pitchFamily="34" charset="0"/>
                  <a:ea typeface="メイリオ" panose="020B0604030504040204" pitchFamily="50" charset="-128"/>
                </a:rPr>
                <a:t>主キーを自動生成</a:t>
              </a:r>
            </a:p>
          </p:txBody>
        </p:sp>
        <p:cxnSp>
          <p:nvCxnSpPr>
            <p:cNvPr id="11" name="直線矢印コネクタ 10"/>
            <p:cNvCxnSpPr/>
            <p:nvPr/>
          </p:nvCxnSpPr>
          <p:spPr>
            <a:xfrm flipH="1">
              <a:off x="7462434" y="2811666"/>
              <a:ext cx="607367" cy="0"/>
            </a:xfrm>
            <a:prstGeom prst="straightConnector1">
              <a:avLst/>
            </a:prstGeom>
            <a:ln w="19050">
              <a:solidFill>
                <a:schemeClr val="accent3"/>
              </a:solidFill>
              <a:miter lim="800000"/>
              <a:tailEnd type="arrow"/>
            </a:ln>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bwMode="gray">
            <a:xfrm>
              <a:off x="6811505" y="2615878"/>
              <a:ext cx="457200" cy="391576"/>
            </a:xfrm>
            <a:prstGeom prst="rect">
              <a:avLst/>
            </a:prstGeom>
            <a:noFill/>
            <a:ln w="28575">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spTree>
    <p:extLst>
      <p:ext uri="{BB962C8B-B14F-4D97-AF65-F5344CB8AC3E}">
        <p14:creationId xmlns:p14="http://schemas.microsoft.com/office/powerpoint/2010/main" val="402567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54</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lang="en-US" altLang="ja-JP" smtClean="0"/>
              <a:t>3-2</a:t>
            </a:r>
            <a:r>
              <a:rPr kumimoji="1" lang="en-US" altLang="ja-JP" smtClean="0"/>
              <a:t>. </a:t>
            </a:r>
            <a:r>
              <a:rPr kumimoji="1" lang="ja-JP" altLang="en-US" smtClean="0"/>
              <a:t>別のクラスのオブジェクトを主キーにする</a:t>
            </a:r>
            <a:endParaRPr kumimoji="1" lang="ja-JP" altLang="en-US"/>
          </a:p>
        </p:txBody>
      </p:sp>
      <p:sp>
        <p:nvSpPr>
          <p:cNvPr id="7" name="テキスト ボックス 6"/>
          <p:cNvSpPr txBox="1"/>
          <p:nvPr/>
        </p:nvSpPr>
        <p:spPr>
          <a:xfrm>
            <a:off x="887760" y="1322544"/>
            <a:ext cx="6693770" cy="435119"/>
          </a:xfrm>
          <a:prstGeom prst="rect">
            <a:avLst/>
          </a:prstGeom>
          <a:noFill/>
        </p:spPr>
        <p:txBody>
          <a:bodyPr wrap="square" lIns="0" tIns="0" rIns="0" bIns="0" rtlCol="0" anchor="ctr">
            <a:noAutofit/>
          </a:bodyPr>
          <a:lstStyle/>
          <a:p>
            <a:pPr>
              <a:lnSpc>
                <a:spcPts val="2700"/>
              </a:lnSpc>
            </a:pPr>
            <a:endParaRPr kumimoji="1" lang="en-US" altLang="ja-JP" sz="2800" smtClean="0">
              <a:latin typeface="Calibri" panose="020F0502020204030204" pitchFamily="34" charset="0"/>
              <a:ea typeface="メイリオ" panose="020B0604030504040204" pitchFamily="50" charset="-128"/>
            </a:endParaRPr>
          </a:p>
        </p:txBody>
      </p:sp>
      <p:grpSp>
        <p:nvGrpSpPr>
          <p:cNvPr id="16" name="グループ化 15"/>
          <p:cNvGrpSpPr/>
          <p:nvPr/>
        </p:nvGrpSpPr>
        <p:grpSpPr>
          <a:xfrm>
            <a:off x="470518" y="1251635"/>
            <a:ext cx="3892043" cy="1031491"/>
            <a:chOff x="470518" y="1251635"/>
            <a:chExt cx="3892043" cy="1031491"/>
          </a:xfrm>
        </p:grpSpPr>
        <p:sp>
          <p:nvSpPr>
            <p:cNvPr id="6" name="テキスト ボックス 5"/>
            <p:cNvSpPr txBox="1"/>
            <p:nvPr/>
          </p:nvSpPr>
          <p:spPr>
            <a:xfrm>
              <a:off x="470518" y="1322544"/>
              <a:ext cx="3542190" cy="960582"/>
            </a:xfrm>
            <a:prstGeom prst="rect">
              <a:avLst/>
            </a:prstGeom>
            <a:solidFill>
              <a:schemeClr val="accent3">
                <a:lumMod val="20000"/>
                <a:lumOff val="80000"/>
              </a:schemeClr>
            </a:solidFill>
          </p:spPr>
          <p:txBody>
            <a:bodyPr wrap="square" lIns="108000" tIns="108000" rIns="108000" bIns="108000" rtlCol="0">
              <a:noAutofit/>
            </a:bodyPr>
            <a:lstStyle>
              <a:defPPr>
                <a:defRPr lang="en-US"/>
              </a:defPPr>
              <a:lvl1pPr>
                <a:lnSpc>
                  <a:spcPct val="110000"/>
                </a:lnSpc>
                <a:defRPr kumimoji="1" sz="2400" b="1">
                  <a:latin typeface="Calibri" panose="020F0502020204030204" pitchFamily="34" charset="0"/>
                  <a:ea typeface="メイリオ" panose="020B0604030504040204" pitchFamily="50" charset="-128"/>
                </a:defRPr>
              </a:lvl1pPr>
            </a:lstStyle>
            <a:p>
              <a:r>
                <a:rPr lang="ja-JP" altLang="en-US" b="0"/>
                <a:t>主キー</a:t>
              </a:r>
              <a:r>
                <a:rPr lang="ja-JP" altLang="en-US" b="0" smtClean="0"/>
                <a:t>にするクラスに</a:t>
              </a:r>
              <a:r>
                <a:rPr lang="en-US" altLang="ja-JP" smtClean="0"/>
                <a:t>@Embeddable</a:t>
              </a:r>
              <a:r>
                <a:rPr lang="ja-JP" altLang="en-US" b="0" smtClean="0"/>
                <a:t>を付ける</a:t>
              </a:r>
              <a:endParaRPr lang="ja-JP" altLang="en-US" b="0"/>
            </a:p>
          </p:txBody>
        </p:sp>
        <p:sp>
          <p:nvSpPr>
            <p:cNvPr id="12" name="右矢印 11"/>
            <p:cNvSpPr/>
            <p:nvPr/>
          </p:nvSpPr>
          <p:spPr bwMode="gray">
            <a:xfrm>
              <a:off x="4113986" y="1251635"/>
              <a:ext cx="248575" cy="506028"/>
            </a:xfrm>
            <a:prstGeom prst="rightArrow">
              <a:avLst/>
            </a:prstGeom>
            <a:solidFill>
              <a:schemeClr val="accent2">
                <a:lumMod val="40000"/>
                <a:lumOff val="6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sp>
        <p:nvSpPr>
          <p:cNvPr id="10" name="テキスト ボックス 9"/>
          <p:cNvSpPr txBox="1"/>
          <p:nvPr/>
        </p:nvSpPr>
        <p:spPr>
          <a:xfrm>
            <a:off x="4385565" y="3577700"/>
            <a:ext cx="7368470" cy="2650572"/>
          </a:xfrm>
          <a:prstGeom prst="rect">
            <a:avLst/>
          </a:prstGeom>
          <a:noFill/>
          <a:ln>
            <a:solidFill>
              <a:schemeClr val="tx2"/>
            </a:solidFill>
          </a:ln>
        </p:spPr>
        <p:txBody>
          <a:bodyPr wrap="none" lIns="108000" tIns="108000" rIns="108000" bIns="108000" rtlCol="0">
            <a:noAutofit/>
          </a:bodyPr>
          <a:lstStyle/>
          <a:p>
            <a:r>
              <a:rPr kumimoji="1" lang="en-US" altLang="ja-JP" sz="2000">
                <a:latin typeface="Consolas" panose="020B0609020204030204" pitchFamily="49" charset="0"/>
                <a:ea typeface="メイリオ" panose="020B0604030504040204" pitchFamily="50" charset="-128"/>
                <a:cs typeface="Consolas" panose="020B0609020204030204" pitchFamily="49" charset="0"/>
              </a:rPr>
              <a:t>@Entity</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public class Employee4 implements Serializable {</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b="1">
                <a:solidFill>
                  <a:srgbClr val="00B0F0"/>
                </a:solidFill>
                <a:latin typeface="Consolas" panose="020B0609020204030204" pitchFamily="49" charset="0"/>
                <a:ea typeface="メイリオ" panose="020B0604030504040204" pitchFamily="50" charset="-128"/>
                <a:cs typeface="Consolas" panose="020B0609020204030204" pitchFamily="49" charset="0"/>
              </a:rPr>
              <a:t>@EmbeddedId</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private </a:t>
            </a:r>
            <a:r>
              <a:rPr kumimoji="1" lang="en-US" altLang="ja-JP" sz="2000" b="1">
                <a:latin typeface="Consolas" panose="020B0609020204030204" pitchFamily="49" charset="0"/>
                <a:ea typeface="メイリオ" panose="020B0604030504040204" pitchFamily="50" charset="-128"/>
                <a:cs typeface="Consolas" panose="020B0609020204030204" pitchFamily="49" charset="0"/>
              </a:rPr>
              <a:t>CompositeKey</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 id</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 主キー</a:t>
            </a:r>
            <a:endParaRPr kumimoji="1" lang="en-US" altLang="ja-JP" sz="200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private String name;</a:t>
            </a:r>
          </a:p>
          <a:p>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sz="200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000">
              <a:latin typeface="Consolas" panose="020B0609020204030204" pitchFamily="49" charset="0"/>
              <a:ea typeface="メイリオ" panose="020B0604030504040204" pitchFamily="50" charset="-128"/>
              <a:cs typeface="Consolas" panose="020B0609020204030204" pitchFamily="49" charset="0"/>
            </a:endParaRPr>
          </a:p>
        </p:txBody>
      </p:sp>
      <p:grpSp>
        <p:nvGrpSpPr>
          <p:cNvPr id="17" name="グループ化 16"/>
          <p:cNvGrpSpPr/>
          <p:nvPr/>
        </p:nvGrpSpPr>
        <p:grpSpPr>
          <a:xfrm>
            <a:off x="470518" y="3577700"/>
            <a:ext cx="3892043" cy="1661411"/>
            <a:chOff x="470518" y="3577700"/>
            <a:chExt cx="3892043" cy="1661411"/>
          </a:xfrm>
        </p:grpSpPr>
        <p:sp>
          <p:nvSpPr>
            <p:cNvPr id="11" name="テキスト ボックス 10"/>
            <p:cNvSpPr txBox="1"/>
            <p:nvPr/>
          </p:nvSpPr>
          <p:spPr>
            <a:xfrm>
              <a:off x="470518" y="3577700"/>
              <a:ext cx="3542190" cy="1661411"/>
            </a:xfrm>
            <a:prstGeom prst="rect">
              <a:avLst/>
            </a:prstGeom>
            <a:solidFill>
              <a:schemeClr val="accent3">
                <a:lumMod val="20000"/>
                <a:lumOff val="80000"/>
              </a:schemeClr>
            </a:solidFill>
          </p:spPr>
          <p:txBody>
            <a:bodyPr wrap="square" lIns="108000" tIns="108000" rIns="108000" bIns="108000" rtlCol="0">
              <a:noAutofit/>
            </a:bodyPr>
            <a:lstStyle>
              <a:defPPr>
                <a:defRPr lang="en-US"/>
              </a:defPPr>
              <a:lvl1pPr>
                <a:lnSpc>
                  <a:spcPct val="110000"/>
                </a:lnSpc>
                <a:defRPr kumimoji="1" sz="2400" b="1">
                  <a:latin typeface="Calibri" panose="020F0502020204030204" pitchFamily="34" charset="0"/>
                  <a:ea typeface="メイリオ" panose="020B0604030504040204" pitchFamily="50" charset="-128"/>
                </a:defRPr>
              </a:lvl1pPr>
            </a:lstStyle>
            <a:p>
              <a:r>
                <a:rPr lang="en-US" altLang="ja-JP" dirty="0" smtClean="0"/>
                <a:t>@</a:t>
              </a:r>
              <a:r>
                <a:rPr lang="en-US" altLang="ja-JP" dirty="0" err="1" smtClean="0"/>
                <a:t>EmbeddedId</a:t>
              </a:r>
              <a:r>
                <a:rPr lang="ja-JP" altLang="en-US" b="0" dirty="0" smtClean="0"/>
                <a:t>でクラスオブジェクトを主キーに指定する</a:t>
              </a:r>
              <a:endParaRPr lang="ja-JP" altLang="en-US" b="0" dirty="0"/>
            </a:p>
          </p:txBody>
        </p:sp>
        <p:sp>
          <p:nvSpPr>
            <p:cNvPr id="14" name="右矢印 13"/>
            <p:cNvSpPr/>
            <p:nvPr/>
          </p:nvSpPr>
          <p:spPr bwMode="gray">
            <a:xfrm>
              <a:off x="4113986" y="4276631"/>
              <a:ext cx="248575" cy="506028"/>
            </a:xfrm>
            <a:prstGeom prst="rightArrow">
              <a:avLst/>
            </a:prstGeom>
            <a:solidFill>
              <a:schemeClr val="accent2">
                <a:lumMod val="40000"/>
                <a:lumOff val="6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sp>
        <p:nvSpPr>
          <p:cNvPr id="9" name="テキスト ボックス 8"/>
          <p:cNvSpPr txBox="1"/>
          <p:nvPr/>
        </p:nvSpPr>
        <p:spPr>
          <a:xfrm>
            <a:off x="4385565" y="1207136"/>
            <a:ext cx="7368470" cy="1973136"/>
          </a:xfrm>
          <a:prstGeom prst="rect">
            <a:avLst/>
          </a:prstGeom>
          <a:noFill/>
          <a:ln>
            <a:solidFill>
              <a:schemeClr val="tx2"/>
            </a:solidFill>
          </a:ln>
        </p:spPr>
        <p:txBody>
          <a:bodyPr wrap="none" lIns="108000" tIns="108000" rIns="108000" bIns="108000" rtlCol="0">
            <a:noAutofit/>
          </a:bodyPr>
          <a:lstStyle/>
          <a:p>
            <a:r>
              <a:rPr kumimoji="1" lang="en-US" altLang="ja-JP" sz="2000" b="1">
                <a:solidFill>
                  <a:srgbClr val="00B0F0"/>
                </a:solidFill>
                <a:latin typeface="Consolas" panose="020B0609020204030204" pitchFamily="49" charset="0"/>
                <a:ea typeface="メイリオ" panose="020B0604030504040204" pitchFamily="50" charset="-128"/>
                <a:cs typeface="Consolas" panose="020B0609020204030204" pitchFamily="49" charset="0"/>
              </a:rPr>
              <a:t>@Embeddable</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public class CompositeKey implements Serializable {</a:t>
            </a:r>
          </a:p>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private String groupId;</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private String userId</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00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000">
              <a:latin typeface="Consolas" panose="020B0609020204030204" pitchFamily="49" charset="0"/>
              <a:ea typeface="メイリオ" panose="020B0604030504040204" pitchFamily="50" charset="-128"/>
              <a:cs typeface="Consolas" panose="020B0609020204030204" pitchFamily="49" charset="0"/>
            </a:endParaRPr>
          </a:p>
        </p:txBody>
      </p:sp>
      <p:grpSp>
        <p:nvGrpSpPr>
          <p:cNvPr id="19" name="グループ化 18"/>
          <p:cNvGrpSpPr/>
          <p:nvPr/>
        </p:nvGrpSpPr>
        <p:grpSpPr>
          <a:xfrm>
            <a:off x="6075337" y="3180271"/>
            <a:ext cx="2231756" cy="1722715"/>
            <a:chOff x="6075337" y="3180271"/>
            <a:chExt cx="2231756" cy="1722715"/>
          </a:xfrm>
        </p:grpSpPr>
        <p:sp>
          <p:nvSpPr>
            <p:cNvPr id="2" name="正方形/長方形 1"/>
            <p:cNvSpPr/>
            <p:nvPr/>
          </p:nvSpPr>
          <p:spPr bwMode="gray">
            <a:xfrm>
              <a:off x="6075337" y="4595247"/>
              <a:ext cx="2231756" cy="307739"/>
            </a:xfrm>
            <a:prstGeom prst="rect">
              <a:avLst/>
            </a:prstGeom>
            <a:noFill/>
            <a:ln w="28575">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8" name="下矢印 7"/>
            <p:cNvSpPr/>
            <p:nvPr/>
          </p:nvSpPr>
          <p:spPr bwMode="gray">
            <a:xfrm>
              <a:off x="7291953" y="3180271"/>
              <a:ext cx="441701" cy="1414975"/>
            </a:xfrm>
            <a:prstGeom prst="downArrow">
              <a:avLst/>
            </a:prstGeom>
            <a:solidFill>
              <a:schemeClr val="accent2">
                <a:lumMod val="40000"/>
                <a:lumOff val="6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spTree>
    <p:extLst>
      <p:ext uri="{BB962C8B-B14F-4D97-AF65-F5344CB8AC3E}">
        <p14:creationId xmlns:p14="http://schemas.microsoft.com/office/powerpoint/2010/main" val="142246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50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55</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lang="en-US" altLang="ja-JP" smtClean="0"/>
              <a:t>3-3</a:t>
            </a:r>
            <a:r>
              <a:rPr kumimoji="1" lang="en-US" altLang="ja-JP" smtClean="0"/>
              <a:t>. </a:t>
            </a:r>
            <a:r>
              <a:rPr kumimoji="1" lang="ja-JP" altLang="en-US" smtClean="0"/>
              <a:t>別のクラスのオブジェクトを主キーにする</a:t>
            </a:r>
            <a:endParaRPr kumimoji="1" lang="ja-JP" altLang="en-US"/>
          </a:p>
        </p:txBody>
      </p:sp>
      <p:sp>
        <p:nvSpPr>
          <p:cNvPr id="7" name="テキスト ボックス 6"/>
          <p:cNvSpPr txBox="1"/>
          <p:nvPr/>
        </p:nvSpPr>
        <p:spPr>
          <a:xfrm>
            <a:off x="887760" y="1322544"/>
            <a:ext cx="6693770" cy="435119"/>
          </a:xfrm>
          <a:prstGeom prst="rect">
            <a:avLst/>
          </a:prstGeom>
          <a:noFill/>
        </p:spPr>
        <p:txBody>
          <a:bodyPr wrap="square" lIns="0" tIns="0" rIns="0" bIns="0" rtlCol="0" anchor="ctr">
            <a:noAutofit/>
          </a:bodyPr>
          <a:lstStyle/>
          <a:p>
            <a:pPr>
              <a:lnSpc>
                <a:spcPts val="2700"/>
              </a:lnSpc>
            </a:pPr>
            <a:endParaRPr kumimoji="1" lang="en-US" altLang="ja-JP" sz="2800" smtClean="0">
              <a:latin typeface="Calibri" panose="020F0502020204030204" pitchFamily="34" charset="0"/>
              <a:ea typeface="メイリオ" panose="020B0604030504040204" pitchFamily="50" charset="-128"/>
            </a:endParaRPr>
          </a:p>
        </p:txBody>
      </p:sp>
      <p:sp>
        <p:nvSpPr>
          <p:cNvPr id="9" name="テキスト ボックス 8"/>
          <p:cNvSpPr txBox="1"/>
          <p:nvPr/>
        </p:nvSpPr>
        <p:spPr>
          <a:xfrm>
            <a:off x="4385565" y="1207136"/>
            <a:ext cx="7368470" cy="1702841"/>
          </a:xfrm>
          <a:prstGeom prst="rect">
            <a:avLst/>
          </a:prstGeom>
          <a:noFill/>
          <a:ln>
            <a:solidFill>
              <a:schemeClr val="tx2"/>
            </a:solidFill>
          </a:ln>
        </p:spPr>
        <p:txBody>
          <a:bodyPr wrap="none" lIns="108000" tIns="108000" rIns="108000" bIns="108000" rtlCol="0">
            <a:noAutofit/>
          </a:bodyPr>
          <a:lstStyle/>
          <a:p>
            <a:r>
              <a:rPr kumimoji="1" lang="en-US" altLang="ja-JP" sz="2000">
                <a:latin typeface="Consolas" panose="020B0609020204030204" pitchFamily="49" charset="0"/>
                <a:ea typeface="メイリオ" panose="020B0604030504040204" pitchFamily="50" charset="-128"/>
                <a:cs typeface="Consolas" panose="020B0609020204030204" pitchFamily="49" charset="0"/>
              </a:rPr>
              <a:t>public class CompositeKey implements Serializable {</a:t>
            </a:r>
          </a:p>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private String </a:t>
            </a:r>
            <a:r>
              <a:rPr kumimoji="1" lang="en-US" altLang="ja-JP" sz="2000" b="1">
                <a:latin typeface="Consolas" panose="020B0609020204030204" pitchFamily="49" charset="0"/>
                <a:ea typeface="メイリオ" panose="020B0604030504040204" pitchFamily="50" charset="-128"/>
                <a:cs typeface="Consolas" panose="020B0609020204030204" pitchFamily="49" charset="0"/>
              </a:rPr>
              <a:t>groupId</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private String </a:t>
            </a:r>
            <a:r>
              <a:rPr kumimoji="1" lang="en-US" altLang="ja-JP" sz="2000" b="1">
                <a:latin typeface="Consolas" panose="020B0609020204030204" pitchFamily="49" charset="0"/>
                <a:ea typeface="メイリオ" panose="020B0604030504040204" pitchFamily="50" charset="-128"/>
                <a:cs typeface="Consolas" panose="020B0609020204030204" pitchFamily="49" charset="0"/>
              </a:rPr>
              <a:t>userId</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00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a:t>
            </a:r>
          </a:p>
        </p:txBody>
      </p:sp>
      <p:grpSp>
        <p:nvGrpSpPr>
          <p:cNvPr id="17" name="グループ化 16"/>
          <p:cNvGrpSpPr/>
          <p:nvPr/>
        </p:nvGrpSpPr>
        <p:grpSpPr>
          <a:xfrm>
            <a:off x="470518" y="1251635"/>
            <a:ext cx="3892043" cy="1031491"/>
            <a:chOff x="470518" y="1251635"/>
            <a:chExt cx="3892043" cy="1031491"/>
          </a:xfrm>
        </p:grpSpPr>
        <p:sp>
          <p:nvSpPr>
            <p:cNvPr id="6" name="テキスト ボックス 5"/>
            <p:cNvSpPr txBox="1"/>
            <p:nvPr/>
          </p:nvSpPr>
          <p:spPr>
            <a:xfrm>
              <a:off x="470518" y="1322544"/>
              <a:ext cx="3542190" cy="960582"/>
            </a:xfrm>
            <a:prstGeom prst="rect">
              <a:avLst/>
            </a:prstGeom>
            <a:solidFill>
              <a:schemeClr val="accent3">
                <a:lumMod val="20000"/>
                <a:lumOff val="80000"/>
              </a:schemeClr>
            </a:solidFill>
          </p:spPr>
          <p:txBody>
            <a:bodyPr wrap="square" lIns="108000" tIns="108000" rIns="108000" bIns="108000" rtlCol="0">
              <a:noAutofit/>
            </a:bodyPr>
            <a:lstStyle>
              <a:defPPr>
                <a:defRPr lang="en-US"/>
              </a:defPPr>
              <a:lvl1pPr>
                <a:lnSpc>
                  <a:spcPct val="110000"/>
                </a:lnSpc>
                <a:defRPr kumimoji="1" sz="2400" b="1">
                  <a:latin typeface="Calibri" panose="020F0502020204030204" pitchFamily="34" charset="0"/>
                  <a:ea typeface="メイリオ" panose="020B0604030504040204" pitchFamily="50" charset="-128"/>
                </a:defRPr>
              </a:lvl1pPr>
            </a:lstStyle>
            <a:p>
              <a:r>
                <a:rPr lang="ja-JP" altLang="en-US" b="0"/>
                <a:t>主キー</a:t>
              </a:r>
              <a:r>
                <a:rPr lang="ja-JP" altLang="en-US" b="0" smtClean="0"/>
                <a:t>にするクラスはアノテーション不要</a:t>
              </a:r>
              <a:endParaRPr lang="en-US" altLang="ja-JP" b="0" smtClean="0"/>
            </a:p>
          </p:txBody>
        </p:sp>
        <p:sp>
          <p:nvSpPr>
            <p:cNvPr id="12" name="右矢印 11"/>
            <p:cNvSpPr/>
            <p:nvPr/>
          </p:nvSpPr>
          <p:spPr bwMode="gray">
            <a:xfrm>
              <a:off x="4113986" y="1251635"/>
              <a:ext cx="248575" cy="506028"/>
            </a:xfrm>
            <a:prstGeom prst="rightArrow">
              <a:avLst/>
            </a:prstGeom>
            <a:solidFill>
              <a:schemeClr val="accent2">
                <a:lumMod val="40000"/>
                <a:lumOff val="6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sp>
        <p:nvSpPr>
          <p:cNvPr id="10" name="テキスト ボックス 9"/>
          <p:cNvSpPr txBox="1"/>
          <p:nvPr/>
        </p:nvSpPr>
        <p:spPr>
          <a:xfrm>
            <a:off x="4385565" y="3019245"/>
            <a:ext cx="7368470" cy="3209027"/>
          </a:xfrm>
          <a:prstGeom prst="rect">
            <a:avLst/>
          </a:prstGeom>
          <a:noFill/>
          <a:ln>
            <a:solidFill>
              <a:schemeClr val="tx2"/>
            </a:solidFill>
          </a:ln>
        </p:spPr>
        <p:txBody>
          <a:bodyPr wrap="none" lIns="108000" tIns="108000" rIns="108000" bIns="108000" rtlCol="0">
            <a:noAutofit/>
          </a:bodyPr>
          <a:lstStyle/>
          <a:p>
            <a:r>
              <a:rPr kumimoji="1" lang="en-US" altLang="ja-JP" sz="2000">
                <a:latin typeface="Consolas" panose="020B0609020204030204" pitchFamily="49" charset="0"/>
                <a:ea typeface="メイリオ" panose="020B0604030504040204" pitchFamily="50" charset="-128"/>
                <a:cs typeface="Consolas" panose="020B0609020204030204" pitchFamily="49" charset="0"/>
              </a:rPr>
              <a:t>@Entity</a:t>
            </a:r>
          </a:p>
          <a:p>
            <a:r>
              <a:rPr kumimoji="1" lang="en-US" altLang="ja-JP" sz="2000" b="1">
                <a:solidFill>
                  <a:srgbClr val="00B0F0"/>
                </a:solidFill>
                <a:latin typeface="Consolas" panose="020B0609020204030204" pitchFamily="49" charset="0"/>
                <a:ea typeface="メイリオ" panose="020B0604030504040204" pitchFamily="50" charset="-128"/>
                <a:cs typeface="Consolas" panose="020B0609020204030204" pitchFamily="49" charset="0"/>
              </a:rPr>
              <a:t>@IdClass(CompositeKey.class)</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public class Employee5 implements Serializable {</a:t>
            </a:r>
          </a:p>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b="1">
                <a:solidFill>
                  <a:srgbClr val="00B0F0"/>
                </a:solidFill>
                <a:latin typeface="Consolas" panose="020B0609020204030204" pitchFamily="49" charset="0"/>
                <a:ea typeface="メイリオ" panose="020B0604030504040204" pitchFamily="50" charset="-128"/>
                <a:cs typeface="Consolas" panose="020B0609020204030204" pitchFamily="49" charset="0"/>
              </a:rPr>
              <a:t>@Id</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private String </a:t>
            </a:r>
            <a:r>
              <a:rPr kumimoji="1" lang="en-US" altLang="ja-JP" sz="2000" b="1">
                <a:latin typeface="Consolas" panose="020B0609020204030204" pitchFamily="49" charset="0"/>
                <a:ea typeface="メイリオ" panose="020B0604030504040204" pitchFamily="50" charset="-128"/>
                <a:cs typeface="Consolas" panose="020B0609020204030204" pitchFamily="49" charset="0"/>
              </a:rPr>
              <a:t>groupId</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b="1">
                <a:solidFill>
                  <a:srgbClr val="00B0F0"/>
                </a:solidFill>
                <a:latin typeface="Consolas" panose="020B0609020204030204" pitchFamily="49" charset="0"/>
                <a:ea typeface="メイリオ" panose="020B0604030504040204" pitchFamily="50" charset="-128"/>
                <a:cs typeface="Consolas" panose="020B0609020204030204" pitchFamily="49" charset="0"/>
              </a:rPr>
              <a:t>@Id</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private String </a:t>
            </a:r>
            <a:r>
              <a:rPr kumimoji="1" lang="en-US" altLang="ja-JP" sz="2000" b="1">
                <a:latin typeface="Consolas" panose="020B0609020204030204" pitchFamily="49" charset="0"/>
                <a:ea typeface="メイリオ" panose="020B0604030504040204" pitchFamily="50" charset="-128"/>
                <a:cs typeface="Consolas" panose="020B0609020204030204" pitchFamily="49" charset="0"/>
              </a:rPr>
              <a:t>userId</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private String name;</a:t>
            </a:r>
          </a:p>
        </p:txBody>
      </p:sp>
      <p:grpSp>
        <p:nvGrpSpPr>
          <p:cNvPr id="19" name="グループ化 18"/>
          <p:cNvGrpSpPr/>
          <p:nvPr/>
        </p:nvGrpSpPr>
        <p:grpSpPr>
          <a:xfrm>
            <a:off x="516525" y="4023617"/>
            <a:ext cx="3846036" cy="2204654"/>
            <a:chOff x="516525" y="4023617"/>
            <a:chExt cx="3846036" cy="2204654"/>
          </a:xfrm>
        </p:grpSpPr>
        <p:sp>
          <p:nvSpPr>
            <p:cNvPr id="11" name="テキスト ボックス 10"/>
            <p:cNvSpPr txBox="1"/>
            <p:nvPr/>
          </p:nvSpPr>
          <p:spPr>
            <a:xfrm>
              <a:off x="516525" y="4141904"/>
              <a:ext cx="3542190" cy="2086367"/>
            </a:xfrm>
            <a:prstGeom prst="rect">
              <a:avLst/>
            </a:prstGeom>
            <a:solidFill>
              <a:schemeClr val="accent3">
                <a:lumMod val="20000"/>
                <a:lumOff val="80000"/>
              </a:schemeClr>
            </a:solidFill>
          </p:spPr>
          <p:txBody>
            <a:bodyPr wrap="square" lIns="108000" tIns="108000" rIns="108000" bIns="108000" rtlCol="0">
              <a:noAutofit/>
            </a:bodyPr>
            <a:lstStyle>
              <a:defPPr>
                <a:defRPr lang="en-US"/>
              </a:defPPr>
              <a:lvl1pPr>
                <a:lnSpc>
                  <a:spcPct val="110000"/>
                </a:lnSpc>
                <a:defRPr kumimoji="1" sz="2400" b="1">
                  <a:latin typeface="Calibri" panose="020F0502020204030204" pitchFamily="34" charset="0"/>
                  <a:ea typeface="メイリオ" panose="020B0604030504040204" pitchFamily="50" charset="-128"/>
                </a:defRPr>
              </a:lvl1pPr>
            </a:lstStyle>
            <a:p>
              <a:pPr>
                <a:spcAft>
                  <a:spcPts val="1200"/>
                </a:spcAft>
              </a:pPr>
              <a:r>
                <a:rPr lang="en-US" altLang="ja-JP" smtClean="0"/>
                <a:t>@Id</a:t>
              </a:r>
              <a:r>
                <a:rPr lang="ja-JP" altLang="en-US" b="0" smtClean="0"/>
                <a:t>で主キー項目を指定</a:t>
              </a:r>
              <a:endParaRPr lang="en-US" altLang="ja-JP" b="0" smtClean="0"/>
            </a:p>
            <a:p>
              <a:r>
                <a:rPr lang="ja-JP" altLang="en-US" b="0"/>
                <a:t>全てのフィールド</a:t>
              </a:r>
              <a:r>
                <a:rPr lang="ja-JP" altLang="en-US" b="0" smtClean="0"/>
                <a:t>を同じ</a:t>
              </a:r>
              <a:r>
                <a:rPr lang="ja-JP" altLang="en-US" b="0"/>
                <a:t>名前でもれなく指定すること。</a:t>
              </a:r>
            </a:p>
          </p:txBody>
        </p:sp>
        <p:sp>
          <p:nvSpPr>
            <p:cNvPr id="14" name="右矢印 13"/>
            <p:cNvSpPr/>
            <p:nvPr/>
          </p:nvSpPr>
          <p:spPr bwMode="gray">
            <a:xfrm>
              <a:off x="4113986" y="4023617"/>
              <a:ext cx="248575" cy="506028"/>
            </a:xfrm>
            <a:prstGeom prst="rightArrow">
              <a:avLst/>
            </a:prstGeom>
            <a:solidFill>
              <a:schemeClr val="accent2">
                <a:lumMod val="40000"/>
                <a:lumOff val="6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grpSp>
        <p:nvGrpSpPr>
          <p:cNvPr id="18" name="グループ化 17"/>
          <p:cNvGrpSpPr/>
          <p:nvPr/>
        </p:nvGrpSpPr>
        <p:grpSpPr>
          <a:xfrm>
            <a:off x="516525" y="2858221"/>
            <a:ext cx="3846036" cy="1017743"/>
            <a:chOff x="516525" y="2858221"/>
            <a:chExt cx="3846036" cy="1017743"/>
          </a:xfrm>
        </p:grpSpPr>
        <p:sp>
          <p:nvSpPr>
            <p:cNvPr id="13" name="テキスト ボックス 12"/>
            <p:cNvSpPr txBox="1"/>
            <p:nvPr/>
          </p:nvSpPr>
          <p:spPr>
            <a:xfrm>
              <a:off x="516525" y="2858221"/>
              <a:ext cx="3542190" cy="971909"/>
            </a:xfrm>
            <a:prstGeom prst="rect">
              <a:avLst/>
            </a:prstGeom>
            <a:solidFill>
              <a:schemeClr val="accent3">
                <a:lumMod val="20000"/>
                <a:lumOff val="80000"/>
              </a:schemeClr>
            </a:solidFill>
          </p:spPr>
          <p:txBody>
            <a:bodyPr wrap="square" lIns="108000" tIns="108000" rIns="108000" bIns="108000" rtlCol="0">
              <a:noAutofit/>
            </a:bodyPr>
            <a:lstStyle>
              <a:defPPr>
                <a:defRPr lang="en-US"/>
              </a:defPPr>
              <a:lvl1pPr>
                <a:lnSpc>
                  <a:spcPct val="110000"/>
                </a:lnSpc>
                <a:defRPr kumimoji="1" sz="2400" b="1">
                  <a:latin typeface="Calibri" panose="020F0502020204030204" pitchFamily="34" charset="0"/>
                  <a:ea typeface="メイリオ" panose="020B0604030504040204" pitchFamily="50" charset="-128"/>
                </a:defRPr>
              </a:lvl1pPr>
            </a:lstStyle>
            <a:p>
              <a:r>
                <a:rPr lang="en-US" altLang="ja-JP" smtClean="0"/>
                <a:t>@IdClass</a:t>
              </a:r>
              <a:r>
                <a:rPr lang="ja-JP" altLang="en-US" b="0" smtClean="0"/>
                <a:t>で主キーにするクラスを指定</a:t>
              </a:r>
              <a:endParaRPr lang="ja-JP" altLang="en-US" b="0"/>
            </a:p>
          </p:txBody>
        </p:sp>
        <p:sp>
          <p:nvSpPr>
            <p:cNvPr id="15" name="右矢印 14"/>
            <p:cNvSpPr/>
            <p:nvPr/>
          </p:nvSpPr>
          <p:spPr bwMode="gray">
            <a:xfrm>
              <a:off x="4113986" y="3369936"/>
              <a:ext cx="248575" cy="506028"/>
            </a:xfrm>
            <a:prstGeom prst="rightArrow">
              <a:avLst/>
            </a:prstGeom>
            <a:solidFill>
              <a:schemeClr val="accent2">
                <a:lumMod val="40000"/>
                <a:lumOff val="6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cxnSp>
        <p:nvCxnSpPr>
          <p:cNvPr id="8" name="直線コネクタ 7"/>
          <p:cNvCxnSpPr/>
          <p:nvPr/>
        </p:nvCxnSpPr>
        <p:spPr>
          <a:xfrm>
            <a:off x="4984124" y="4655953"/>
            <a:ext cx="3277673" cy="0"/>
          </a:xfrm>
          <a:prstGeom prst="line">
            <a:avLst/>
          </a:prstGeom>
          <a:ln w="1905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4984124" y="5280579"/>
            <a:ext cx="3277673" cy="0"/>
          </a:xfrm>
          <a:prstGeom prst="line">
            <a:avLst/>
          </a:prstGeom>
          <a:ln w="19050">
            <a:solidFill>
              <a:srgbClr val="C00000"/>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434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56</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kumimoji="1" lang="en-US" altLang="ja-JP" dirty="0" smtClean="0"/>
              <a:t>4.</a:t>
            </a:r>
            <a:r>
              <a:rPr lang="ja-JP" altLang="en-US" dirty="0"/>
              <a:t>フィールド に個別の属性を指定するアノテーション</a:t>
            </a:r>
            <a:endParaRPr kumimoji="1" lang="ja-JP" altLang="en-US" dirty="0"/>
          </a:p>
        </p:txBody>
      </p:sp>
      <p:graphicFrame>
        <p:nvGraphicFramePr>
          <p:cNvPr id="8" name="表 7"/>
          <p:cNvGraphicFramePr>
            <a:graphicFrameLocks noGrp="1"/>
          </p:cNvGraphicFramePr>
          <p:nvPr>
            <p:extLst>
              <p:ext uri="{D42A27DB-BD31-4B8C-83A1-F6EECF244321}">
                <p14:modId xmlns:p14="http://schemas.microsoft.com/office/powerpoint/2010/main" val="2149858627"/>
              </p:ext>
            </p:extLst>
          </p:nvPr>
        </p:nvGraphicFramePr>
        <p:xfrm>
          <a:off x="750318" y="1353116"/>
          <a:ext cx="10511161" cy="4564460"/>
        </p:xfrm>
        <a:graphic>
          <a:graphicData uri="http://schemas.openxmlformats.org/drawingml/2006/table">
            <a:tbl>
              <a:tblPr firstRow="1" bandRow="1">
                <a:tableStyleId>{0E3FDE45-AF77-4B5C-9715-49D594BDF05E}</a:tableStyleId>
              </a:tblPr>
              <a:tblGrid>
                <a:gridCol w="408373"/>
                <a:gridCol w="3419703"/>
                <a:gridCol w="6683085"/>
              </a:tblGrid>
              <a:tr h="462895">
                <a:tc>
                  <a:txBody>
                    <a:bodyPr/>
                    <a:lstStyle/>
                    <a:p>
                      <a:pPr marL="0" algn="l" defTabSz="914400" rtl="0" eaLnBrk="1" latinLnBrk="0" hangingPunct="1"/>
                      <a:r>
                        <a:rPr kumimoji="1" lang="en-US" altLang="ja-JP" sz="2800" b="0" kern="1200" smtClean="0">
                          <a:solidFill>
                            <a:schemeClr val="tx2">
                              <a:lumMod val="40000"/>
                              <a:lumOff val="60000"/>
                            </a:schemeClr>
                          </a:solidFill>
                          <a:latin typeface="+mn-lt"/>
                          <a:ea typeface="+mn-ea"/>
                          <a:cs typeface="+mn-cs"/>
                        </a:rPr>
                        <a:t>1</a:t>
                      </a:r>
                      <a:endParaRPr kumimoji="1" lang="ja-JP" altLang="en-US" sz="2800" b="0" kern="1200">
                        <a:solidFill>
                          <a:schemeClr val="tx2">
                            <a:lumMod val="40000"/>
                            <a:lumOff val="60000"/>
                          </a:schemeClr>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lnSpc>
                          <a:spcPct val="90000"/>
                        </a:lnSpc>
                      </a:pPr>
                      <a:r>
                        <a:rPr kumimoji="1" lang="en-US" altLang="ja-JP" sz="2800" b="1" kern="1200" smtClean="0">
                          <a:solidFill>
                            <a:schemeClr val="tx2">
                              <a:lumMod val="40000"/>
                              <a:lumOff val="60000"/>
                            </a:schemeClr>
                          </a:solidFill>
                          <a:latin typeface="+mn-lt"/>
                          <a:ea typeface="+mn-ea"/>
                          <a:cs typeface="+mn-cs"/>
                        </a:rPr>
                        <a:t>@column</a:t>
                      </a:r>
                      <a:endParaRPr kumimoji="1" lang="ja-JP" altLang="en-US" sz="2800" b="1" kern="1200" smtClean="0">
                        <a:solidFill>
                          <a:schemeClr val="tx2">
                            <a:lumMod val="40000"/>
                            <a:lumOff val="60000"/>
                          </a:schemeClr>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kumimoji="1" lang="ja-JP" altLang="en-US" sz="20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フィールド</a:t>
                      </a: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に対応するテーブルカラムを指定する</a:t>
                      </a:r>
                      <a:endParaRPr kumimoji="1" lang="ja-JP" altLang="en-US" sz="2400" b="0" kern="1200">
                        <a:solidFill>
                          <a:schemeClr val="tx2">
                            <a:lumMod val="40000"/>
                            <a:lumOff val="60000"/>
                          </a:schemeClr>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20486">
                <a:tc>
                  <a:txBody>
                    <a:bodyPr/>
                    <a:lstStyle/>
                    <a:p>
                      <a:r>
                        <a:rPr kumimoji="1" lang="en-US" altLang="ja-JP" sz="2800" smtClean="0">
                          <a:solidFill>
                            <a:schemeClr val="tx2">
                              <a:lumMod val="40000"/>
                              <a:lumOff val="60000"/>
                            </a:schemeClr>
                          </a:solidFill>
                        </a:rPr>
                        <a:t>2</a:t>
                      </a:r>
                      <a:endParaRPr kumimoji="1" lang="ja-JP" altLang="en-US" sz="2800">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90000"/>
                        </a:lnSpc>
                      </a:pPr>
                      <a:r>
                        <a:rPr kumimoji="1" lang="en-US" altLang="ja-JP" sz="2800" b="1" smtClean="0">
                          <a:solidFill>
                            <a:schemeClr val="tx2">
                              <a:lumMod val="40000"/>
                              <a:lumOff val="60000"/>
                            </a:schemeClr>
                          </a:solidFill>
                        </a:rPr>
                        <a:t>@Basic</a:t>
                      </a:r>
                      <a:r>
                        <a:rPr kumimoji="1" lang="en-US" altLang="ja-JP" sz="2800" b="1" baseline="0" smtClean="0">
                          <a:solidFill>
                            <a:schemeClr val="tx2">
                              <a:lumMod val="40000"/>
                              <a:lumOff val="60000"/>
                            </a:schemeClr>
                          </a:solidFill>
                        </a:rPr>
                        <a:t>   </a:t>
                      </a:r>
                    </a:p>
                    <a:p>
                      <a:pPr>
                        <a:lnSpc>
                          <a:spcPct val="90000"/>
                        </a:lnSpc>
                      </a:pPr>
                      <a:r>
                        <a:rPr kumimoji="1" lang="en-US" altLang="ja-JP" sz="2800" b="1" baseline="0" smtClean="0">
                          <a:solidFill>
                            <a:schemeClr val="tx2">
                              <a:lumMod val="40000"/>
                              <a:lumOff val="60000"/>
                            </a:schemeClr>
                          </a:solidFill>
                        </a:rPr>
                        <a:t>@Lob</a:t>
                      </a:r>
                      <a:endParaRPr kumimoji="1" lang="ja-JP" altLang="en-US" sz="2800" b="1">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遅延フェッチを指定できる</a:t>
                      </a:r>
                      <a:endParaRPr kumimoji="1" lang="en-US" altLang="ja-JP"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endParaRPr>
                    </a:p>
                    <a:p>
                      <a:pPr marL="0" algn="l" defTabSz="914400" rtl="0" eaLnBrk="1" latinLnBrk="0" hangingPunct="1"/>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ファイルなど大きいデータであることを示す</a:t>
                      </a:r>
                      <a:endParaRPr kumimoji="1" lang="ja-JP" altLang="en-US" sz="2400" b="0" kern="1200">
                        <a:solidFill>
                          <a:schemeClr val="tx2">
                            <a:lumMod val="40000"/>
                            <a:lumOff val="60000"/>
                          </a:schemeClr>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20486">
                <a:tc>
                  <a:txBody>
                    <a:bodyPr/>
                    <a:lstStyle/>
                    <a:p>
                      <a:r>
                        <a:rPr kumimoji="1" lang="en-US" altLang="ja-JP" sz="2800" smtClean="0">
                          <a:solidFill>
                            <a:schemeClr val="tx2">
                              <a:lumMod val="40000"/>
                              <a:lumOff val="60000"/>
                            </a:schemeClr>
                          </a:solidFill>
                        </a:rPr>
                        <a:t>3</a:t>
                      </a:r>
                      <a:endParaRPr kumimoji="1" lang="ja-JP" altLang="en-US" sz="2800">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90000"/>
                        </a:lnSpc>
                      </a:pPr>
                      <a:r>
                        <a:rPr kumimoji="1" lang="en-US" altLang="ja-JP" sz="2800" b="1" smtClean="0">
                          <a:solidFill>
                            <a:schemeClr val="tx2">
                              <a:lumMod val="40000"/>
                              <a:lumOff val="60000"/>
                            </a:schemeClr>
                          </a:solidFill>
                        </a:rPr>
                        <a:t>@Enumerated</a:t>
                      </a:r>
                      <a:endParaRPr kumimoji="1" lang="ja-JP" altLang="en-US" sz="2800" b="1">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列挙を名前と序数のどちらで記録するか指定</a:t>
                      </a:r>
                      <a:endParaRPr kumimoji="1" lang="en-US" altLang="ja-JP"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20486">
                <a:tc>
                  <a:txBody>
                    <a:bodyPr/>
                    <a:lstStyle/>
                    <a:p>
                      <a:r>
                        <a:rPr kumimoji="1" lang="en-US" altLang="ja-JP" sz="2800" smtClean="0">
                          <a:solidFill>
                            <a:schemeClr val="tx2">
                              <a:lumMod val="40000"/>
                              <a:lumOff val="60000"/>
                            </a:schemeClr>
                          </a:solidFill>
                        </a:rPr>
                        <a:t>4</a:t>
                      </a:r>
                      <a:endParaRPr kumimoji="1" lang="ja-JP" altLang="en-US" sz="2800">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90000"/>
                        </a:lnSpc>
                      </a:pPr>
                      <a:r>
                        <a:rPr kumimoji="1" lang="en-US" altLang="ja-JP" sz="2800" b="1" smtClean="0">
                          <a:solidFill>
                            <a:schemeClr val="tx2">
                              <a:lumMod val="40000"/>
                              <a:lumOff val="60000"/>
                            </a:schemeClr>
                          </a:solidFill>
                        </a:rPr>
                        <a:t>@TemporalType</a:t>
                      </a:r>
                      <a:endParaRPr kumimoji="1" lang="ja-JP" altLang="en-US" sz="2800" b="1">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Date,</a:t>
                      </a:r>
                      <a:r>
                        <a:rPr kumimoji="1" lang="en-US" altLang="ja-JP" sz="2400" b="0" kern="1200" baseline="0" smtClean="0">
                          <a:solidFill>
                            <a:schemeClr val="tx2">
                              <a:lumMod val="40000"/>
                              <a:lumOff val="60000"/>
                            </a:schemeClr>
                          </a:solidFill>
                          <a:latin typeface="メイリオ" panose="020B0604030504040204" pitchFamily="50" charset="-128"/>
                          <a:ea typeface="メイリオ" panose="020B0604030504040204" pitchFamily="50" charset="-128"/>
                          <a:cs typeface="+mn-cs"/>
                        </a:rPr>
                        <a:t> Calendar</a:t>
                      </a:r>
                      <a:r>
                        <a:rPr kumimoji="1" lang="ja-JP" altLang="en-US" sz="2400" b="0" kern="1200" baseline="0" smtClean="0">
                          <a:solidFill>
                            <a:schemeClr val="tx2">
                              <a:lumMod val="40000"/>
                              <a:lumOff val="60000"/>
                            </a:schemeClr>
                          </a:solidFill>
                          <a:latin typeface="メイリオ" panose="020B0604030504040204" pitchFamily="50" charset="-128"/>
                          <a:ea typeface="メイリオ" panose="020B0604030504040204" pitchFamily="50" charset="-128"/>
                          <a:cs typeface="+mn-cs"/>
                        </a:rPr>
                        <a:t>型の値の記録形式を指定</a:t>
                      </a:r>
                      <a:endParaRPr kumimoji="1" lang="en-US" altLang="ja-JP"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20486">
                <a:tc>
                  <a:txBody>
                    <a:bodyPr/>
                    <a:lstStyle/>
                    <a:p>
                      <a:r>
                        <a:rPr kumimoji="1" lang="en-US" altLang="ja-JP" sz="2800" smtClean="0">
                          <a:solidFill>
                            <a:schemeClr val="tx2">
                              <a:lumMod val="40000"/>
                              <a:lumOff val="60000"/>
                            </a:schemeClr>
                          </a:solidFill>
                        </a:rPr>
                        <a:t>5</a:t>
                      </a:r>
                      <a:endParaRPr kumimoji="1" lang="ja-JP" altLang="en-US" sz="2800">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90000"/>
                        </a:lnSpc>
                      </a:pPr>
                      <a:r>
                        <a:rPr kumimoji="1" lang="en-US" altLang="ja-JP" sz="2800" b="1" smtClean="0">
                          <a:solidFill>
                            <a:schemeClr val="tx2">
                              <a:lumMod val="40000"/>
                              <a:lumOff val="60000"/>
                            </a:schemeClr>
                          </a:solidFill>
                        </a:rPr>
                        <a:t>@ElementCollection</a:t>
                      </a:r>
                    </a:p>
                    <a:p>
                      <a:pPr>
                        <a:lnSpc>
                          <a:spcPct val="90000"/>
                        </a:lnSpc>
                      </a:pPr>
                      <a:r>
                        <a:rPr kumimoji="1" lang="en-US" altLang="ja-JP" sz="2800" b="1" smtClean="0">
                          <a:solidFill>
                            <a:schemeClr val="tx2">
                              <a:lumMod val="40000"/>
                              <a:lumOff val="60000"/>
                            </a:schemeClr>
                          </a:solidFill>
                        </a:rPr>
                        <a:t>@CollectionTable</a:t>
                      </a:r>
                    </a:p>
                    <a:p>
                      <a:pPr>
                        <a:lnSpc>
                          <a:spcPct val="90000"/>
                        </a:lnSpc>
                      </a:pPr>
                      <a:r>
                        <a:rPr kumimoji="1" lang="en-US" altLang="ja-JP" sz="2800" b="1" smtClean="0">
                          <a:solidFill>
                            <a:schemeClr val="tx2">
                              <a:lumMod val="40000"/>
                              <a:lumOff val="60000"/>
                            </a:schemeClr>
                          </a:solidFill>
                        </a:rPr>
                        <a:t>@MapKeyColumn</a:t>
                      </a:r>
                    </a:p>
                    <a:p>
                      <a:pPr>
                        <a:lnSpc>
                          <a:spcPct val="90000"/>
                        </a:lnSpc>
                      </a:pPr>
                      <a:r>
                        <a:rPr kumimoji="1" lang="en-US" altLang="ja-JP" sz="2800" b="1" smtClean="0">
                          <a:solidFill>
                            <a:schemeClr val="tx2">
                              <a:lumMod val="40000"/>
                              <a:lumOff val="60000"/>
                            </a:schemeClr>
                          </a:solidFill>
                        </a:rPr>
                        <a:t>@Column</a:t>
                      </a:r>
                      <a:endParaRPr kumimoji="1" lang="ja-JP" altLang="en-US" sz="2800" b="1">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基本型の</a:t>
                      </a:r>
                      <a:r>
                        <a:rPr kumimoji="1" lang="en-US" altLang="ja-JP"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List, Set, Map</a:t>
                      </a: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を</a:t>
                      </a:r>
                      <a:r>
                        <a:rPr kumimoji="1" lang="en-US" altLang="ja-JP"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RDB</a:t>
                      </a: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に割り付ける</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割り付け先のテーブル名を指定する</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割り付け先テーブルでのキーカラム名を指定</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割り付け先テーブルでのカラム名を指定</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02689">
                <a:tc>
                  <a:txBody>
                    <a:bodyPr/>
                    <a:lstStyle/>
                    <a:p>
                      <a:r>
                        <a:rPr kumimoji="1" lang="en-US" altLang="ja-JP" sz="2800" smtClean="0">
                          <a:solidFill>
                            <a:schemeClr val="tx2">
                              <a:lumMod val="40000"/>
                              <a:lumOff val="60000"/>
                            </a:schemeClr>
                          </a:solidFill>
                        </a:rPr>
                        <a:t>6</a:t>
                      </a:r>
                      <a:endParaRPr kumimoji="1" lang="ja-JP" altLang="en-US" sz="2800">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90000"/>
                        </a:lnSpc>
                      </a:pPr>
                      <a:r>
                        <a:rPr kumimoji="1" lang="en-US" altLang="ja-JP" sz="2800" b="1" smtClean="0">
                          <a:solidFill>
                            <a:schemeClr val="tx2">
                              <a:lumMod val="40000"/>
                              <a:lumOff val="60000"/>
                            </a:schemeClr>
                          </a:solidFill>
                        </a:rPr>
                        <a:t>@Transient</a:t>
                      </a:r>
                      <a:endParaRPr kumimoji="1" lang="ja-JP" altLang="en-US" sz="2800" b="1">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データベースに保存しないフィールドを指定</a:t>
                      </a:r>
                      <a:endParaRPr kumimoji="1" lang="en-US" altLang="ja-JP"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spTree>
    <p:extLst>
      <p:ext uri="{BB962C8B-B14F-4D97-AF65-F5344CB8AC3E}">
        <p14:creationId xmlns:p14="http://schemas.microsoft.com/office/powerpoint/2010/main" val="413390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57</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kumimoji="1" lang="en-US" altLang="ja-JP" dirty="0" smtClean="0"/>
              <a:t>4.</a:t>
            </a:r>
            <a:r>
              <a:rPr lang="ja-JP" altLang="en-US" dirty="0"/>
              <a:t>フィールド に個別の属性を指定するアノテーション</a:t>
            </a:r>
            <a:endParaRPr kumimoji="1" lang="ja-JP" altLang="en-US" dirty="0"/>
          </a:p>
        </p:txBody>
      </p:sp>
      <p:graphicFrame>
        <p:nvGraphicFramePr>
          <p:cNvPr id="8" name="表 7"/>
          <p:cNvGraphicFramePr>
            <a:graphicFrameLocks noGrp="1"/>
          </p:cNvGraphicFramePr>
          <p:nvPr>
            <p:extLst>
              <p:ext uri="{D42A27DB-BD31-4B8C-83A1-F6EECF244321}">
                <p14:modId xmlns:p14="http://schemas.microsoft.com/office/powerpoint/2010/main" val="4290638305"/>
              </p:ext>
            </p:extLst>
          </p:nvPr>
        </p:nvGraphicFramePr>
        <p:xfrm>
          <a:off x="750318" y="1353116"/>
          <a:ext cx="10511161" cy="4564460"/>
        </p:xfrm>
        <a:graphic>
          <a:graphicData uri="http://schemas.openxmlformats.org/drawingml/2006/table">
            <a:tbl>
              <a:tblPr firstRow="1" bandRow="1">
                <a:tableStyleId>{0E3FDE45-AF77-4B5C-9715-49D594BDF05E}</a:tableStyleId>
              </a:tblPr>
              <a:tblGrid>
                <a:gridCol w="408373"/>
                <a:gridCol w="3419703"/>
                <a:gridCol w="6683085"/>
              </a:tblGrid>
              <a:tr h="462895">
                <a:tc>
                  <a:txBody>
                    <a:bodyPr/>
                    <a:lstStyle/>
                    <a:p>
                      <a:pPr marL="0" algn="l" defTabSz="914400" rtl="0" eaLnBrk="1" latinLnBrk="0" hangingPunct="1"/>
                      <a:r>
                        <a:rPr kumimoji="1" lang="en-US" altLang="ja-JP" sz="2800" b="0" kern="1200" smtClean="0">
                          <a:solidFill>
                            <a:schemeClr val="tx1"/>
                          </a:solidFill>
                          <a:latin typeface="+mn-lt"/>
                          <a:ea typeface="+mn-ea"/>
                          <a:cs typeface="+mn-cs"/>
                        </a:rPr>
                        <a:t>1</a:t>
                      </a:r>
                      <a:endParaRPr kumimoji="1" lang="ja-JP" altLang="en-US" sz="2800" b="0"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lnSpc>
                          <a:spcPct val="90000"/>
                        </a:lnSpc>
                      </a:pPr>
                      <a:r>
                        <a:rPr kumimoji="1" lang="en-US" altLang="ja-JP" sz="2800" b="1" kern="1200" smtClean="0">
                          <a:solidFill>
                            <a:schemeClr val="tx1"/>
                          </a:solidFill>
                          <a:latin typeface="+mn-lt"/>
                          <a:ea typeface="+mn-ea"/>
                          <a:cs typeface="+mn-cs"/>
                        </a:rPr>
                        <a:t>@column</a:t>
                      </a:r>
                      <a:endParaRPr kumimoji="1" lang="ja-JP" altLang="en-US" sz="2800" b="1" kern="1200" smtClean="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kumimoji="1" lang="ja-JP" altLang="en-US" sz="2000" b="0" kern="1200" smtClean="0">
                          <a:solidFill>
                            <a:schemeClr val="tx1"/>
                          </a:solidFill>
                          <a:latin typeface="メイリオ" panose="020B0604030504040204" pitchFamily="50" charset="-128"/>
                          <a:ea typeface="メイリオ" panose="020B0604030504040204" pitchFamily="50" charset="-128"/>
                          <a:cs typeface="+mn-cs"/>
                        </a:rPr>
                        <a:t>フィールド</a:t>
                      </a:r>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に対応するテーブルカラムを指定する</a:t>
                      </a:r>
                      <a:endParaRPr kumimoji="1" lang="ja-JP" altLang="en-US" sz="2400" b="0" kern="1200">
                        <a:solidFill>
                          <a:schemeClr val="tx1"/>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20486">
                <a:tc>
                  <a:txBody>
                    <a:bodyPr/>
                    <a:lstStyle/>
                    <a:p>
                      <a:r>
                        <a:rPr kumimoji="1" lang="en-US" altLang="ja-JP" sz="2800" smtClean="0">
                          <a:solidFill>
                            <a:schemeClr val="tx2">
                              <a:lumMod val="40000"/>
                              <a:lumOff val="60000"/>
                            </a:schemeClr>
                          </a:solidFill>
                        </a:rPr>
                        <a:t>2</a:t>
                      </a:r>
                      <a:endParaRPr kumimoji="1" lang="ja-JP" altLang="en-US" sz="2800">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90000"/>
                        </a:lnSpc>
                      </a:pPr>
                      <a:r>
                        <a:rPr kumimoji="1" lang="en-US" altLang="ja-JP" sz="2800" b="1" smtClean="0">
                          <a:solidFill>
                            <a:schemeClr val="tx2">
                              <a:lumMod val="40000"/>
                              <a:lumOff val="60000"/>
                            </a:schemeClr>
                          </a:solidFill>
                        </a:rPr>
                        <a:t>@Basic</a:t>
                      </a:r>
                      <a:r>
                        <a:rPr kumimoji="1" lang="en-US" altLang="ja-JP" sz="2800" b="1" baseline="0" smtClean="0">
                          <a:solidFill>
                            <a:schemeClr val="tx2">
                              <a:lumMod val="40000"/>
                              <a:lumOff val="60000"/>
                            </a:schemeClr>
                          </a:solidFill>
                        </a:rPr>
                        <a:t>   </a:t>
                      </a:r>
                    </a:p>
                    <a:p>
                      <a:pPr>
                        <a:lnSpc>
                          <a:spcPct val="90000"/>
                        </a:lnSpc>
                      </a:pPr>
                      <a:r>
                        <a:rPr kumimoji="1" lang="en-US" altLang="ja-JP" sz="2800" b="1" baseline="0" smtClean="0">
                          <a:solidFill>
                            <a:schemeClr val="tx2">
                              <a:lumMod val="40000"/>
                              <a:lumOff val="60000"/>
                            </a:schemeClr>
                          </a:solidFill>
                        </a:rPr>
                        <a:t>@Lob</a:t>
                      </a:r>
                      <a:endParaRPr kumimoji="1" lang="ja-JP" altLang="en-US" sz="2800" b="1">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遅延フェッチを指定できる</a:t>
                      </a:r>
                      <a:endParaRPr kumimoji="1" lang="en-US" altLang="ja-JP"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endParaRPr>
                    </a:p>
                    <a:p>
                      <a:pPr marL="0" algn="l" defTabSz="914400" rtl="0" eaLnBrk="1" latinLnBrk="0" hangingPunct="1"/>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ファイルなど大きいデータであることを示す</a:t>
                      </a:r>
                      <a:endParaRPr kumimoji="1" lang="ja-JP" altLang="en-US" sz="2400" b="0" kern="1200">
                        <a:solidFill>
                          <a:schemeClr val="tx2">
                            <a:lumMod val="40000"/>
                            <a:lumOff val="60000"/>
                          </a:schemeClr>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20486">
                <a:tc>
                  <a:txBody>
                    <a:bodyPr/>
                    <a:lstStyle/>
                    <a:p>
                      <a:r>
                        <a:rPr kumimoji="1" lang="en-US" altLang="ja-JP" sz="2800" smtClean="0">
                          <a:solidFill>
                            <a:schemeClr val="tx2">
                              <a:lumMod val="40000"/>
                              <a:lumOff val="60000"/>
                            </a:schemeClr>
                          </a:solidFill>
                        </a:rPr>
                        <a:t>3</a:t>
                      </a:r>
                      <a:endParaRPr kumimoji="1" lang="ja-JP" altLang="en-US" sz="2800">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90000"/>
                        </a:lnSpc>
                      </a:pPr>
                      <a:r>
                        <a:rPr kumimoji="1" lang="en-US" altLang="ja-JP" sz="2800" b="1" smtClean="0">
                          <a:solidFill>
                            <a:schemeClr val="tx2">
                              <a:lumMod val="40000"/>
                              <a:lumOff val="60000"/>
                            </a:schemeClr>
                          </a:solidFill>
                        </a:rPr>
                        <a:t>@Enumerated</a:t>
                      </a:r>
                      <a:endParaRPr kumimoji="1" lang="ja-JP" altLang="en-US" sz="2800" b="1">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列挙を名前と序数のどちらで記録するか指定</a:t>
                      </a:r>
                      <a:endParaRPr kumimoji="1" lang="en-US" altLang="ja-JP"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20486">
                <a:tc>
                  <a:txBody>
                    <a:bodyPr/>
                    <a:lstStyle/>
                    <a:p>
                      <a:r>
                        <a:rPr kumimoji="1" lang="en-US" altLang="ja-JP" sz="2800" smtClean="0">
                          <a:solidFill>
                            <a:schemeClr val="tx2">
                              <a:lumMod val="40000"/>
                              <a:lumOff val="60000"/>
                            </a:schemeClr>
                          </a:solidFill>
                        </a:rPr>
                        <a:t>4</a:t>
                      </a:r>
                      <a:endParaRPr kumimoji="1" lang="ja-JP" altLang="en-US" sz="2800">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90000"/>
                        </a:lnSpc>
                      </a:pPr>
                      <a:r>
                        <a:rPr kumimoji="1" lang="en-US" altLang="ja-JP" sz="2800" b="1" smtClean="0">
                          <a:solidFill>
                            <a:schemeClr val="tx2">
                              <a:lumMod val="40000"/>
                              <a:lumOff val="60000"/>
                            </a:schemeClr>
                          </a:solidFill>
                        </a:rPr>
                        <a:t>@TemporalType</a:t>
                      </a:r>
                      <a:endParaRPr kumimoji="1" lang="ja-JP" altLang="en-US" sz="2800" b="1">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Date,</a:t>
                      </a:r>
                      <a:r>
                        <a:rPr kumimoji="1" lang="en-US" altLang="ja-JP" sz="2400" b="0" kern="1200" baseline="0" smtClean="0">
                          <a:solidFill>
                            <a:schemeClr val="tx2">
                              <a:lumMod val="40000"/>
                              <a:lumOff val="60000"/>
                            </a:schemeClr>
                          </a:solidFill>
                          <a:latin typeface="メイリオ" panose="020B0604030504040204" pitchFamily="50" charset="-128"/>
                          <a:ea typeface="メイリオ" panose="020B0604030504040204" pitchFamily="50" charset="-128"/>
                          <a:cs typeface="+mn-cs"/>
                        </a:rPr>
                        <a:t> Calendar</a:t>
                      </a:r>
                      <a:r>
                        <a:rPr kumimoji="1" lang="ja-JP" altLang="en-US" sz="2400" b="0" kern="1200" baseline="0" smtClean="0">
                          <a:solidFill>
                            <a:schemeClr val="tx2">
                              <a:lumMod val="40000"/>
                              <a:lumOff val="60000"/>
                            </a:schemeClr>
                          </a:solidFill>
                          <a:latin typeface="メイリオ" panose="020B0604030504040204" pitchFamily="50" charset="-128"/>
                          <a:ea typeface="メイリオ" panose="020B0604030504040204" pitchFamily="50" charset="-128"/>
                          <a:cs typeface="+mn-cs"/>
                        </a:rPr>
                        <a:t>型の値の記録形式を指定</a:t>
                      </a:r>
                      <a:endParaRPr kumimoji="1" lang="en-US" altLang="ja-JP"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20486">
                <a:tc>
                  <a:txBody>
                    <a:bodyPr/>
                    <a:lstStyle/>
                    <a:p>
                      <a:r>
                        <a:rPr kumimoji="1" lang="en-US" altLang="ja-JP" sz="2800" smtClean="0">
                          <a:solidFill>
                            <a:schemeClr val="tx2">
                              <a:lumMod val="40000"/>
                              <a:lumOff val="60000"/>
                            </a:schemeClr>
                          </a:solidFill>
                        </a:rPr>
                        <a:t>5</a:t>
                      </a:r>
                      <a:endParaRPr kumimoji="1" lang="ja-JP" altLang="en-US" sz="2800">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90000"/>
                        </a:lnSpc>
                      </a:pPr>
                      <a:r>
                        <a:rPr kumimoji="1" lang="en-US" altLang="ja-JP" sz="2800" b="1" smtClean="0">
                          <a:solidFill>
                            <a:schemeClr val="tx2">
                              <a:lumMod val="40000"/>
                              <a:lumOff val="60000"/>
                            </a:schemeClr>
                          </a:solidFill>
                        </a:rPr>
                        <a:t>@ElementCollection</a:t>
                      </a:r>
                    </a:p>
                    <a:p>
                      <a:pPr>
                        <a:lnSpc>
                          <a:spcPct val="90000"/>
                        </a:lnSpc>
                      </a:pPr>
                      <a:r>
                        <a:rPr kumimoji="1" lang="en-US" altLang="ja-JP" sz="2800" b="1" smtClean="0">
                          <a:solidFill>
                            <a:schemeClr val="tx2">
                              <a:lumMod val="40000"/>
                              <a:lumOff val="60000"/>
                            </a:schemeClr>
                          </a:solidFill>
                        </a:rPr>
                        <a:t>@CollectionTable</a:t>
                      </a:r>
                    </a:p>
                    <a:p>
                      <a:pPr>
                        <a:lnSpc>
                          <a:spcPct val="90000"/>
                        </a:lnSpc>
                      </a:pPr>
                      <a:r>
                        <a:rPr kumimoji="1" lang="en-US" altLang="ja-JP" sz="2800" b="1" smtClean="0">
                          <a:solidFill>
                            <a:schemeClr val="tx2">
                              <a:lumMod val="40000"/>
                              <a:lumOff val="60000"/>
                            </a:schemeClr>
                          </a:solidFill>
                        </a:rPr>
                        <a:t>@MapKeyColumn</a:t>
                      </a:r>
                    </a:p>
                    <a:p>
                      <a:pPr>
                        <a:lnSpc>
                          <a:spcPct val="90000"/>
                        </a:lnSpc>
                      </a:pPr>
                      <a:r>
                        <a:rPr kumimoji="1" lang="en-US" altLang="ja-JP" sz="2800" b="1" smtClean="0">
                          <a:solidFill>
                            <a:schemeClr val="tx2">
                              <a:lumMod val="40000"/>
                              <a:lumOff val="60000"/>
                            </a:schemeClr>
                          </a:solidFill>
                        </a:rPr>
                        <a:t>@Column</a:t>
                      </a:r>
                      <a:endParaRPr kumimoji="1" lang="ja-JP" altLang="en-US" sz="2800" b="1">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基本型の</a:t>
                      </a:r>
                      <a:r>
                        <a:rPr kumimoji="1" lang="en-US" altLang="ja-JP"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List, Set, Map</a:t>
                      </a: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を</a:t>
                      </a:r>
                      <a:r>
                        <a:rPr kumimoji="1" lang="en-US" altLang="ja-JP"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RDB</a:t>
                      </a: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に割り付ける</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割り付け先のテーブル名を指定する</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割り付け先テーブルでのキーカラム名を指定</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割り付け先テーブルでのカラム名を指定</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02689">
                <a:tc>
                  <a:txBody>
                    <a:bodyPr/>
                    <a:lstStyle/>
                    <a:p>
                      <a:r>
                        <a:rPr kumimoji="1" lang="en-US" altLang="ja-JP" sz="2800" smtClean="0">
                          <a:solidFill>
                            <a:schemeClr val="tx2">
                              <a:lumMod val="40000"/>
                              <a:lumOff val="60000"/>
                            </a:schemeClr>
                          </a:solidFill>
                        </a:rPr>
                        <a:t>6</a:t>
                      </a:r>
                      <a:endParaRPr kumimoji="1" lang="ja-JP" altLang="en-US" sz="2800">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90000"/>
                        </a:lnSpc>
                      </a:pPr>
                      <a:r>
                        <a:rPr kumimoji="1" lang="en-US" altLang="ja-JP" sz="2800" b="1" smtClean="0">
                          <a:solidFill>
                            <a:schemeClr val="tx2">
                              <a:lumMod val="40000"/>
                              <a:lumOff val="60000"/>
                            </a:schemeClr>
                          </a:solidFill>
                        </a:rPr>
                        <a:t>@Transient</a:t>
                      </a:r>
                      <a:endParaRPr kumimoji="1" lang="ja-JP" altLang="en-US" sz="2800" b="1">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データベースに保存しないフィールドを指定</a:t>
                      </a:r>
                      <a:endParaRPr kumimoji="1" lang="en-US" altLang="ja-JP"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spTree>
    <p:extLst>
      <p:ext uri="{BB962C8B-B14F-4D97-AF65-F5344CB8AC3E}">
        <p14:creationId xmlns:p14="http://schemas.microsoft.com/office/powerpoint/2010/main" val="328929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58</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kumimoji="1" lang="en-US" altLang="ja-JP" dirty="0" smtClean="0"/>
              <a:t>4.</a:t>
            </a:r>
            <a:r>
              <a:rPr lang="ja-JP" altLang="en-US" dirty="0"/>
              <a:t>フィールド に個別の属性を指定するアノテーション</a:t>
            </a:r>
            <a:endParaRPr kumimoji="1" lang="ja-JP" altLang="en-US" dirty="0"/>
          </a:p>
        </p:txBody>
      </p:sp>
      <p:graphicFrame>
        <p:nvGraphicFramePr>
          <p:cNvPr id="8" name="表 7"/>
          <p:cNvGraphicFramePr>
            <a:graphicFrameLocks noGrp="1"/>
          </p:cNvGraphicFramePr>
          <p:nvPr>
            <p:extLst>
              <p:ext uri="{D42A27DB-BD31-4B8C-83A1-F6EECF244321}">
                <p14:modId xmlns:p14="http://schemas.microsoft.com/office/powerpoint/2010/main" val="1638286246"/>
              </p:ext>
            </p:extLst>
          </p:nvPr>
        </p:nvGraphicFramePr>
        <p:xfrm>
          <a:off x="750318" y="1353116"/>
          <a:ext cx="10511161" cy="4564460"/>
        </p:xfrm>
        <a:graphic>
          <a:graphicData uri="http://schemas.openxmlformats.org/drawingml/2006/table">
            <a:tbl>
              <a:tblPr firstRow="1" bandRow="1">
                <a:tableStyleId>{0E3FDE45-AF77-4B5C-9715-49D594BDF05E}</a:tableStyleId>
              </a:tblPr>
              <a:tblGrid>
                <a:gridCol w="408373"/>
                <a:gridCol w="3419703"/>
                <a:gridCol w="6683085"/>
              </a:tblGrid>
              <a:tr h="462895">
                <a:tc>
                  <a:txBody>
                    <a:bodyPr/>
                    <a:lstStyle/>
                    <a:p>
                      <a:pPr marL="0" algn="l" defTabSz="914400" rtl="0" eaLnBrk="1" latinLnBrk="0" hangingPunct="1"/>
                      <a:r>
                        <a:rPr kumimoji="1" lang="en-US" altLang="ja-JP" sz="2800" b="0" kern="1200" smtClean="0">
                          <a:solidFill>
                            <a:schemeClr val="tx1"/>
                          </a:solidFill>
                          <a:latin typeface="+mn-lt"/>
                          <a:ea typeface="+mn-ea"/>
                          <a:cs typeface="+mn-cs"/>
                        </a:rPr>
                        <a:t>1</a:t>
                      </a:r>
                      <a:endParaRPr kumimoji="1" lang="ja-JP" altLang="en-US" sz="2800" b="0"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lnSpc>
                          <a:spcPct val="90000"/>
                        </a:lnSpc>
                      </a:pPr>
                      <a:r>
                        <a:rPr kumimoji="1" lang="en-US" altLang="ja-JP" sz="2800" b="1" kern="1200" smtClean="0">
                          <a:solidFill>
                            <a:schemeClr val="tx1"/>
                          </a:solidFill>
                          <a:latin typeface="+mn-lt"/>
                          <a:ea typeface="+mn-ea"/>
                          <a:cs typeface="+mn-cs"/>
                        </a:rPr>
                        <a:t>@column</a:t>
                      </a:r>
                      <a:endParaRPr kumimoji="1" lang="ja-JP" altLang="en-US" sz="2800" b="1" kern="1200" smtClean="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kumimoji="1" lang="ja-JP" altLang="en-US" sz="2000" b="0" kern="1200" smtClean="0">
                          <a:solidFill>
                            <a:schemeClr val="tx1"/>
                          </a:solidFill>
                          <a:latin typeface="メイリオ" panose="020B0604030504040204" pitchFamily="50" charset="-128"/>
                          <a:ea typeface="メイリオ" panose="020B0604030504040204" pitchFamily="50" charset="-128"/>
                          <a:cs typeface="+mn-cs"/>
                        </a:rPr>
                        <a:t>フィールド</a:t>
                      </a:r>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に対応するテーブルカラムを指定する</a:t>
                      </a:r>
                      <a:endParaRPr kumimoji="1" lang="ja-JP" altLang="en-US" sz="2400" b="0" kern="1200">
                        <a:solidFill>
                          <a:schemeClr val="tx1"/>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20486">
                <a:tc>
                  <a:txBody>
                    <a:bodyPr/>
                    <a:lstStyle/>
                    <a:p>
                      <a:r>
                        <a:rPr kumimoji="1" lang="en-US" altLang="ja-JP" sz="2800" smtClean="0">
                          <a:solidFill>
                            <a:schemeClr val="tx1"/>
                          </a:solidFill>
                        </a:rPr>
                        <a:t>2</a:t>
                      </a:r>
                      <a:endParaRPr kumimoji="1" lang="ja-JP" altLang="en-US" sz="2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90000"/>
                        </a:lnSpc>
                      </a:pPr>
                      <a:r>
                        <a:rPr kumimoji="1" lang="en-US" altLang="ja-JP" sz="2800" b="1" smtClean="0">
                          <a:solidFill>
                            <a:schemeClr val="tx1"/>
                          </a:solidFill>
                        </a:rPr>
                        <a:t>@Basic</a:t>
                      </a:r>
                      <a:r>
                        <a:rPr kumimoji="1" lang="en-US" altLang="ja-JP" sz="2800" b="1" baseline="0" smtClean="0">
                          <a:solidFill>
                            <a:schemeClr val="tx1"/>
                          </a:solidFill>
                        </a:rPr>
                        <a:t>   </a:t>
                      </a:r>
                    </a:p>
                    <a:p>
                      <a:pPr>
                        <a:lnSpc>
                          <a:spcPct val="90000"/>
                        </a:lnSpc>
                      </a:pPr>
                      <a:r>
                        <a:rPr kumimoji="1" lang="en-US" altLang="ja-JP" sz="2800" b="1" baseline="0" smtClean="0">
                          <a:solidFill>
                            <a:schemeClr val="tx1"/>
                          </a:solidFill>
                        </a:rPr>
                        <a:t>@Lob</a:t>
                      </a:r>
                      <a:endParaRPr kumimoji="1" lang="ja-JP" altLang="en-US" sz="28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遅延フェッチを指定できる</a:t>
                      </a:r>
                      <a:endParaRPr kumimoji="1" lang="en-US" altLang="ja-JP" sz="2400" b="0" kern="1200" smtClean="0">
                        <a:solidFill>
                          <a:schemeClr val="tx1"/>
                        </a:solidFill>
                        <a:latin typeface="メイリオ" panose="020B0604030504040204" pitchFamily="50" charset="-128"/>
                        <a:ea typeface="メイリオ" panose="020B0604030504040204" pitchFamily="50" charset="-128"/>
                        <a:cs typeface="+mn-cs"/>
                      </a:endParaRPr>
                    </a:p>
                    <a:p>
                      <a:pPr marL="0" algn="l" defTabSz="914400" rtl="0" eaLnBrk="1" latinLnBrk="0" hangingPunct="1"/>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ファイルなど大きいデータであることを示す</a:t>
                      </a:r>
                      <a:endParaRPr kumimoji="1" lang="ja-JP" altLang="en-US" sz="2400" b="0" kern="1200">
                        <a:solidFill>
                          <a:schemeClr val="tx1"/>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20486">
                <a:tc>
                  <a:txBody>
                    <a:bodyPr/>
                    <a:lstStyle/>
                    <a:p>
                      <a:r>
                        <a:rPr kumimoji="1" lang="en-US" altLang="ja-JP" sz="2800" smtClean="0">
                          <a:solidFill>
                            <a:schemeClr val="tx2">
                              <a:lumMod val="40000"/>
                              <a:lumOff val="60000"/>
                            </a:schemeClr>
                          </a:solidFill>
                        </a:rPr>
                        <a:t>3</a:t>
                      </a:r>
                      <a:endParaRPr kumimoji="1" lang="ja-JP" altLang="en-US" sz="2800">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90000"/>
                        </a:lnSpc>
                      </a:pPr>
                      <a:r>
                        <a:rPr kumimoji="1" lang="en-US" altLang="ja-JP" sz="2800" b="1" smtClean="0">
                          <a:solidFill>
                            <a:schemeClr val="tx2">
                              <a:lumMod val="40000"/>
                              <a:lumOff val="60000"/>
                            </a:schemeClr>
                          </a:solidFill>
                        </a:rPr>
                        <a:t>@Enumerated</a:t>
                      </a:r>
                      <a:endParaRPr kumimoji="1" lang="ja-JP" altLang="en-US" sz="2800" b="1">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列挙を名前と序数のどちらで記録するか指定</a:t>
                      </a:r>
                      <a:endParaRPr kumimoji="1" lang="en-US" altLang="ja-JP"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20486">
                <a:tc>
                  <a:txBody>
                    <a:bodyPr/>
                    <a:lstStyle/>
                    <a:p>
                      <a:r>
                        <a:rPr kumimoji="1" lang="en-US" altLang="ja-JP" sz="2800" smtClean="0">
                          <a:solidFill>
                            <a:schemeClr val="tx2">
                              <a:lumMod val="40000"/>
                              <a:lumOff val="60000"/>
                            </a:schemeClr>
                          </a:solidFill>
                        </a:rPr>
                        <a:t>4</a:t>
                      </a:r>
                      <a:endParaRPr kumimoji="1" lang="ja-JP" altLang="en-US" sz="2800">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90000"/>
                        </a:lnSpc>
                      </a:pPr>
                      <a:r>
                        <a:rPr kumimoji="1" lang="en-US" altLang="ja-JP" sz="2800" b="1" smtClean="0">
                          <a:solidFill>
                            <a:schemeClr val="tx2">
                              <a:lumMod val="40000"/>
                              <a:lumOff val="60000"/>
                            </a:schemeClr>
                          </a:solidFill>
                        </a:rPr>
                        <a:t>@TemporalType</a:t>
                      </a:r>
                      <a:endParaRPr kumimoji="1" lang="ja-JP" altLang="en-US" sz="2800" b="1">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Date,</a:t>
                      </a:r>
                      <a:r>
                        <a:rPr kumimoji="1" lang="en-US" altLang="ja-JP" sz="2400" b="0" kern="1200" baseline="0" smtClean="0">
                          <a:solidFill>
                            <a:schemeClr val="tx2">
                              <a:lumMod val="40000"/>
                              <a:lumOff val="60000"/>
                            </a:schemeClr>
                          </a:solidFill>
                          <a:latin typeface="メイリオ" panose="020B0604030504040204" pitchFamily="50" charset="-128"/>
                          <a:ea typeface="メイリオ" panose="020B0604030504040204" pitchFamily="50" charset="-128"/>
                          <a:cs typeface="+mn-cs"/>
                        </a:rPr>
                        <a:t> Calendar</a:t>
                      </a:r>
                      <a:r>
                        <a:rPr kumimoji="1" lang="ja-JP" altLang="en-US" sz="2400" b="0" kern="1200" baseline="0" smtClean="0">
                          <a:solidFill>
                            <a:schemeClr val="tx2">
                              <a:lumMod val="40000"/>
                              <a:lumOff val="60000"/>
                            </a:schemeClr>
                          </a:solidFill>
                          <a:latin typeface="メイリオ" panose="020B0604030504040204" pitchFamily="50" charset="-128"/>
                          <a:ea typeface="メイリオ" panose="020B0604030504040204" pitchFamily="50" charset="-128"/>
                          <a:cs typeface="+mn-cs"/>
                        </a:rPr>
                        <a:t>型の値の記録形式を指定</a:t>
                      </a:r>
                      <a:endParaRPr kumimoji="1" lang="en-US" altLang="ja-JP"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20486">
                <a:tc>
                  <a:txBody>
                    <a:bodyPr/>
                    <a:lstStyle/>
                    <a:p>
                      <a:r>
                        <a:rPr kumimoji="1" lang="en-US" altLang="ja-JP" sz="2800" smtClean="0">
                          <a:solidFill>
                            <a:schemeClr val="tx2">
                              <a:lumMod val="40000"/>
                              <a:lumOff val="60000"/>
                            </a:schemeClr>
                          </a:solidFill>
                        </a:rPr>
                        <a:t>5</a:t>
                      </a:r>
                      <a:endParaRPr kumimoji="1" lang="ja-JP" altLang="en-US" sz="2800">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90000"/>
                        </a:lnSpc>
                      </a:pPr>
                      <a:r>
                        <a:rPr kumimoji="1" lang="en-US" altLang="ja-JP" sz="2800" b="1" smtClean="0">
                          <a:solidFill>
                            <a:schemeClr val="tx2">
                              <a:lumMod val="40000"/>
                              <a:lumOff val="60000"/>
                            </a:schemeClr>
                          </a:solidFill>
                        </a:rPr>
                        <a:t>@ElementCollection</a:t>
                      </a:r>
                    </a:p>
                    <a:p>
                      <a:pPr>
                        <a:lnSpc>
                          <a:spcPct val="90000"/>
                        </a:lnSpc>
                      </a:pPr>
                      <a:r>
                        <a:rPr kumimoji="1" lang="en-US" altLang="ja-JP" sz="2800" b="1" smtClean="0">
                          <a:solidFill>
                            <a:schemeClr val="tx2">
                              <a:lumMod val="40000"/>
                              <a:lumOff val="60000"/>
                            </a:schemeClr>
                          </a:solidFill>
                        </a:rPr>
                        <a:t>@CollectionTable</a:t>
                      </a:r>
                    </a:p>
                    <a:p>
                      <a:pPr>
                        <a:lnSpc>
                          <a:spcPct val="90000"/>
                        </a:lnSpc>
                      </a:pPr>
                      <a:r>
                        <a:rPr kumimoji="1" lang="en-US" altLang="ja-JP" sz="2800" b="1" smtClean="0">
                          <a:solidFill>
                            <a:schemeClr val="tx2">
                              <a:lumMod val="40000"/>
                              <a:lumOff val="60000"/>
                            </a:schemeClr>
                          </a:solidFill>
                        </a:rPr>
                        <a:t>@MapKeyColumn</a:t>
                      </a:r>
                    </a:p>
                    <a:p>
                      <a:pPr>
                        <a:lnSpc>
                          <a:spcPct val="90000"/>
                        </a:lnSpc>
                      </a:pPr>
                      <a:r>
                        <a:rPr kumimoji="1" lang="en-US" altLang="ja-JP" sz="2800" b="1" smtClean="0">
                          <a:solidFill>
                            <a:schemeClr val="tx2">
                              <a:lumMod val="40000"/>
                              <a:lumOff val="60000"/>
                            </a:schemeClr>
                          </a:solidFill>
                        </a:rPr>
                        <a:t>@Column</a:t>
                      </a:r>
                      <a:endParaRPr kumimoji="1" lang="ja-JP" altLang="en-US" sz="2800" b="1">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基本型の</a:t>
                      </a:r>
                      <a:r>
                        <a:rPr kumimoji="1" lang="en-US" altLang="ja-JP"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List, Set, Map</a:t>
                      </a: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を</a:t>
                      </a:r>
                      <a:r>
                        <a:rPr kumimoji="1" lang="en-US" altLang="ja-JP"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RDB</a:t>
                      </a: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に割り付ける</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割り付け先のテーブル名を指定する</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割り付け先テーブルでのキーカラム名を指定</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割り付け先テーブルでのカラム名を指定</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02689">
                <a:tc>
                  <a:txBody>
                    <a:bodyPr/>
                    <a:lstStyle/>
                    <a:p>
                      <a:r>
                        <a:rPr kumimoji="1" lang="en-US" altLang="ja-JP" sz="2800" smtClean="0">
                          <a:solidFill>
                            <a:schemeClr val="tx2">
                              <a:lumMod val="40000"/>
                              <a:lumOff val="60000"/>
                            </a:schemeClr>
                          </a:solidFill>
                        </a:rPr>
                        <a:t>6</a:t>
                      </a:r>
                      <a:endParaRPr kumimoji="1" lang="ja-JP" altLang="en-US" sz="2800">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90000"/>
                        </a:lnSpc>
                      </a:pPr>
                      <a:r>
                        <a:rPr kumimoji="1" lang="en-US" altLang="ja-JP" sz="2800" b="1" smtClean="0">
                          <a:solidFill>
                            <a:schemeClr val="tx2">
                              <a:lumMod val="40000"/>
                              <a:lumOff val="60000"/>
                            </a:schemeClr>
                          </a:solidFill>
                        </a:rPr>
                        <a:t>@Transient</a:t>
                      </a:r>
                      <a:endParaRPr kumimoji="1" lang="ja-JP" altLang="en-US" sz="2800" b="1">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データベースに保存しないフィールドを指定</a:t>
                      </a:r>
                      <a:endParaRPr kumimoji="1" lang="en-US" altLang="ja-JP"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spTree>
    <p:extLst>
      <p:ext uri="{BB962C8B-B14F-4D97-AF65-F5344CB8AC3E}">
        <p14:creationId xmlns:p14="http://schemas.microsoft.com/office/powerpoint/2010/main" val="8404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59</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kumimoji="1" lang="en-US" altLang="ja-JP" dirty="0" smtClean="0"/>
              <a:t>4.</a:t>
            </a:r>
            <a:r>
              <a:rPr lang="ja-JP" altLang="en-US" dirty="0"/>
              <a:t>フィールド に個別の属性を指定するアノテーション</a:t>
            </a:r>
            <a:endParaRPr kumimoji="1" lang="ja-JP" altLang="en-US" dirty="0"/>
          </a:p>
        </p:txBody>
      </p:sp>
      <p:graphicFrame>
        <p:nvGraphicFramePr>
          <p:cNvPr id="8" name="表 7"/>
          <p:cNvGraphicFramePr>
            <a:graphicFrameLocks noGrp="1"/>
          </p:cNvGraphicFramePr>
          <p:nvPr>
            <p:extLst>
              <p:ext uri="{D42A27DB-BD31-4B8C-83A1-F6EECF244321}">
                <p14:modId xmlns:p14="http://schemas.microsoft.com/office/powerpoint/2010/main" val="157359328"/>
              </p:ext>
            </p:extLst>
          </p:nvPr>
        </p:nvGraphicFramePr>
        <p:xfrm>
          <a:off x="750318" y="1353116"/>
          <a:ext cx="10511161" cy="4564460"/>
        </p:xfrm>
        <a:graphic>
          <a:graphicData uri="http://schemas.openxmlformats.org/drawingml/2006/table">
            <a:tbl>
              <a:tblPr firstRow="1" bandRow="1">
                <a:tableStyleId>{0E3FDE45-AF77-4B5C-9715-49D594BDF05E}</a:tableStyleId>
              </a:tblPr>
              <a:tblGrid>
                <a:gridCol w="408373"/>
                <a:gridCol w="3419703"/>
                <a:gridCol w="6683085"/>
              </a:tblGrid>
              <a:tr h="462895">
                <a:tc>
                  <a:txBody>
                    <a:bodyPr/>
                    <a:lstStyle/>
                    <a:p>
                      <a:pPr marL="0" algn="l" defTabSz="914400" rtl="0" eaLnBrk="1" latinLnBrk="0" hangingPunct="1"/>
                      <a:r>
                        <a:rPr kumimoji="1" lang="en-US" altLang="ja-JP" sz="2800" b="0" kern="1200" smtClean="0">
                          <a:solidFill>
                            <a:schemeClr val="tx1"/>
                          </a:solidFill>
                          <a:latin typeface="+mn-lt"/>
                          <a:ea typeface="+mn-ea"/>
                          <a:cs typeface="+mn-cs"/>
                        </a:rPr>
                        <a:t>1</a:t>
                      </a:r>
                      <a:endParaRPr kumimoji="1" lang="ja-JP" altLang="en-US" sz="2800" b="0"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lnSpc>
                          <a:spcPct val="90000"/>
                        </a:lnSpc>
                      </a:pPr>
                      <a:r>
                        <a:rPr kumimoji="1" lang="en-US" altLang="ja-JP" sz="2800" b="1" kern="1200" smtClean="0">
                          <a:solidFill>
                            <a:schemeClr val="tx1"/>
                          </a:solidFill>
                          <a:latin typeface="+mn-lt"/>
                          <a:ea typeface="+mn-ea"/>
                          <a:cs typeface="+mn-cs"/>
                        </a:rPr>
                        <a:t>@column</a:t>
                      </a:r>
                      <a:endParaRPr kumimoji="1" lang="ja-JP" altLang="en-US" sz="2800" b="1" kern="1200" smtClean="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kumimoji="1" lang="ja-JP" altLang="en-US" sz="2000" b="0" kern="1200" smtClean="0">
                          <a:solidFill>
                            <a:schemeClr val="tx1"/>
                          </a:solidFill>
                          <a:latin typeface="メイリオ" panose="020B0604030504040204" pitchFamily="50" charset="-128"/>
                          <a:ea typeface="メイリオ" panose="020B0604030504040204" pitchFamily="50" charset="-128"/>
                          <a:cs typeface="+mn-cs"/>
                        </a:rPr>
                        <a:t>フィールド</a:t>
                      </a:r>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に対応するテーブルカラムを指定する</a:t>
                      </a:r>
                      <a:endParaRPr kumimoji="1" lang="ja-JP" altLang="en-US" sz="2400" b="0" kern="1200">
                        <a:solidFill>
                          <a:schemeClr val="tx1"/>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20486">
                <a:tc>
                  <a:txBody>
                    <a:bodyPr/>
                    <a:lstStyle/>
                    <a:p>
                      <a:r>
                        <a:rPr kumimoji="1" lang="en-US" altLang="ja-JP" sz="2800" smtClean="0">
                          <a:solidFill>
                            <a:schemeClr val="tx1"/>
                          </a:solidFill>
                        </a:rPr>
                        <a:t>2</a:t>
                      </a:r>
                      <a:endParaRPr kumimoji="1" lang="ja-JP" altLang="en-US" sz="2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90000"/>
                        </a:lnSpc>
                      </a:pPr>
                      <a:r>
                        <a:rPr kumimoji="1" lang="en-US" altLang="ja-JP" sz="2800" b="1" smtClean="0">
                          <a:solidFill>
                            <a:schemeClr val="tx1"/>
                          </a:solidFill>
                        </a:rPr>
                        <a:t>@Basic</a:t>
                      </a:r>
                      <a:r>
                        <a:rPr kumimoji="1" lang="en-US" altLang="ja-JP" sz="2800" b="1" baseline="0" smtClean="0">
                          <a:solidFill>
                            <a:schemeClr val="tx1"/>
                          </a:solidFill>
                        </a:rPr>
                        <a:t>   </a:t>
                      </a:r>
                    </a:p>
                    <a:p>
                      <a:pPr>
                        <a:lnSpc>
                          <a:spcPct val="90000"/>
                        </a:lnSpc>
                      </a:pPr>
                      <a:r>
                        <a:rPr kumimoji="1" lang="en-US" altLang="ja-JP" sz="2800" b="1" baseline="0" smtClean="0">
                          <a:solidFill>
                            <a:schemeClr val="tx1"/>
                          </a:solidFill>
                        </a:rPr>
                        <a:t>@Lob</a:t>
                      </a:r>
                      <a:endParaRPr kumimoji="1" lang="ja-JP" altLang="en-US" sz="28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遅延フェッチを指定できる</a:t>
                      </a:r>
                      <a:endParaRPr kumimoji="1" lang="en-US" altLang="ja-JP" sz="2400" b="0" kern="1200" smtClean="0">
                        <a:solidFill>
                          <a:schemeClr val="tx1"/>
                        </a:solidFill>
                        <a:latin typeface="メイリオ" panose="020B0604030504040204" pitchFamily="50" charset="-128"/>
                        <a:ea typeface="メイリオ" panose="020B0604030504040204" pitchFamily="50" charset="-128"/>
                        <a:cs typeface="+mn-cs"/>
                      </a:endParaRPr>
                    </a:p>
                    <a:p>
                      <a:pPr marL="0" algn="l" defTabSz="914400" rtl="0" eaLnBrk="1" latinLnBrk="0" hangingPunct="1"/>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ファイルなど大きいデータであることを示す</a:t>
                      </a:r>
                      <a:endParaRPr kumimoji="1" lang="ja-JP" altLang="en-US" sz="2400" b="0" kern="1200">
                        <a:solidFill>
                          <a:schemeClr val="tx1"/>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20486">
                <a:tc>
                  <a:txBody>
                    <a:bodyPr/>
                    <a:lstStyle/>
                    <a:p>
                      <a:r>
                        <a:rPr kumimoji="1" lang="en-US" altLang="ja-JP" sz="2800" smtClean="0">
                          <a:solidFill>
                            <a:schemeClr val="tx1"/>
                          </a:solidFill>
                        </a:rPr>
                        <a:t>3</a:t>
                      </a:r>
                      <a:endParaRPr kumimoji="1" lang="ja-JP" altLang="en-US" sz="2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90000"/>
                        </a:lnSpc>
                      </a:pPr>
                      <a:r>
                        <a:rPr kumimoji="1" lang="en-US" altLang="ja-JP" sz="2800" b="1" smtClean="0">
                          <a:solidFill>
                            <a:schemeClr val="tx1"/>
                          </a:solidFill>
                        </a:rPr>
                        <a:t>@Enumerated</a:t>
                      </a:r>
                      <a:endParaRPr kumimoji="1" lang="ja-JP" altLang="en-US" sz="28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列挙を名前と序数のどちらで記録するか指定</a:t>
                      </a:r>
                      <a:endParaRPr kumimoji="1" lang="en-US" altLang="ja-JP" sz="2400" b="0" kern="1200" smtClean="0">
                        <a:solidFill>
                          <a:schemeClr val="tx1"/>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20486">
                <a:tc>
                  <a:txBody>
                    <a:bodyPr/>
                    <a:lstStyle/>
                    <a:p>
                      <a:r>
                        <a:rPr kumimoji="1" lang="en-US" altLang="ja-JP" sz="2800" smtClean="0">
                          <a:solidFill>
                            <a:schemeClr val="tx2">
                              <a:lumMod val="40000"/>
                              <a:lumOff val="60000"/>
                            </a:schemeClr>
                          </a:solidFill>
                        </a:rPr>
                        <a:t>4</a:t>
                      </a:r>
                      <a:endParaRPr kumimoji="1" lang="ja-JP" altLang="en-US" sz="2800">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90000"/>
                        </a:lnSpc>
                      </a:pPr>
                      <a:r>
                        <a:rPr kumimoji="1" lang="en-US" altLang="ja-JP" sz="2800" b="1" smtClean="0">
                          <a:solidFill>
                            <a:schemeClr val="tx2">
                              <a:lumMod val="40000"/>
                              <a:lumOff val="60000"/>
                            </a:schemeClr>
                          </a:solidFill>
                        </a:rPr>
                        <a:t>@TemporalType</a:t>
                      </a:r>
                      <a:endParaRPr kumimoji="1" lang="ja-JP" altLang="en-US" sz="2800" b="1">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Date,</a:t>
                      </a:r>
                      <a:r>
                        <a:rPr kumimoji="1" lang="en-US" altLang="ja-JP" sz="2400" b="0" kern="1200" baseline="0" smtClean="0">
                          <a:solidFill>
                            <a:schemeClr val="tx2">
                              <a:lumMod val="40000"/>
                              <a:lumOff val="60000"/>
                            </a:schemeClr>
                          </a:solidFill>
                          <a:latin typeface="メイリオ" panose="020B0604030504040204" pitchFamily="50" charset="-128"/>
                          <a:ea typeface="メイリオ" panose="020B0604030504040204" pitchFamily="50" charset="-128"/>
                          <a:cs typeface="+mn-cs"/>
                        </a:rPr>
                        <a:t> Calendar</a:t>
                      </a:r>
                      <a:r>
                        <a:rPr kumimoji="1" lang="ja-JP" altLang="en-US" sz="2400" b="0" kern="1200" baseline="0" smtClean="0">
                          <a:solidFill>
                            <a:schemeClr val="tx2">
                              <a:lumMod val="40000"/>
                              <a:lumOff val="60000"/>
                            </a:schemeClr>
                          </a:solidFill>
                          <a:latin typeface="メイリオ" panose="020B0604030504040204" pitchFamily="50" charset="-128"/>
                          <a:ea typeface="メイリオ" panose="020B0604030504040204" pitchFamily="50" charset="-128"/>
                          <a:cs typeface="+mn-cs"/>
                        </a:rPr>
                        <a:t>型の値の記録形式を指定</a:t>
                      </a:r>
                      <a:endParaRPr kumimoji="1" lang="en-US" altLang="ja-JP"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20486">
                <a:tc>
                  <a:txBody>
                    <a:bodyPr/>
                    <a:lstStyle/>
                    <a:p>
                      <a:r>
                        <a:rPr kumimoji="1" lang="en-US" altLang="ja-JP" sz="2800" smtClean="0">
                          <a:solidFill>
                            <a:schemeClr val="tx2">
                              <a:lumMod val="40000"/>
                              <a:lumOff val="60000"/>
                            </a:schemeClr>
                          </a:solidFill>
                        </a:rPr>
                        <a:t>5</a:t>
                      </a:r>
                      <a:endParaRPr kumimoji="1" lang="ja-JP" altLang="en-US" sz="2800">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90000"/>
                        </a:lnSpc>
                      </a:pPr>
                      <a:r>
                        <a:rPr kumimoji="1" lang="en-US" altLang="ja-JP" sz="2800" b="1" smtClean="0">
                          <a:solidFill>
                            <a:schemeClr val="tx2">
                              <a:lumMod val="40000"/>
                              <a:lumOff val="60000"/>
                            </a:schemeClr>
                          </a:solidFill>
                        </a:rPr>
                        <a:t>@ElementCollection</a:t>
                      </a:r>
                    </a:p>
                    <a:p>
                      <a:pPr>
                        <a:lnSpc>
                          <a:spcPct val="90000"/>
                        </a:lnSpc>
                      </a:pPr>
                      <a:r>
                        <a:rPr kumimoji="1" lang="en-US" altLang="ja-JP" sz="2800" b="1" smtClean="0">
                          <a:solidFill>
                            <a:schemeClr val="tx2">
                              <a:lumMod val="40000"/>
                              <a:lumOff val="60000"/>
                            </a:schemeClr>
                          </a:solidFill>
                        </a:rPr>
                        <a:t>@CollectionTable</a:t>
                      </a:r>
                    </a:p>
                    <a:p>
                      <a:pPr>
                        <a:lnSpc>
                          <a:spcPct val="90000"/>
                        </a:lnSpc>
                      </a:pPr>
                      <a:r>
                        <a:rPr kumimoji="1" lang="en-US" altLang="ja-JP" sz="2800" b="1" smtClean="0">
                          <a:solidFill>
                            <a:schemeClr val="tx2">
                              <a:lumMod val="40000"/>
                              <a:lumOff val="60000"/>
                            </a:schemeClr>
                          </a:solidFill>
                        </a:rPr>
                        <a:t>@MapKeyColumn</a:t>
                      </a:r>
                    </a:p>
                    <a:p>
                      <a:pPr>
                        <a:lnSpc>
                          <a:spcPct val="90000"/>
                        </a:lnSpc>
                      </a:pPr>
                      <a:r>
                        <a:rPr kumimoji="1" lang="en-US" altLang="ja-JP" sz="2800" b="1" smtClean="0">
                          <a:solidFill>
                            <a:schemeClr val="tx2">
                              <a:lumMod val="40000"/>
                              <a:lumOff val="60000"/>
                            </a:schemeClr>
                          </a:solidFill>
                        </a:rPr>
                        <a:t>@Column</a:t>
                      </a:r>
                      <a:endParaRPr kumimoji="1" lang="ja-JP" altLang="en-US" sz="2800" b="1">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基本型の</a:t>
                      </a:r>
                      <a:r>
                        <a:rPr kumimoji="1" lang="en-US" altLang="ja-JP"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List, Set, Map</a:t>
                      </a: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を</a:t>
                      </a:r>
                      <a:r>
                        <a:rPr kumimoji="1" lang="en-US" altLang="ja-JP"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RDB</a:t>
                      </a: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に割り付ける</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割り付け先のテーブル名を指定する</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割り付け先テーブルでのキーカラム名を指定</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割り付け先テーブルでのカラム名を指定</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02689">
                <a:tc>
                  <a:txBody>
                    <a:bodyPr/>
                    <a:lstStyle/>
                    <a:p>
                      <a:r>
                        <a:rPr kumimoji="1" lang="en-US" altLang="ja-JP" sz="2800" smtClean="0">
                          <a:solidFill>
                            <a:schemeClr val="tx2">
                              <a:lumMod val="40000"/>
                              <a:lumOff val="60000"/>
                            </a:schemeClr>
                          </a:solidFill>
                        </a:rPr>
                        <a:t>6</a:t>
                      </a:r>
                      <a:endParaRPr kumimoji="1" lang="ja-JP" altLang="en-US" sz="2800">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90000"/>
                        </a:lnSpc>
                      </a:pPr>
                      <a:r>
                        <a:rPr kumimoji="1" lang="en-US" altLang="ja-JP" sz="2800" b="1" smtClean="0">
                          <a:solidFill>
                            <a:schemeClr val="tx2">
                              <a:lumMod val="40000"/>
                              <a:lumOff val="60000"/>
                            </a:schemeClr>
                          </a:solidFill>
                        </a:rPr>
                        <a:t>@Transient</a:t>
                      </a:r>
                      <a:endParaRPr kumimoji="1" lang="ja-JP" altLang="en-US" sz="2800" b="1">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データベースに保存しないフィールドを指定</a:t>
                      </a:r>
                      <a:endParaRPr kumimoji="1" lang="en-US" altLang="ja-JP"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spTree>
    <p:extLst>
      <p:ext uri="{BB962C8B-B14F-4D97-AF65-F5344CB8AC3E}">
        <p14:creationId xmlns:p14="http://schemas.microsoft.com/office/powerpoint/2010/main" val="690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750" y="472966"/>
            <a:ext cx="11125200" cy="559676"/>
          </a:xfrm>
        </p:spPr>
        <p:txBody>
          <a:bodyPr/>
          <a:lstStyle/>
          <a:p>
            <a:r>
              <a:rPr lang="en-US" altLang="ja-JP" smtClean="0"/>
              <a:t>1. JPA(Java persistent API)</a:t>
            </a:r>
            <a:r>
              <a:rPr lang="ja-JP" altLang="en-US" smtClean="0"/>
              <a:t>の役割と効果</a:t>
            </a:r>
            <a:endParaRPr lang="en-US"/>
          </a:p>
        </p:txBody>
      </p:sp>
      <p:sp>
        <p:nvSpPr>
          <p:cNvPr id="4" name="Slide Number Placeholder 3"/>
          <p:cNvSpPr>
            <a:spLocks noGrp="1"/>
          </p:cNvSpPr>
          <p:nvPr>
            <p:ph type="sldNum" sz="quarter" idx="12"/>
          </p:nvPr>
        </p:nvSpPr>
        <p:spPr/>
        <p:txBody>
          <a:bodyPr/>
          <a:lstStyle/>
          <a:p>
            <a:fld id="{C51EAA63-D034-42AE-91FA-B13B9518C7BE}" type="slidenum">
              <a:rPr lang="en-US" smtClean="0"/>
              <a:pPr/>
              <a:t>6</a:t>
            </a:fld>
            <a:endParaRPr lang="en-US"/>
          </a:p>
        </p:txBody>
      </p:sp>
      <p:sp>
        <p:nvSpPr>
          <p:cNvPr id="3" name="テキスト ボックス 2"/>
          <p:cNvSpPr txBox="1"/>
          <p:nvPr/>
        </p:nvSpPr>
        <p:spPr>
          <a:xfrm>
            <a:off x="936219" y="1623783"/>
            <a:ext cx="3057712" cy="358550"/>
          </a:xfrm>
          <a:prstGeom prst="rect">
            <a:avLst/>
          </a:prstGeom>
          <a:noFill/>
        </p:spPr>
        <p:txBody>
          <a:bodyPr wrap="none" lIns="0" tIns="0" rIns="0" bIns="0" rtlCol="0" anchor="ctr">
            <a:noAutofit/>
          </a:bodyPr>
          <a:lstStyle/>
          <a:p>
            <a:pPr>
              <a:lnSpc>
                <a:spcPct val="90000"/>
              </a:lnSpc>
            </a:pPr>
            <a:r>
              <a:rPr kumimoji="1" lang="ja-JP" altLang="en-US" sz="2400" smtClean="0">
                <a:solidFill>
                  <a:schemeClr val="bg1">
                    <a:lumMod val="85000"/>
                  </a:schemeClr>
                </a:solidFill>
                <a:latin typeface="Calibri" panose="020F0502020204030204" pitchFamily="34" charset="0"/>
                <a:ea typeface="メイリオ" panose="020B0604030504040204" pitchFamily="50" charset="-128"/>
              </a:rPr>
              <a:t>オブジェクトの世界</a:t>
            </a:r>
            <a:r>
              <a:rPr kumimoji="1" lang="ja-JP" altLang="en-US" sz="2400" smtClean="0">
                <a:latin typeface="Calibri" panose="020F0502020204030204" pitchFamily="34" charset="0"/>
                <a:ea typeface="メイリオ" panose="020B0604030504040204" pitchFamily="50" charset="-128"/>
              </a:rPr>
              <a:t>　</a:t>
            </a:r>
          </a:p>
        </p:txBody>
      </p:sp>
      <p:sp>
        <p:nvSpPr>
          <p:cNvPr id="7" name="テキスト ボックス 6"/>
          <p:cNvSpPr txBox="1"/>
          <p:nvPr/>
        </p:nvSpPr>
        <p:spPr>
          <a:xfrm>
            <a:off x="7201982" y="1595910"/>
            <a:ext cx="3057712" cy="358550"/>
          </a:xfrm>
          <a:prstGeom prst="rect">
            <a:avLst/>
          </a:prstGeom>
          <a:noFill/>
        </p:spPr>
        <p:txBody>
          <a:bodyPr wrap="none" lIns="0" tIns="0" rIns="0" bIns="0" rtlCol="0" anchor="ctr">
            <a:noAutofit/>
          </a:bodyPr>
          <a:lstStyle/>
          <a:p>
            <a:pPr>
              <a:lnSpc>
                <a:spcPct val="90000"/>
              </a:lnSpc>
            </a:pPr>
            <a:r>
              <a:rPr kumimoji="1" lang="ja-JP" altLang="en-US" sz="2400" smtClean="0">
                <a:latin typeface="Calibri" panose="020F0502020204030204" pitchFamily="34" charset="0"/>
                <a:ea typeface="メイリオ" panose="020B0604030504040204" pitchFamily="50" charset="-128"/>
              </a:rPr>
              <a:t>データベース（</a:t>
            </a:r>
            <a:r>
              <a:rPr kumimoji="1" lang="en-US" altLang="ja-JP" sz="2400" smtClean="0">
                <a:latin typeface="Calibri" panose="020F0502020204030204" pitchFamily="34" charset="0"/>
                <a:ea typeface="メイリオ" panose="020B0604030504040204" pitchFamily="50" charset="-128"/>
              </a:rPr>
              <a:t>RDB)</a:t>
            </a:r>
            <a:r>
              <a:rPr kumimoji="1" lang="ja-JP" altLang="en-US" sz="2400" smtClean="0">
                <a:latin typeface="Calibri" panose="020F0502020204030204" pitchFamily="34" charset="0"/>
                <a:ea typeface="メイリオ" panose="020B0604030504040204" pitchFamily="50" charset="-128"/>
              </a:rPr>
              <a:t>の世界　</a:t>
            </a:r>
          </a:p>
        </p:txBody>
      </p:sp>
      <p:sp>
        <p:nvSpPr>
          <p:cNvPr id="9" name="左右矢印 8"/>
          <p:cNvSpPr/>
          <p:nvPr/>
        </p:nvSpPr>
        <p:spPr bwMode="gray">
          <a:xfrm>
            <a:off x="3783725" y="1706867"/>
            <a:ext cx="3342290" cy="166038"/>
          </a:xfrm>
          <a:prstGeom prst="leftRightArrow">
            <a:avLst/>
          </a:prstGeom>
          <a:solidFill>
            <a:srgbClr val="41555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5" name="円/楕円 4"/>
          <p:cNvSpPr/>
          <p:nvPr/>
        </p:nvSpPr>
        <p:spPr bwMode="gray">
          <a:xfrm>
            <a:off x="5076497" y="1311666"/>
            <a:ext cx="956441" cy="956441"/>
          </a:xfrm>
          <a:prstGeom prst="ellipse">
            <a:avLst/>
          </a:prstGeom>
          <a:solidFill>
            <a:schemeClr val="accent4">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kumimoji="1" lang="en-US" altLang="ja-JP" sz="2800" smtClean="0"/>
              <a:t>JPA</a:t>
            </a:r>
            <a:endParaRPr kumimoji="1" lang="ja-JP" altLang="en-US" sz="2800" dirty="0" err="1" smtClean="0"/>
          </a:p>
        </p:txBody>
      </p:sp>
      <p:cxnSp>
        <p:nvCxnSpPr>
          <p:cNvPr id="17" name="直線コネクタ 16"/>
          <p:cNvCxnSpPr/>
          <p:nvPr/>
        </p:nvCxnSpPr>
        <p:spPr>
          <a:xfrm>
            <a:off x="6476102" y="3431689"/>
            <a:ext cx="1710466" cy="0"/>
          </a:xfrm>
          <a:prstGeom prst="line">
            <a:avLst/>
          </a:prstGeom>
          <a:ln w="19050">
            <a:solidFill>
              <a:schemeClr val="accent3"/>
            </a:solidFill>
            <a:miter lim="800000"/>
          </a:ln>
        </p:spPr>
        <p:style>
          <a:lnRef idx="1">
            <a:schemeClr val="accent1"/>
          </a:lnRef>
          <a:fillRef idx="0">
            <a:schemeClr val="accent1"/>
          </a:fillRef>
          <a:effectRef idx="0">
            <a:schemeClr val="accent1"/>
          </a:effectRef>
          <a:fontRef idx="minor">
            <a:schemeClr val="tx1"/>
          </a:fontRef>
        </p:style>
      </p:cxnSp>
      <p:pic>
        <p:nvPicPr>
          <p:cNvPr id="18" name="図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641" y="2690250"/>
            <a:ext cx="8458457" cy="2901251"/>
          </a:xfrm>
          <a:prstGeom prst="rect">
            <a:avLst/>
          </a:prstGeom>
        </p:spPr>
      </p:pic>
      <p:pic>
        <p:nvPicPr>
          <p:cNvPr id="10" name="図 9"/>
          <p:cNvPicPr/>
          <p:nvPr/>
        </p:nvPicPr>
        <p:blipFill>
          <a:blip r:embed="rId4" cstate="print">
            <a:extLst>
              <a:ext uri="{28A0092B-C50C-407E-A947-70E740481C1C}">
                <a14:useLocalDpi xmlns:a14="http://schemas.microsoft.com/office/drawing/2010/main" val="0"/>
              </a:ext>
            </a:extLst>
          </a:blip>
          <a:stretch>
            <a:fillRect/>
          </a:stretch>
        </p:blipFill>
        <p:spPr>
          <a:xfrm>
            <a:off x="1064173" y="2690250"/>
            <a:ext cx="9814034" cy="2901251"/>
          </a:xfrm>
          <a:prstGeom prst="rect">
            <a:avLst/>
          </a:prstGeom>
        </p:spPr>
      </p:pic>
      <p:sp>
        <p:nvSpPr>
          <p:cNvPr id="6" name="テキスト ボックス 5"/>
          <p:cNvSpPr txBox="1"/>
          <p:nvPr/>
        </p:nvSpPr>
        <p:spPr>
          <a:xfrm>
            <a:off x="3298267" y="2427490"/>
            <a:ext cx="4876800" cy="525517"/>
          </a:xfrm>
          <a:prstGeom prst="rect">
            <a:avLst/>
          </a:prstGeom>
          <a:solidFill>
            <a:schemeClr val="accent2">
              <a:lumMod val="20000"/>
              <a:lumOff val="80000"/>
            </a:schemeClr>
          </a:solidFill>
        </p:spPr>
        <p:txBody>
          <a:bodyPr wrap="none" lIns="0" tIns="108000" rIns="0" bIns="108000" rtlCol="0">
            <a:noAutofit/>
          </a:bodyPr>
          <a:lstStyle/>
          <a:p>
            <a:pPr algn="ctr">
              <a:lnSpc>
                <a:spcPts val="2700"/>
              </a:lnSpc>
            </a:pPr>
            <a:r>
              <a:rPr kumimoji="1" lang="ja-JP" altLang="en-US" smtClean="0">
                <a:latin typeface="Calibri" panose="020F0502020204030204" pitchFamily="34" charset="0"/>
                <a:ea typeface="メイリオ" panose="020B0604030504040204" pitchFamily="50" charset="-128"/>
              </a:rPr>
              <a:t>キーカラムで関連するテーブルを結合する</a:t>
            </a:r>
          </a:p>
        </p:txBody>
      </p:sp>
      <p:sp>
        <p:nvSpPr>
          <p:cNvPr id="8" name="円/楕円 7"/>
          <p:cNvSpPr/>
          <p:nvPr/>
        </p:nvSpPr>
        <p:spPr bwMode="gray">
          <a:xfrm>
            <a:off x="3993931" y="4277710"/>
            <a:ext cx="420414" cy="420414"/>
          </a:xfrm>
          <a:prstGeom prst="ellipse">
            <a:avLst/>
          </a:prstGeom>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13" name="円/楕円 12"/>
          <p:cNvSpPr/>
          <p:nvPr/>
        </p:nvSpPr>
        <p:spPr bwMode="gray">
          <a:xfrm>
            <a:off x="6265895" y="4161896"/>
            <a:ext cx="420414" cy="420414"/>
          </a:xfrm>
          <a:prstGeom prst="ellipse">
            <a:avLst/>
          </a:prstGeom>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11" name="テキスト ボックス 10"/>
          <p:cNvSpPr txBox="1"/>
          <p:nvPr/>
        </p:nvSpPr>
        <p:spPr>
          <a:xfrm>
            <a:off x="3091771" y="5759667"/>
            <a:ext cx="3174124" cy="346841"/>
          </a:xfrm>
          <a:prstGeom prst="rect">
            <a:avLst/>
          </a:prstGeom>
          <a:noFill/>
        </p:spPr>
        <p:txBody>
          <a:bodyPr wrap="none" lIns="0" tIns="0" rIns="0" bIns="0" rtlCol="0">
            <a:noAutofit/>
          </a:bodyPr>
          <a:lstStyle/>
          <a:p>
            <a:pPr>
              <a:lnSpc>
                <a:spcPts val="2700"/>
              </a:lnSpc>
            </a:pPr>
            <a:r>
              <a:rPr kumimoji="1" lang="en-US" altLang="ja-JP" smtClean="0">
                <a:latin typeface="Calibri" panose="020F0502020204030204" pitchFamily="34" charset="0"/>
                <a:ea typeface="メイリオ" panose="020B0604030504040204" pitchFamily="50" charset="-128"/>
              </a:rPr>
              <a:t>INFORMATION</a:t>
            </a:r>
            <a:r>
              <a:rPr kumimoji="1" lang="ja-JP" altLang="en-US" smtClean="0">
                <a:latin typeface="Calibri" panose="020F0502020204030204" pitchFamily="34" charset="0"/>
                <a:ea typeface="メイリオ" panose="020B0604030504040204" pitchFamily="50" charset="-128"/>
              </a:rPr>
              <a:t> テーブルのキー</a:t>
            </a:r>
          </a:p>
        </p:txBody>
      </p:sp>
      <p:sp>
        <p:nvSpPr>
          <p:cNvPr id="15" name="円/楕円 14"/>
          <p:cNvSpPr/>
          <p:nvPr/>
        </p:nvSpPr>
        <p:spPr bwMode="gray">
          <a:xfrm>
            <a:off x="3993931" y="4792717"/>
            <a:ext cx="420414" cy="420414"/>
          </a:xfrm>
          <a:prstGeom prst="ellipse">
            <a:avLst/>
          </a:prstGeom>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20" name="円/楕円 19"/>
          <p:cNvSpPr/>
          <p:nvPr/>
        </p:nvSpPr>
        <p:spPr bwMode="gray">
          <a:xfrm>
            <a:off x="6309666" y="4698124"/>
            <a:ext cx="420414" cy="420414"/>
          </a:xfrm>
          <a:prstGeom prst="ellipse">
            <a:avLst/>
          </a:prstGeom>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12" name="上矢印 11"/>
          <p:cNvSpPr/>
          <p:nvPr/>
        </p:nvSpPr>
        <p:spPr bwMode="gray">
          <a:xfrm>
            <a:off x="3983420" y="5276189"/>
            <a:ext cx="430925" cy="483478"/>
          </a:xfrm>
          <a:prstGeom prst="upArrow">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Tree>
    <p:extLst>
      <p:ext uri="{BB962C8B-B14F-4D97-AF65-F5344CB8AC3E}">
        <p14:creationId xmlns:p14="http://schemas.microsoft.com/office/powerpoint/2010/main" val="3988073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60</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kumimoji="1" lang="en-US" altLang="ja-JP" dirty="0" smtClean="0"/>
              <a:t>4.</a:t>
            </a:r>
            <a:r>
              <a:rPr lang="ja-JP" altLang="en-US" dirty="0"/>
              <a:t>フィールド に個別の属性を指定するアノテーション</a:t>
            </a:r>
            <a:endParaRPr kumimoji="1" lang="ja-JP" altLang="en-US" dirty="0"/>
          </a:p>
        </p:txBody>
      </p:sp>
      <p:graphicFrame>
        <p:nvGraphicFramePr>
          <p:cNvPr id="8" name="表 7"/>
          <p:cNvGraphicFramePr>
            <a:graphicFrameLocks noGrp="1"/>
          </p:cNvGraphicFramePr>
          <p:nvPr>
            <p:extLst>
              <p:ext uri="{D42A27DB-BD31-4B8C-83A1-F6EECF244321}">
                <p14:modId xmlns:p14="http://schemas.microsoft.com/office/powerpoint/2010/main" val="1987273236"/>
              </p:ext>
            </p:extLst>
          </p:nvPr>
        </p:nvGraphicFramePr>
        <p:xfrm>
          <a:off x="750318" y="1353116"/>
          <a:ext cx="10511161" cy="4564460"/>
        </p:xfrm>
        <a:graphic>
          <a:graphicData uri="http://schemas.openxmlformats.org/drawingml/2006/table">
            <a:tbl>
              <a:tblPr firstRow="1" bandRow="1">
                <a:tableStyleId>{0E3FDE45-AF77-4B5C-9715-49D594BDF05E}</a:tableStyleId>
              </a:tblPr>
              <a:tblGrid>
                <a:gridCol w="408373"/>
                <a:gridCol w="3419703"/>
                <a:gridCol w="6683085"/>
              </a:tblGrid>
              <a:tr h="462895">
                <a:tc>
                  <a:txBody>
                    <a:bodyPr/>
                    <a:lstStyle/>
                    <a:p>
                      <a:pPr marL="0" algn="l" defTabSz="914400" rtl="0" eaLnBrk="1" latinLnBrk="0" hangingPunct="1"/>
                      <a:r>
                        <a:rPr kumimoji="1" lang="en-US" altLang="ja-JP" sz="2800" b="0" kern="1200" smtClean="0">
                          <a:solidFill>
                            <a:schemeClr val="tx1"/>
                          </a:solidFill>
                          <a:latin typeface="+mn-lt"/>
                          <a:ea typeface="+mn-ea"/>
                          <a:cs typeface="+mn-cs"/>
                        </a:rPr>
                        <a:t>1</a:t>
                      </a:r>
                      <a:endParaRPr kumimoji="1" lang="ja-JP" altLang="en-US" sz="2800" b="0"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lnSpc>
                          <a:spcPct val="90000"/>
                        </a:lnSpc>
                      </a:pPr>
                      <a:r>
                        <a:rPr kumimoji="1" lang="en-US" altLang="ja-JP" sz="2800" b="1" kern="1200" smtClean="0">
                          <a:solidFill>
                            <a:schemeClr val="tx1"/>
                          </a:solidFill>
                          <a:latin typeface="+mn-lt"/>
                          <a:ea typeface="+mn-ea"/>
                          <a:cs typeface="+mn-cs"/>
                        </a:rPr>
                        <a:t>@column</a:t>
                      </a:r>
                      <a:endParaRPr kumimoji="1" lang="ja-JP" altLang="en-US" sz="2800" b="1" kern="1200" smtClean="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kumimoji="1" lang="ja-JP" altLang="en-US" sz="2000" b="0" kern="1200" smtClean="0">
                          <a:solidFill>
                            <a:schemeClr val="tx1"/>
                          </a:solidFill>
                          <a:latin typeface="メイリオ" panose="020B0604030504040204" pitchFamily="50" charset="-128"/>
                          <a:ea typeface="メイリオ" panose="020B0604030504040204" pitchFamily="50" charset="-128"/>
                          <a:cs typeface="+mn-cs"/>
                        </a:rPr>
                        <a:t>フィールド</a:t>
                      </a:r>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に対応するテーブルカラムを指定する</a:t>
                      </a:r>
                      <a:endParaRPr kumimoji="1" lang="ja-JP" altLang="en-US" sz="2400" b="0" kern="1200">
                        <a:solidFill>
                          <a:schemeClr val="tx1"/>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20486">
                <a:tc>
                  <a:txBody>
                    <a:bodyPr/>
                    <a:lstStyle/>
                    <a:p>
                      <a:r>
                        <a:rPr kumimoji="1" lang="en-US" altLang="ja-JP" sz="2800" smtClean="0">
                          <a:solidFill>
                            <a:schemeClr val="tx1"/>
                          </a:solidFill>
                        </a:rPr>
                        <a:t>2</a:t>
                      </a:r>
                      <a:endParaRPr kumimoji="1" lang="ja-JP" altLang="en-US" sz="2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90000"/>
                        </a:lnSpc>
                      </a:pPr>
                      <a:r>
                        <a:rPr kumimoji="1" lang="en-US" altLang="ja-JP" sz="2800" b="1" smtClean="0">
                          <a:solidFill>
                            <a:schemeClr val="tx1"/>
                          </a:solidFill>
                        </a:rPr>
                        <a:t>@Basic</a:t>
                      </a:r>
                      <a:r>
                        <a:rPr kumimoji="1" lang="en-US" altLang="ja-JP" sz="2800" b="1" baseline="0" smtClean="0">
                          <a:solidFill>
                            <a:schemeClr val="tx1"/>
                          </a:solidFill>
                        </a:rPr>
                        <a:t>   </a:t>
                      </a:r>
                    </a:p>
                    <a:p>
                      <a:pPr>
                        <a:lnSpc>
                          <a:spcPct val="90000"/>
                        </a:lnSpc>
                      </a:pPr>
                      <a:r>
                        <a:rPr kumimoji="1" lang="en-US" altLang="ja-JP" sz="2800" b="1" baseline="0" smtClean="0">
                          <a:solidFill>
                            <a:schemeClr val="tx1"/>
                          </a:solidFill>
                        </a:rPr>
                        <a:t>@Lob</a:t>
                      </a:r>
                      <a:endParaRPr kumimoji="1" lang="ja-JP" altLang="en-US" sz="28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遅延フェッチを指定できる</a:t>
                      </a:r>
                      <a:endParaRPr kumimoji="1" lang="en-US" altLang="ja-JP" sz="2400" b="0" kern="1200" smtClean="0">
                        <a:solidFill>
                          <a:schemeClr val="tx1"/>
                        </a:solidFill>
                        <a:latin typeface="メイリオ" panose="020B0604030504040204" pitchFamily="50" charset="-128"/>
                        <a:ea typeface="メイリオ" panose="020B0604030504040204" pitchFamily="50" charset="-128"/>
                        <a:cs typeface="+mn-cs"/>
                      </a:endParaRPr>
                    </a:p>
                    <a:p>
                      <a:pPr marL="0" algn="l" defTabSz="914400" rtl="0" eaLnBrk="1" latinLnBrk="0" hangingPunct="1"/>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ファイルなど大きいデータであることを示す</a:t>
                      </a:r>
                      <a:endParaRPr kumimoji="1" lang="ja-JP" altLang="en-US" sz="2400" b="0" kern="1200">
                        <a:solidFill>
                          <a:schemeClr val="tx1"/>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20486">
                <a:tc>
                  <a:txBody>
                    <a:bodyPr/>
                    <a:lstStyle/>
                    <a:p>
                      <a:r>
                        <a:rPr kumimoji="1" lang="en-US" altLang="ja-JP" sz="2800" smtClean="0">
                          <a:solidFill>
                            <a:schemeClr val="tx1"/>
                          </a:solidFill>
                        </a:rPr>
                        <a:t>3</a:t>
                      </a:r>
                      <a:endParaRPr kumimoji="1" lang="ja-JP" altLang="en-US" sz="2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90000"/>
                        </a:lnSpc>
                      </a:pPr>
                      <a:r>
                        <a:rPr kumimoji="1" lang="en-US" altLang="ja-JP" sz="2800" b="1" smtClean="0">
                          <a:solidFill>
                            <a:schemeClr val="tx1"/>
                          </a:solidFill>
                        </a:rPr>
                        <a:t>@Enumerated</a:t>
                      </a:r>
                      <a:endParaRPr kumimoji="1" lang="ja-JP" altLang="en-US" sz="28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列挙を名前と序数のどちらで記録するか指定</a:t>
                      </a:r>
                      <a:endParaRPr kumimoji="1" lang="en-US" altLang="ja-JP" sz="2400" b="0" kern="1200" smtClean="0">
                        <a:solidFill>
                          <a:schemeClr val="tx1"/>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20486">
                <a:tc>
                  <a:txBody>
                    <a:bodyPr/>
                    <a:lstStyle/>
                    <a:p>
                      <a:r>
                        <a:rPr kumimoji="1" lang="en-US" altLang="ja-JP" sz="2800" smtClean="0">
                          <a:solidFill>
                            <a:schemeClr val="tx1"/>
                          </a:solidFill>
                        </a:rPr>
                        <a:t>4</a:t>
                      </a:r>
                      <a:endParaRPr kumimoji="1" lang="ja-JP" altLang="en-US" sz="2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90000"/>
                        </a:lnSpc>
                      </a:pPr>
                      <a:r>
                        <a:rPr kumimoji="1" lang="en-US" altLang="ja-JP" sz="2800" b="1" smtClean="0">
                          <a:solidFill>
                            <a:schemeClr val="tx1"/>
                          </a:solidFill>
                        </a:rPr>
                        <a:t>@TemporalType</a:t>
                      </a:r>
                      <a:endParaRPr kumimoji="1" lang="ja-JP" altLang="en-US" sz="28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2400" b="0" kern="1200" smtClean="0">
                          <a:solidFill>
                            <a:schemeClr val="tx1"/>
                          </a:solidFill>
                          <a:latin typeface="メイリオ" panose="020B0604030504040204" pitchFamily="50" charset="-128"/>
                          <a:ea typeface="メイリオ" panose="020B0604030504040204" pitchFamily="50" charset="-128"/>
                          <a:cs typeface="+mn-cs"/>
                        </a:rPr>
                        <a:t>Date,</a:t>
                      </a:r>
                      <a:r>
                        <a:rPr kumimoji="1" lang="en-US" altLang="ja-JP" sz="2400" b="0" kern="1200" baseline="0" smtClean="0">
                          <a:solidFill>
                            <a:schemeClr val="tx1"/>
                          </a:solidFill>
                          <a:latin typeface="メイリオ" panose="020B0604030504040204" pitchFamily="50" charset="-128"/>
                          <a:ea typeface="メイリオ" panose="020B0604030504040204" pitchFamily="50" charset="-128"/>
                          <a:cs typeface="+mn-cs"/>
                        </a:rPr>
                        <a:t> Calendar</a:t>
                      </a:r>
                      <a:r>
                        <a:rPr kumimoji="1" lang="ja-JP" altLang="en-US" sz="2400" b="0" kern="1200" baseline="0" smtClean="0">
                          <a:solidFill>
                            <a:schemeClr val="tx1"/>
                          </a:solidFill>
                          <a:latin typeface="メイリオ" panose="020B0604030504040204" pitchFamily="50" charset="-128"/>
                          <a:ea typeface="メイリオ" panose="020B0604030504040204" pitchFamily="50" charset="-128"/>
                          <a:cs typeface="+mn-cs"/>
                        </a:rPr>
                        <a:t>型の値の記録形式を指定</a:t>
                      </a:r>
                      <a:endParaRPr kumimoji="1" lang="en-US" altLang="ja-JP" sz="2400" b="0" kern="1200" smtClean="0">
                        <a:solidFill>
                          <a:schemeClr val="tx1"/>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20486">
                <a:tc>
                  <a:txBody>
                    <a:bodyPr/>
                    <a:lstStyle/>
                    <a:p>
                      <a:r>
                        <a:rPr kumimoji="1" lang="en-US" altLang="ja-JP" sz="2800" smtClean="0">
                          <a:solidFill>
                            <a:schemeClr val="tx2">
                              <a:lumMod val="40000"/>
                              <a:lumOff val="60000"/>
                            </a:schemeClr>
                          </a:solidFill>
                        </a:rPr>
                        <a:t>5</a:t>
                      </a:r>
                      <a:endParaRPr kumimoji="1" lang="ja-JP" altLang="en-US" sz="2800">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90000"/>
                        </a:lnSpc>
                      </a:pPr>
                      <a:r>
                        <a:rPr kumimoji="1" lang="en-US" altLang="ja-JP" sz="2800" b="1" smtClean="0">
                          <a:solidFill>
                            <a:schemeClr val="tx2">
                              <a:lumMod val="40000"/>
                              <a:lumOff val="60000"/>
                            </a:schemeClr>
                          </a:solidFill>
                        </a:rPr>
                        <a:t>@ElementCollection</a:t>
                      </a:r>
                    </a:p>
                    <a:p>
                      <a:pPr>
                        <a:lnSpc>
                          <a:spcPct val="90000"/>
                        </a:lnSpc>
                      </a:pPr>
                      <a:r>
                        <a:rPr kumimoji="1" lang="en-US" altLang="ja-JP" sz="2800" b="1" smtClean="0">
                          <a:solidFill>
                            <a:schemeClr val="tx2">
                              <a:lumMod val="40000"/>
                              <a:lumOff val="60000"/>
                            </a:schemeClr>
                          </a:solidFill>
                        </a:rPr>
                        <a:t>@CollectionTable</a:t>
                      </a:r>
                    </a:p>
                    <a:p>
                      <a:pPr>
                        <a:lnSpc>
                          <a:spcPct val="90000"/>
                        </a:lnSpc>
                      </a:pPr>
                      <a:r>
                        <a:rPr kumimoji="1" lang="en-US" altLang="ja-JP" sz="2800" b="1" smtClean="0">
                          <a:solidFill>
                            <a:schemeClr val="tx2">
                              <a:lumMod val="40000"/>
                              <a:lumOff val="60000"/>
                            </a:schemeClr>
                          </a:solidFill>
                        </a:rPr>
                        <a:t>@MapKeyColumn</a:t>
                      </a:r>
                    </a:p>
                    <a:p>
                      <a:pPr>
                        <a:lnSpc>
                          <a:spcPct val="90000"/>
                        </a:lnSpc>
                      </a:pPr>
                      <a:r>
                        <a:rPr kumimoji="1" lang="en-US" altLang="ja-JP" sz="2800" b="1" smtClean="0">
                          <a:solidFill>
                            <a:schemeClr val="tx2">
                              <a:lumMod val="40000"/>
                              <a:lumOff val="60000"/>
                            </a:schemeClr>
                          </a:solidFill>
                        </a:rPr>
                        <a:t>@Column</a:t>
                      </a:r>
                      <a:endParaRPr kumimoji="1" lang="ja-JP" altLang="en-US" sz="2800" b="1">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基本型の</a:t>
                      </a:r>
                      <a:r>
                        <a:rPr kumimoji="1" lang="en-US" altLang="ja-JP"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List, Set, Map</a:t>
                      </a: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を</a:t>
                      </a:r>
                      <a:r>
                        <a:rPr kumimoji="1" lang="en-US" altLang="ja-JP"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RDB</a:t>
                      </a: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に割り付ける</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割り付け先のテーブル名を指定する</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割り付け先テーブルでのキーカラム名を指定</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割り付け先テーブルでのカラム名を指定</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02689">
                <a:tc>
                  <a:txBody>
                    <a:bodyPr/>
                    <a:lstStyle/>
                    <a:p>
                      <a:r>
                        <a:rPr kumimoji="1" lang="en-US" altLang="ja-JP" sz="2800" smtClean="0">
                          <a:solidFill>
                            <a:schemeClr val="tx2">
                              <a:lumMod val="40000"/>
                              <a:lumOff val="60000"/>
                            </a:schemeClr>
                          </a:solidFill>
                        </a:rPr>
                        <a:t>6</a:t>
                      </a:r>
                      <a:endParaRPr kumimoji="1" lang="ja-JP" altLang="en-US" sz="2800">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90000"/>
                        </a:lnSpc>
                      </a:pPr>
                      <a:r>
                        <a:rPr kumimoji="1" lang="en-US" altLang="ja-JP" sz="2800" b="1" smtClean="0">
                          <a:solidFill>
                            <a:schemeClr val="tx2">
                              <a:lumMod val="40000"/>
                              <a:lumOff val="60000"/>
                            </a:schemeClr>
                          </a:solidFill>
                        </a:rPr>
                        <a:t>@Transient</a:t>
                      </a:r>
                      <a:endParaRPr kumimoji="1" lang="ja-JP" altLang="en-US" sz="2800" b="1">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データベースに保存しないフィールドを指定</a:t>
                      </a:r>
                      <a:endParaRPr kumimoji="1" lang="en-US" altLang="ja-JP"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spTree>
    <p:extLst>
      <p:ext uri="{BB962C8B-B14F-4D97-AF65-F5344CB8AC3E}">
        <p14:creationId xmlns:p14="http://schemas.microsoft.com/office/powerpoint/2010/main" val="215714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61</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kumimoji="1" lang="en-US" altLang="ja-JP" dirty="0" smtClean="0"/>
              <a:t>4.</a:t>
            </a:r>
            <a:r>
              <a:rPr lang="ja-JP" altLang="en-US" dirty="0"/>
              <a:t>フィールド に個別の属性を指定するアノテーション</a:t>
            </a:r>
            <a:endParaRPr kumimoji="1" lang="ja-JP" altLang="en-US" dirty="0"/>
          </a:p>
        </p:txBody>
      </p:sp>
      <p:graphicFrame>
        <p:nvGraphicFramePr>
          <p:cNvPr id="8" name="表 7"/>
          <p:cNvGraphicFramePr>
            <a:graphicFrameLocks noGrp="1"/>
          </p:cNvGraphicFramePr>
          <p:nvPr>
            <p:extLst>
              <p:ext uri="{D42A27DB-BD31-4B8C-83A1-F6EECF244321}">
                <p14:modId xmlns:p14="http://schemas.microsoft.com/office/powerpoint/2010/main" val="9794685"/>
              </p:ext>
            </p:extLst>
          </p:nvPr>
        </p:nvGraphicFramePr>
        <p:xfrm>
          <a:off x="750318" y="1353116"/>
          <a:ext cx="10511161" cy="4564460"/>
        </p:xfrm>
        <a:graphic>
          <a:graphicData uri="http://schemas.openxmlformats.org/drawingml/2006/table">
            <a:tbl>
              <a:tblPr firstRow="1" bandRow="1">
                <a:tableStyleId>{0E3FDE45-AF77-4B5C-9715-49D594BDF05E}</a:tableStyleId>
              </a:tblPr>
              <a:tblGrid>
                <a:gridCol w="408373"/>
                <a:gridCol w="3419703"/>
                <a:gridCol w="6683085"/>
              </a:tblGrid>
              <a:tr h="462895">
                <a:tc>
                  <a:txBody>
                    <a:bodyPr/>
                    <a:lstStyle/>
                    <a:p>
                      <a:pPr marL="0" algn="l" defTabSz="914400" rtl="0" eaLnBrk="1" latinLnBrk="0" hangingPunct="1"/>
                      <a:r>
                        <a:rPr kumimoji="1" lang="en-US" altLang="ja-JP" sz="2800" b="0" kern="1200" smtClean="0">
                          <a:solidFill>
                            <a:schemeClr val="tx1"/>
                          </a:solidFill>
                          <a:latin typeface="+mn-lt"/>
                          <a:ea typeface="+mn-ea"/>
                          <a:cs typeface="+mn-cs"/>
                        </a:rPr>
                        <a:t>1</a:t>
                      </a:r>
                      <a:endParaRPr kumimoji="1" lang="ja-JP" altLang="en-US" sz="2800" b="0"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lnSpc>
                          <a:spcPct val="90000"/>
                        </a:lnSpc>
                      </a:pPr>
                      <a:r>
                        <a:rPr kumimoji="1" lang="en-US" altLang="ja-JP" sz="2800" b="1" kern="1200" smtClean="0">
                          <a:solidFill>
                            <a:schemeClr val="tx1"/>
                          </a:solidFill>
                          <a:latin typeface="+mn-lt"/>
                          <a:ea typeface="+mn-ea"/>
                          <a:cs typeface="+mn-cs"/>
                        </a:rPr>
                        <a:t>@column</a:t>
                      </a:r>
                      <a:endParaRPr kumimoji="1" lang="ja-JP" altLang="en-US" sz="2800" b="1" kern="1200" smtClean="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kumimoji="1" lang="ja-JP" altLang="en-US" sz="2000" b="0" kern="1200" smtClean="0">
                          <a:solidFill>
                            <a:schemeClr val="tx1"/>
                          </a:solidFill>
                          <a:latin typeface="メイリオ" panose="020B0604030504040204" pitchFamily="50" charset="-128"/>
                          <a:ea typeface="メイリオ" panose="020B0604030504040204" pitchFamily="50" charset="-128"/>
                          <a:cs typeface="+mn-cs"/>
                        </a:rPr>
                        <a:t>フィールド</a:t>
                      </a:r>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に対応するテーブルカラムを指定する</a:t>
                      </a:r>
                      <a:endParaRPr kumimoji="1" lang="ja-JP" altLang="en-US" sz="2400" b="0" kern="1200">
                        <a:solidFill>
                          <a:schemeClr val="tx1"/>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20486">
                <a:tc>
                  <a:txBody>
                    <a:bodyPr/>
                    <a:lstStyle/>
                    <a:p>
                      <a:r>
                        <a:rPr kumimoji="1" lang="en-US" altLang="ja-JP" sz="2800" smtClean="0">
                          <a:solidFill>
                            <a:schemeClr val="tx1"/>
                          </a:solidFill>
                        </a:rPr>
                        <a:t>2</a:t>
                      </a:r>
                      <a:endParaRPr kumimoji="1" lang="ja-JP" altLang="en-US" sz="2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90000"/>
                        </a:lnSpc>
                      </a:pPr>
                      <a:r>
                        <a:rPr kumimoji="1" lang="en-US" altLang="ja-JP" sz="2800" b="1" smtClean="0">
                          <a:solidFill>
                            <a:schemeClr val="tx1"/>
                          </a:solidFill>
                        </a:rPr>
                        <a:t>@Basic</a:t>
                      </a:r>
                      <a:r>
                        <a:rPr kumimoji="1" lang="en-US" altLang="ja-JP" sz="2800" b="1" baseline="0" smtClean="0">
                          <a:solidFill>
                            <a:schemeClr val="tx1"/>
                          </a:solidFill>
                        </a:rPr>
                        <a:t>   </a:t>
                      </a:r>
                    </a:p>
                    <a:p>
                      <a:pPr>
                        <a:lnSpc>
                          <a:spcPct val="90000"/>
                        </a:lnSpc>
                      </a:pPr>
                      <a:r>
                        <a:rPr kumimoji="1" lang="en-US" altLang="ja-JP" sz="2800" b="1" baseline="0" smtClean="0">
                          <a:solidFill>
                            <a:schemeClr val="tx1"/>
                          </a:solidFill>
                        </a:rPr>
                        <a:t>@Lob</a:t>
                      </a:r>
                      <a:endParaRPr kumimoji="1" lang="ja-JP" altLang="en-US" sz="28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遅延フェッチを指定できる</a:t>
                      </a:r>
                      <a:endParaRPr kumimoji="1" lang="en-US" altLang="ja-JP" sz="2400" b="0" kern="1200" smtClean="0">
                        <a:solidFill>
                          <a:schemeClr val="tx1"/>
                        </a:solidFill>
                        <a:latin typeface="メイリオ" panose="020B0604030504040204" pitchFamily="50" charset="-128"/>
                        <a:ea typeface="メイリオ" panose="020B0604030504040204" pitchFamily="50" charset="-128"/>
                        <a:cs typeface="+mn-cs"/>
                      </a:endParaRPr>
                    </a:p>
                    <a:p>
                      <a:pPr marL="0" algn="l" defTabSz="914400" rtl="0" eaLnBrk="1" latinLnBrk="0" hangingPunct="1"/>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ファイルなど大きいデータであることを示す</a:t>
                      </a:r>
                      <a:endParaRPr kumimoji="1" lang="ja-JP" altLang="en-US" sz="2400" b="0" kern="1200">
                        <a:solidFill>
                          <a:schemeClr val="tx1"/>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20486">
                <a:tc>
                  <a:txBody>
                    <a:bodyPr/>
                    <a:lstStyle/>
                    <a:p>
                      <a:r>
                        <a:rPr kumimoji="1" lang="en-US" altLang="ja-JP" sz="2800" smtClean="0">
                          <a:solidFill>
                            <a:schemeClr val="tx1"/>
                          </a:solidFill>
                        </a:rPr>
                        <a:t>3</a:t>
                      </a:r>
                      <a:endParaRPr kumimoji="1" lang="ja-JP" altLang="en-US" sz="2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90000"/>
                        </a:lnSpc>
                      </a:pPr>
                      <a:r>
                        <a:rPr kumimoji="1" lang="en-US" altLang="ja-JP" sz="2800" b="1" smtClean="0">
                          <a:solidFill>
                            <a:schemeClr val="tx1"/>
                          </a:solidFill>
                        </a:rPr>
                        <a:t>@Enumerated</a:t>
                      </a:r>
                      <a:endParaRPr kumimoji="1" lang="ja-JP" altLang="en-US" sz="28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列挙を名前と序数のどちらで記録するか指定</a:t>
                      </a:r>
                      <a:endParaRPr kumimoji="1" lang="en-US" altLang="ja-JP" sz="2400" b="0" kern="1200" smtClean="0">
                        <a:solidFill>
                          <a:schemeClr val="tx1"/>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20486">
                <a:tc>
                  <a:txBody>
                    <a:bodyPr/>
                    <a:lstStyle/>
                    <a:p>
                      <a:r>
                        <a:rPr kumimoji="1" lang="en-US" altLang="ja-JP" sz="2800" smtClean="0">
                          <a:solidFill>
                            <a:schemeClr val="tx1"/>
                          </a:solidFill>
                        </a:rPr>
                        <a:t>4</a:t>
                      </a:r>
                      <a:endParaRPr kumimoji="1" lang="ja-JP" altLang="en-US" sz="2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90000"/>
                        </a:lnSpc>
                      </a:pPr>
                      <a:r>
                        <a:rPr kumimoji="1" lang="en-US" altLang="ja-JP" sz="2800" b="1" smtClean="0">
                          <a:solidFill>
                            <a:schemeClr val="tx1"/>
                          </a:solidFill>
                        </a:rPr>
                        <a:t>@TemporalType</a:t>
                      </a:r>
                      <a:endParaRPr kumimoji="1" lang="ja-JP" altLang="en-US" sz="28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2400" b="0" kern="1200" smtClean="0">
                          <a:solidFill>
                            <a:schemeClr val="tx1"/>
                          </a:solidFill>
                          <a:latin typeface="メイリオ" panose="020B0604030504040204" pitchFamily="50" charset="-128"/>
                          <a:ea typeface="メイリオ" panose="020B0604030504040204" pitchFamily="50" charset="-128"/>
                          <a:cs typeface="+mn-cs"/>
                        </a:rPr>
                        <a:t>Date,</a:t>
                      </a:r>
                      <a:r>
                        <a:rPr kumimoji="1" lang="en-US" altLang="ja-JP" sz="2400" b="0" kern="1200" baseline="0" smtClean="0">
                          <a:solidFill>
                            <a:schemeClr val="tx1"/>
                          </a:solidFill>
                          <a:latin typeface="メイリオ" panose="020B0604030504040204" pitchFamily="50" charset="-128"/>
                          <a:ea typeface="メイリオ" panose="020B0604030504040204" pitchFamily="50" charset="-128"/>
                          <a:cs typeface="+mn-cs"/>
                        </a:rPr>
                        <a:t> Calendar</a:t>
                      </a:r>
                      <a:r>
                        <a:rPr kumimoji="1" lang="ja-JP" altLang="en-US" sz="2400" b="0" kern="1200" baseline="0" smtClean="0">
                          <a:solidFill>
                            <a:schemeClr val="tx1"/>
                          </a:solidFill>
                          <a:latin typeface="メイリオ" panose="020B0604030504040204" pitchFamily="50" charset="-128"/>
                          <a:ea typeface="メイリオ" panose="020B0604030504040204" pitchFamily="50" charset="-128"/>
                          <a:cs typeface="+mn-cs"/>
                        </a:rPr>
                        <a:t>型の値の記録形式を指定</a:t>
                      </a:r>
                      <a:endParaRPr kumimoji="1" lang="en-US" altLang="ja-JP" sz="2400" b="0" kern="1200" smtClean="0">
                        <a:solidFill>
                          <a:schemeClr val="tx1"/>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20486">
                <a:tc>
                  <a:txBody>
                    <a:bodyPr/>
                    <a:lstStyle/>
                    <a:p>
                      <a:r>
                        <a:rPr kumimoji="1" lang="en-US" altLang="ja-JP" sz="2800" smtClean="0">
                          <a:solidFill>
                            <a:schemeClr val="tx1"/>
                          </a:solidFill>
                        </a:rPr>
                        <a:t>5</a:t>
                      </a:r>
                      <a:endParaRPr kumimoji="1" lang="ja-JP" altLang="en-US" sz="2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90000"/>
                        </a:lnSpc>
                      </a:pPr>
                      <a:r>
                        <a:rPr kumimoji="1" lang="en-US" altLang="ja-JP" sz="2800" b="1" smtClean="0">
                          <a:solidFill>
                            <a:schemeClr val="tx1"/>
                          </a:solidFill>
                        </a:rPr>
                        <a:t>@ElementCollection</a:t>
                      </a:r>
                    </a:p>
                    <a:p>
                      <a:pPr>
                        <a:lnSpc>
                          <a:spcPct val="90000"/>
                        </a:lnSpc>
                      </a:pPr>
                      <a:r>
                        <a:rPr kumimoji="1" lang="en-US" altLang="ja-JP" sz="2800" b="1" smtClean="0">
                          <a:solidFill>
                            <a:schemeClr val="tx1"/>
                          </a:solidFill>
                        </a:rPr>
                        <a:t>@CollectionTable</a:t>
                      </a:r>
                    </a:p>
                    <a:p>
                      <a:pPr>
                        <a:lnSpc>
                          <a:spcPct val="90000"/>
                        </a:lnSpc>
                      </a:pPr>
                      <a:r>
                        <a:rPr kumimoji="1" lang="en-US" altLang="ja-JP" sz="2800" b="1" smtClean="0">
                          <a:solidFill>
                            <a:schemeClr val="tx1"/>
                          </a:solidFill>
                        </a:rPr>
                        <a:t>@MapKeyColumn</a:t>
                      </a:r>
                    </a:p>
                    <a:p>
                      <a:pPr>
                        <a:lnSpc>
                          <a:spcPct val="90000"/>
                        </a:lnSpc>
                      </a:pPr>
                      <a:r>
                        <a:rPr kumimoji="1" lang="en-US" altLang="ja-JP" sz="2800" b="1" smtClean="0">
                          <a:solidFill>
                            <a:schemeClr val="tx1"/>
                          </a:solidFill>
                        </a:rPr>
                        <a:t>@Column</a:t>
                      </a:r>
                      <a:endParaRPr kumimoji="1" lang="ja-JP" altLang="en-US" sz="28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基本型の</a:t>
                      </a:r>
                      <a:r>
                        <a:rPr kumimoji="1" lang="en-US" altLang="ja-JP" sz="2400" b="0" kern="1200" smtClean="0">
                          <a:solidFill>
                            <a:schemeClr val="tx1"/>
                          </a:solidFill>
                          <a:latin typeface="メイリオ" panose="020B0604030504040204" pitchFamily="50" charset="-128"/>
                          <a:ea typeface="メイリオ" panose="020B0604030504040204" pitchFamily="50" charset="-128"/>
                          <a:cs typeface="+mn-cs"/>
                        </a:rPr>
                        <a:t>List, Set, Map</a:t>
                      </a:r>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を</a:t>
                      </a:r>
                      <a:r>
                        <a:rPr kumimoji="1" lang="en-US" altLang="ja-JP" sz="2400" b="0" kern="1200" smtClean="0">
                          <a:solidFill>
                            <a:schemeClr val="tx1"/>
                          </a:solidFill>
                          <a:latin typeface="メイリオ" panose="020B0604030504040204" pitchFamily="50" charset="-128"/>
                          <a:ea typeface="メイリオ" panose="020B0604030504040204" pitchFamily="50" charset="-128"/>
                          <a:cs typeface="+mn-cs"/>
                        </a:rPr>
                        <a:t>RDB</a:t>
                      </a:r>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に割り付ける</a:t>
                      </a:r>
                      <a:endParaRPr kumimoji="1" lang="en-US" altLang="ja-JP" sz="2400" b="0" kern="1200" smtClean="0">
                        <a:solidFill>
                          <a:schemeClr val="tx1"/>
                        </a:solidFill>
                        <a:latin typeface="メイリオ" panose="020B0604030504040204" pitchFamily="50" charset="-128"/>
                        <a:ea typeface="メイリオ" panose="020B0604030504040204" pitchFamily="50" charset="-128"/>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割り付け先のテーブル名を指定する</a:t>
                      </a:r>
                      <a:endParaRPr kumimoji="1" lang="en-US" altLang="ja-JP" sz="2400" b="0" kern="1200" smtClean="0">
                        <a:solidFill>
                          <a:schemeClr val="tx1"/>
                        </a:solidFill>
                        <a:latin typeface="メイリオ" panose="020B0604030504040204" pitchFamily="50" charset="-128"/>
                        <a:ea typeface="メイリオ" panose="020B0604030504040204" pitchFamily="50" charset="-128"/>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割り付け先テーブルでのキーカラム名を指定</a:t>
                      </a:r>
                      <a:endParaRPr kumimoji="1" lang="en-US" altLang="ja-JP" sz="2400" b="0" kern="1200" smtClean="0">
                        <a:solidFill>
                          <a:schemeClr val="tx1"/>
                        </a:solidFill>
                        <a:latin typeface="メイリオ" panose="020B0604030504040204" pitchFamily="50" charset="-128"/>
                        <a:ea typeface="メイリオ" panose="020B0604030504040204" pitchFamily="50" charset="-128"/>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割り付け先テーブルでのカラム名を指定</a:t>
                      </a:r>
                      <a:endParaRPr kumimoji="1" lang="en-US" altLang="ja-JP" sz="2400" b="0" kern="1200" smtClean="0">
                        <a:solidFill>
                          <a:schemeClr val="tx1"/>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02689">
                <a:tc>
                  <a:txBody>
                    <a:bodyPr/>
                    <a:lstStyle/>
                    <a:p>
                      <a:r>
                        <a:rPr kumimoji="1" lang="en-US" altLang="ja-JP" sz="2800" smtClean="0">
                          <a:solidFill>
                            <a:schemeClr val="tx2">
                              <a:lumMod val="40000"/>
                              <a:lumOff val="60000"/>
                            </a:schemeClr>
                          </a:solidFill>
                        </a:rPr>
                        <a:t>6</a:t>
                      </a:r>
                      <a:endParaRPr kumimoji="1" lang="ja-JP" altLang="en-US" sz="2800">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90000"/>
                        </a:lnSpc>
                      </a:pPr>
                      <a:r>
                        <a:rPr kumimoji="1" lang="en-US" altLang="ja-JP" sz="2800" b="1" smtClean="0">
                          <a:solidFill>
                            <a:schemeClr val="tx2">
                              <a:lumMod val="40000"/>
                              <a:lumOff val="60000"/>
                            </a:schemeClr>
                          </a:solidFill>
                        </a:rPr>
                        <a:t>@Transient</a:t>
                      </a:r>
                      <a:endParaRPr kumimoji="1" lang="ja-JP" altLang="en-US" sz="2800" b="1">
                        <a:solidFill>
                          <a:schemeClr val="tx2">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rPr>
                        <a:t>データベースに保存しないフィールドを指定</a:t>
                      </a:r>
                      <a:endParaRPr kumimoji="1" lang="en-US" altLang="ja-JP" sz="2400" b="0" kern="1200" smtClean="0">
                        <a:solidFill>
                          <a:schemeClr val="tx2">
                            <a:lumMod val="40000"/>
                            <a:lumOff val="60000"/>
                          </a:schemeClr>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spTree>
    <p:extLst>
      <p:ext uri="{BB962C8B-B14F-4D97-AF65-F5344CB8AC3E}">
        <p14:creationId xmlns:p14="http://schemas.microsoft.com/office/powerpoint/2010/main" val="1068674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62</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kumimoji="1" lang="en-US" altLang="ja-JP" dirty="0" smtClean="0"/>
              <a:t>4.</a:t>
            </a:r>
            <a:r>
              <a:rPr lang="ja-JP" altLang="en-US" dirty="0"/>
              <a:t>フィールド に個別の属性を指定するアノテーション</a:t>
            </a:r>
            <a:endParaRPr kumimoji="1" lang="ja-JP" altLang="en-US" dirty="0"/>
          </a:p>
        </p:txBody>
      </p:sp>
      <p:graphicFrame>
        <p:nvGraphicFramePr>
          <p:cNvPr id="8" name="表 7"/>
          <p:cNvGraphicFramePr>
            <a:graphicFrameLocks noGrp="1"/>
          </p:cNvGraphicFramePr>
          <p:nvPr>
            <p:extLst>
              <p:ext uri="{D42A27DB-BD31-4B8C-83A1-F6EECF244321}">
                <p14:modId xmlns:p14="http://schemas.microsoft.com/office/powerpoint/2010/main" val="214990015"/>
              </p:ext>
            </p:extLst>
          </p:nvPr>
        </p:nvGraphicFramePr>
        <p:xfrm>
          <a:off x="750318" y="1353116"/>
          <a:ext cx="10511161" cy="4564460"/>
        </p:xfrm>
        <a:graphic>
          <a:graphicData uri="http://schemas.openxmlformats.org/drawingml/2006/table">
            <a:tbl>
              <a:tblPr firstRow="1" bandRow="1">
                <a:tableStyleId>{0E3FDE45-AF77-4B5C-9715-49D594BDF05E}</a:tableStyleId>
              </a:tblPr>
              <a:tblGrid>
                <a:gridCol w="408373"/>
                <a:gridCol w="3419703"/>
                <a:gridCol w="6683085"/>
              </a:tblGrid>
              <a:tr h="462895">
                <a:tc>
                  <a:txBody>
                    <a:bodyPr/>
                    <a:lstStyle/>
                    <a:p>
                      <a:pPr marL="0" algn="l" defTabSz="914400" rtl="0" eaLnBrk="1" latinLnBrk="0" hangingPunct="1"/>
                      <a:r>
                        <a:rPr kumimoji="1" lang="en-US" altLang="ja-JP" sz="2800" b="0" kern="1200" smtClean="0">
                          <a:solidFill>
                            <a:schemeClr val="tx1"/>
                          </a:solidFill>
                          <a:latin typeface="+mn-lt"/>
                          <a:ea typeface="+mn-ea"/>
                          <a:cs typeface="+mn-cs"/>
                        </a:rPr>
                        <a:t>1</a:t>
                      </a:r>
                      <a:endParaRPr kumimoji="1" lang="ja-JP" altLang="en-US" sz="2800" b="0"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lnSpc>
                          <a:spcPct val="90000"/>
                        </a:lnSpc>
                      </a:pPr>
                      <a:r>
                        <a:rPr kumimoji="1" lang="en-US" altLang="ja-JP" sz="2800" b="1" kern="1200" smtClean="0">
                          <a:solidFill>
                            <a:schemeClr val="tx1"/>
                          </a:solidFill>
                          <a:latin typeface="+mn-lt"/>
                          <a:ea typeface="+mn-ea"/>
                          <a:cs typeface="+mn-cs"/>
                        </a:rPr>
                        <a:t>@column</a:t>
                      </a:r>
                      <a:endParaRPr kumimoji="1" lang="ja-JP" altLang="en-US" sz="2800" b="1" kern="1200" smtClean="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kumimoji="1" lang="ja-JP" altLang="en-US" sz="2000" b="0" kern="1200" smtClean="0">
                          <a:solidFill>
                            <a:schemeClr val="tx1"/>
                          </a:solidFill>
                          <a:latin typeface="メイリオ" panose="020B0604030504040204" pitchFamily="50" charset="-128"/>
                          <a:ea typeface="メイリオ" panose="020B0604030504040204" pitchFamily="50" charset="-128"/>
                          <a:cs typeface="+mn-cs"/>
                        </a:rPr>
                        <a:t>フィールド</a:t>
                      </a:r>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に対応するテーブルカラムを指定する</a:t>
                      </a:r>
                      <a:endParaRPr kumimoji="1" lang="ja-JP" altLang="en-US" sz="2400" b="0" kern="1200">
                        <a:solidFill>
                          <a:schemeClr val="tx1"/>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20486">
                <a:tc>
                  <a:txBody>
                    <a:bodyPr/>
                    <a:lstStyle/>
                    <a:p>
                      <a:r>
                        <a:rPr kumimoji="1" lang="en-US" altLang="ja-JP" sz="2800" smtClean="0">
                          <a:solidFill>
                            <a:schemeClr val="tx1"/>
                          </a:solidFill>
                        </a:rPr>
                        <a:t>2</a:t>
                      </a:r>
                      <a:endParaRPr kumimoji="1" lang="ja-JP" altLang="en-US" sz="2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90000"/>
                        </a:lnSpc>
                      </a:pPr>
                      <a:r>
                        <a:rPr kumimoji="1" lang="en-US" altLang="ja-JP" sz="2800" b="1" smtClean="0">
                          <a:solidFill>
                            <a:schemeClr val="tx1"/>
                          </a:solidFill>
                        </a:rPr>
                        <a:t>@Basic</a:t>
                      </a:r>
                      <a:r>
                        <a:rPr kumimoji="1" lang="en-US" altLang="ja-JP" sz="2800" b="1" baseline="0" smtClean="0">
                          <a:solidFill>
                            <a:schemeClr val="tx1"/>
                          </a:solidFill>
                        </a:rPr>
                        <a:t>   </a:t>
                      </a:r>
                    </a:p>
                    <a:p>
                      <a:pPr>
                        <a:lnSpc>
                          <a:spcPct val="90000"/>
                        </a:lnSpc>
                      </a:pPr>
                      <a:r>
                        <a:rPr kumimoji="1" lang="en-US" altLang="ja-JP" sz="2800" b="1" baseline="0" smtClean="0">
                          <a:solidFill>
                            <a:schemeClr val="tx1"/>
                          </a:solidFill>
                        </a:rPr>
                        <a:t>@Lob</a:t>
                      </a:r>
                      <a:endParaRPr kumimoji="1" lang="ja-JP" altLang="en-US" sz="28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遅延フェッチを指定できる</a:t>
                      </a:r>
                      <a:endParaRPr kumimoji="1" lang="en-US" altLang="ja-JP" sz="2400" b="0" kern="1200" smtClean="0">
                        <a:solidFill>
                          <a:schemeClr val="tx1"/>
                        </a:solidFill>
                        <a:latin typeface="メイリオ" panose="020B0604030504040204" pitchFamily="50" charset="-128"/>
                        <a:ea typeface="メイリオ" panose="020B0604030504040204" pitchFamily="50" charset="-128"/>
                        <a:cs typeface="+mn-cs"/>
                      </a:endParaRPr>
                    </a:p>
                    <a:p>
                      <a:pPr marL="0" algn="l" defTabSz="914400" rtl="0" eaLnBrk="1" latinLnBrk="0" hangingPunct="1"/>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ファイルなど大きいデータであることを示す</a:t>
                      </a:r>
                      <a:endParaRPr kumimoji="1" lang="ja-JP" altLang="en-US" sz="2400" b="0" kern="1200">
                        <a:solidFill>
                          <a:schemeClr val="tx1"/>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20486">
                <a:tc>
                  <a:txBody>
                    <a:bodyPr/>
                    <a:lstStyle/>
                    <a:p>
                      <a:r>
                        <a:rPr kumimoji="1" lang="en-US" altLang="ja-JP" sz="2800" smtClean="0">
                          <a:solidFill>
                            <a:schemeClr val="tx1"/>
                          </a:solidFill>
                        </a:rPr>
                        <a:t>3</a:t>
                      </a:r>
                      <a:endParaRPr kumimoji="1" lang="ja-JP" altLang="en-US" sz="2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90000"/>
                        </a:lnSpc>
                      </a:pPr>
                      <a:r>
                        <a:rPr kumimoji="1" lang="en-US" altLang="ja-JP" sz="2800" b="1" smtClean="0">
                          <a:solidFill>
                            <a:schemeClr val="tx1"/>
                          </a:solidFill>
                        </a:rPr>
                        <a:t>@Enumerated</a:t>
                      </a:r>
                      <a:endParaRPr kumimoji="1" lang="ja-JP" altLang="en-US" sz="28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列挙を名前と序数のどちらで記録するか指定</a:t>
                      </a:r>
                      <a:endParaRPr kumimoji="1" lang="en-US" altLang="ja-JP" sz="2400" b="0" kern="1200" smtClean="0">
                        <a:solidFill>
                          <a:schemeClr val="tx1"/>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20486">
                <a:tc>
                  <a:txBody>
                    <a:bodyPr/>
                    <a:lstStyle/>
                    <a:p>
                      <a:r>
                        <a:rPr kumimoji="1" lang="en-US" altLang="ja-JP" sz="2800" smtClean="0">
                          <a:solidFill>
                            <a:schemeClr val="tx1"/>
                          </a:solidFill>
                        </a:rPr>
                        <a:t>4</a:t>
                      </a:r>
                      <a:endParaRPr kumimoji="1" lang="ja-JP" altLang="en-US" sz="2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90000"/>
                        </a:lnSpc>
                      </a:pPr>
                      <a:r>
                        <a:rPr kumimoji="1" lang="en-US" altLang="ja-JP" sz="2800" b="1" smtClean="0">
                          <a:solidFill>
                            <a:schemeClr val="tx1"/>
                          </a:solidFill>
                        </a:rPr>
                        <a:t>@TemporalType</a:t>
                      </a:r>
                      <a:endParaRPr kumimoji="1" lang="ja-JP" altLang="en-US" sz="28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2400" b="0" kern="1200" smtClean="0">
                          <a:solidFill>
                            <a:schemeClr val="tx1"/>
                          </a:solidFill>
                          <a:latin typeface="メイリオ" panose="020B0604030504040204" pitchFamily="50" charset="-128"/>
                          <a:ea typeface="メイリオ" panose="020B0604030504040204" pitchFamily="50" charset="-128"/>
                          <a:cs typeface="+mn-cs"/>
                        </a:rPr>
                        <a:t>Date,</a:t>
                      </a:r>
                      <a:r>
                        <a:rPr kumimoji="1" lang="en-US" altLang="ja-JP" sz="2400" b="0" kern="1200" baseline="0" smtClean="0">
                          <a:solidFill>
                            <a:schemeClr val="tx1"/>
                          </a:solidFill>
                          <a:latin typeface="メイリオ" panose="020B0604030504040204" pitchFamily="50" charset="-128"/>
                          <a:ea typeface="メイリオ" panose="020B0604030504040204" pitchFamily="50" charset="-128"/>
                          <a:cs typeface="+mn-cs"/>
                        </a:rPr>
                        <a:t> Calendar</a:t>
                      </a:r>
                      <a:r>
                        <a:rPr kumimoji="1" lang="ja-JP" altLang="en-US" sz="2400" b="0" kern="1200" baseline="0" smtClean="0">
                          <a:solidFill>
                            <a:schemeClr val="tx1"/>
                          </a:solidFill>
                          <a:latin typeface="メイリオ" panose="020B0604030504040204" pitchFamily="50" charset="-128"/>
                          <a:ea typeface="メイリオ" panose="020B0604030504040204" pitchFamily="50" charset="-128"/>
                          <a:cs typeface="+mn-cs"/>
                        </a:rPr>
                        <a:t>型の値のデータベース型を指定</a:t>
                      </a:r>
                      <a:endParaRPr kumimoji="1" lang="en-US" altLang="ja-JP" sz="2400" b="0" kern="1200" smtClean="0">
                        <a:solidFill>
                          <a:schemeClr val="tx1"/>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02689">
                <a:tc>
                  <a:txBody>
                    <a:bodyPr/>
                    <a:lstStyle/>
                    <a:p>
                      <a:r>
                        <a:rPr kumimoji="1" lang="en-US" altLang="ja-JP" sz="2800" smtClean="0">
                          <a:solidFill>
                            <a:schemeClr val="tx1"/>
                          </a:solidFill>
                        </a:rPr>
                        <a:t>5</a:t>
                      </a:r>
                      <a:endParaRPr kumimoji="1" lang="ja-JP" altLang="en-US" sz="2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90000"/>
                        </a:lnSpc>
                      </a:pPr>
                      <a:r>
                        <a:rPr kumimoji="1" lang="en-US" altLang="ja-JP" sz="2800" b="1" smtClean="0">
                          <a:solidFill>
                            <a:schemeClr val="tx1"/>
                          </a:solidFill>
                        </a:rPr>
                        <a:t>@ElementCollection</a:t>
                      </a:r>
                    </a:p>
                    <a:p>
                      <a:pPr>
                        <a:lnSpc>
                          <a:spcPct val="90000"/>
                        </a:lnSpc>
                      </a:pPr>
                      <a:r>
                        <a:rPr kumimoji="1" lang="en-US" altLang="ja-JP" sz="2800" b="1" smtClean="0">
                          <a:solidFill>
                            <a:schemeClr val="tx1"/>
                          </a:solidFill>
                        </a:rPr>
                        <a:t>@CollectionTable</a:t>
                      </a:r>
                    </a:p>
                    <a:p>
                      <a:pPr>
                        <a:lnSpc>
                          <a:spcPct val="90000"/>
                        </a:lnSpc>
                      </a:pPr>
                      <a:r>
                        <a:rPr kumimoji="1" lang="en-US" altLang="ja-JP" sz="2800" b="1" smtClean="0">
                          <a:solidFill>
                            <a:schemeClr val="tx1"/>
                          </a:solidFill>
                        </a:rPr>
                        <a:t>@MapKeyColumn</a:t>
                      </a:r>
                    </a:p>
                    <a:p>
                      <a:pPr>
                        <a:lnSpc>
                          <a:spcPct val="90000"/>
                        </a:lnSpc>
                      </a:pPr>
                      <a:r>
                        <a:rPr kumimoji="1" lang="en-US" altLang="ja-JP" sz="2800" b="1" smtClean="0">
                          <a:solidFill>
                            <a:schemeClr val="tx1"/>
                          </a:solidFill>
                        </a:rPr>
                        <a:t>@Column</a:t>
                      </a:r>
                      <a:endParaRPr kumimoji="1" lang="ja-JP" altLang="en-US" sz="28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基本型の</a:t>
                      </a:r>
                      <a:r>
                        <a:rPr kumimoji="1" lang="en-US" altLang="ja-JP" sz="2400" b="0" kern="1200" smtClean="0">
                          <a:solidFill>
                            <a:schemeClr val="tx1"/>
                          </a:solidFill>
                          <a:latin typeface="メイリオ" panose="020B0604030504040204" pitchFamily="50" charset="-128"/>
                          <a:ea typeface="メイリオ" panose="020B0604030504040204" pitchFamily="50" charset="-128"/>
                          <a:cs typeface="+mn-cs"/>
                        </a:rPr>
                        <a:t>List, Set, Map</a:t>
                      </a:r>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を</a:t>
                      </a:r>
                      <a:r>
                        <a:rPr kumimoji="1" lang="en-US" altLang="ja-JP" sz="2400" b="0" kern="1200" smtClean="0">
                          <a:solidFill>
                            <a:schemeClr val="tx1"/>
                          </a:solidFill>
                          <a:latin typeface="メイリオ" panose="020B0604030504040204" pitchFamily="50" charset="-128"/>
                          <a:ea typeface="メイリオ" panose="020B0604030504040204" pitchFamily="50" charset="-128"/>
                          <a:cs typeface="+mn-cs"/>
                        </a:rPr>
                        <a:t>RDB</a:t>
                      </a:r>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に割り付ける</a:t>
                      </a:r>
                      <a:endParaRPr kumimoji="1" lang="en-US" altLang="ja-JP" sz="2400" b="0" kern="1200" smtClean="0">
                        <a:solidFill>
                          <a:schemeClr val="tx1"/>
                        </a:solidFill>
                        <a:latin typeface="メイリオ" panose="020B0604030504040204" pitchFamily="50" charset="-128"/>
                        <a:ea typeface="メイリオ" panose="020B0604030504040204" pitchFamily="50" charset="-128"/>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割り付け先のテーブル名を指定する</a:t>
                      </a:r>
                      <a:endParaRPr kumimoji="1" lang="en-US" altLang="ja-JP" sz="2400" b="0" kern="1200" smtClean="0">
                        <a:solidFill>
                          <a:schemeClr val="tx1"/>
                        </a:solidFill>
                        <a:latin typeface="メイリオ" panose="020B0604030504040204" pitchFamily="50" charset="-128"/>
                        <a:ea typeface="メイリオ" panose="020B0604030504040204" pitchFamily="50" charset="-128"/>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割り付け先テーブルでのキーカラム名を指定</a:t>
                      </a:r>
                      <a:endParaRPr kumimoji="1" lang="en-US" altLang="ja-JP" sz="2400" b="0" kern="1200" smtClean="0">
                        <a:solidFill>
                          <a:schemeClr val="tx1"/>
                        </a:solidFill>
                        <a:latin typeface="メイリオ" panose="020B0604030504040204" pitchFamily="50" charset="-128"/>
                        <a:ea typeface="メイリオ" panose="020B0604030504040204" pitchFamily="50" charset="-128"/>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割り付け先テーブルでのカラム名を指定</a:t>
                      </a:r>
                      <a:endParaRPr kumimoji="1" lang="en-US" altLang="ja-JP" sz="2400" b="0" kern="1200" smtClean="0">
                        <a:solidFill>
                          <a:schemeClr val="tx1"/>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02689">
                <a:tc>
                  <a:txBody>
                    <a:bodyPr/>
                    <a:lstStyle/>
                    <a:p>
                      <a:r>
                        <a:rPr kumimoji="1" lang="en-US" altLang="ja-JP" sz="2800" smtClean="0">
                          <a:solidFill>
                            <a:schemeClr val="tx1"/>
                          </a:solidFill>
                        </a:rPr>
                        <a:t>6</a:t>
                      </a:r>
                      <a:endParaRPr kumimoji="1" lang="ja-JP" altLang="en-US" sz="2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90000"/>
                        </a:lnSpc>
                      </a:pPr>
                      <a:r>
                        <a:rPr kumimoji="1" lang="en-US" altLang="ja-JP" sz="2800" b="1" smtClean="0">
                          <a:solidFill>
                            <a:schemeClr val="tx1"/>
                          </a:solidFill>
                        </a:rPr>
                        <a:t>@Transient</a:t>
                      </a:r>
                      <a:endParaRPr kumimoji="1" lang="ja-JP" altLang="en-US" sz="28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データベースに保存しないフィールドを指定</a:t>
                      </a:r>
                      <a:endParaRPr kumimoji="1" lang="en-US" altLang="ja-JP" sz="2400" b="0" kern="1200" smtClean="0">
                        <a:solidFill>
                          <a:schemeClr val="tx1"/>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spTree>
    <p:extLst>
      <p:ext uri="{BB962C8B-B14F-4D97-AF65-F5344CB8AC3E}">
        <p14:creationId xmlns:p14="http://schemas.microsoft.com/office/powerpoint/2010/main" val="3796870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63</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6" name="テキスト ボックス 5"/>
          <p:cNvSpPr txBox="1"/>
          <p:nvPr/>
        </p:nvSpPr>
        <p:spPr>
          <a:xfrm>
            <a:off x="4826643" y="1782501"/>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7" name="テキスト ボックス 6"/>
          <p:cNvSpPr txBox="1"/>
          <p:nvPr/>
        </p:nvSpPr>
        <p:spPr>
          <a:xfrm>
            <a:off x="807388" y="1340606"/>
            <a:ext cx="10986706" cy="3052138"/>
          </a:xfrm>
          <a:prstGeom prst="rect">
            <a:avLst/>
          </a:prstGeom>
          <a:noFill/>
          <a:ln>
            <a:solidFill>
              <a:schemeClr val="tx2"/>
            </a:solidFill>
          </a:ln>
        </p:spPr>
        <p:txBody>
          <a:bodyPr wrap="none" lIns="108000" tIns="108000" rIns="108000" bIns="108000" rtlCol="0">
            <a:noAutofit/>
          </a:bodyPr>
          <a:lstStyle/>
          <a:p>
            <a:r>
              <a:rPr kumimoji="1" lang="en-US" altLang="ja-JP" sz="2000">
                <a:latin typeface="Consolas" panose="020B0609020204030204" pitchFamily="49" charset="0"/>
                <a:ea typeface="メイリオ" panose="020B0604030504040204" pitchFamily="50" charset="-128"/>
                <a:cs typeface="Consolas" panose="020B0609020204030204" pitchFamily="49" charset="0"/>
              </a:rPr>
              <a:t>@Entity</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public class E</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mployee implements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Serializable {</a:t>
            </a:r>
          </a:p>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@Id</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b="1">
                <a:solidFill>
                  <a:srgbClr val="00B0F0"/>
                </a:solidFill>
                <a:latin typeface="Consolas" panose="020B0609020204030204" pitchFamily="49" charset="0"/>
                <a:ea typeface="メイリオ" panose="020B0604030504040204" pitchFamily="50" charset="-128"/>
                <a:cs typeface="Consolas" panose="020B0609020204030204" pitchFamily="49" charset="0"/>
              </a:rPr>
              <a:t>@Column</a:t>
            </a:r>
            <a:r>
              <a:rPr kumimoji="1" lang="en-US" altLang="ja-JP" sz="2000">
                <a:solidFill>
                  <a:srgbClr val="00B0F0"/>
                </a:solidFill>
                <a:latin typeface="Consolas" panose="020B0609020204030204" pitchFamily="49" charset="0"/>
                <a:ea typeface="メイリオ" panose="020B0604030504040204" pitchFamily="50" charset="-128"/>
                <a:cs typeface="Consolas" panose="020B0609020204030204" pitchFamily="49" charset="0"/>
              </a:rPr>
              <a:t>(name = </a:t>
            </a:r>
            <a:r>
              <a:rPr kumimoji="1" lang="en-US" altLang="ja-JP" sz="2000"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“E_ID", </a:t>
            </a:r>
            <a:r>
              <a:rPr kumimoji="1" lang="en-US" altLang="ja-JP" sz="2000">
                <a:solidFill>
                  <a:srgbClr val="00B0F0"/>
                </a:solidFill>
                <a:latin typeface="Consolas" panose="020B0609020204030204" pitchFamily="49" charset="0"/>
                <a:ea typeface="メイリオ" panose="020B0604030504040204" pitchFamily="50" charset="-128"/>
                <a:cs typeface="Consolas" panose="020B0609020204030204" pitchFamily="49" charset="0"/>
              </a:rPr>
              <a:t>nullable = </a:t>
            </a:r>
            <a:r>
              <a:rPr kumimoji="1" lang="en-US" altLang="ja-JP" sz="2000"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false, length=50)</a:t>
            </a:r>
            <a:endParaRPr kumimoji="1" lang="en-US" altLang="ja-JP" sz="2000">
              <a:solidFill>
                <a:srgbClr val="00B0F0"/>
              </a:solidFill>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private Integer id;</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b="1">
                <a:solidFill>
                  <a:srgbClr val="00B0F0"/>
                </a:solidFill>
                <a:latin typeface="Consolas" panose="020B0609020204030204" pitchFamily="49" charset="0"/>
                <a:ea typeface="メイリオ" panose="020B0604030504040204" pitchFamily="50" charset="-128"/>
                <a:cs typeface="Consolas" panose="020B0609020204030204" pitchFamily="49" charset="0"/>
              </a:rPr>
              <a:t>@Column</a:t>
            </a:r>
            <a:r>
              <a:rPr kumimoji="1" lang="en-US" altLang="ja-JP" sz="2000">
                <a:solidFill>
                  <a:srgbClr val="00B0F0"/>
                </a:solidFill>
                <a:latin typeface="Consolas" panose="020B0609020204030204" pitchFamily="49" charset="0"/>
                <a:ea typeface="メイリオ" panose="020B0604030504040204" pitchFamily="50" charset="-128"/>
                <a:cs typeface="Consolas" panose="020B0609020204030204" pitchFamily="49" charset="0"/>
              </a:rPr>
              <a:t>(name</a:t>
            </a:r>
            <a:r>
              <a:rPr kumimoji="1" lang="en-US" altLang="ja-JP" sz="2000"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=“E_VALUE", </a:t>
            </a:r>
            <a:r>
              <a:rPr kumimoji="1" lang="en-US" altLang="ja-JP" sz="2000">
                <a:solidFill>
                  <a:srgbClr val="00B0F0"/>
                </a:solidFill>
                <a:latin typeface="Consolas" panose="020B0609020204030204" pitchFamily="49" charset="0"/>
                <a:ea typeface="メイリオ" panose="020B0604030504040204" pitchFamily="50" charset="-128"/>
                <a:cs typeface="Consolas" panose="020B0609020204030204" pitchFamily="49" charset="0"/>
              </a:rPr>
              <a:t>updatable=false, precision=12, scale=2)</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public BigDecimal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val;</a:t>
            </a:r>
          </a:p>
          <a:p>
            <a:r>
              <a:rPr kumimoji="1" lang="ja-JP" altLang="en-US" sz="2000">
                <a:latin typeface="Consolas" panose="020B0609020204030204" pitchFamily="49" charset="0"/>
                <a:ea typeface="メイリオ" panose="020B0604030504040204" pitchFamily="50" charset="-128"/>
                <a:cs typeface="Consolas" panose="020B0609020204030204" pitchFamily="49" charset="0"/>
              </a:rPr>
              <a:t>　</a:t>
            </a:r>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　</a:t>
            </a:r>
            <a:r>
              <a:rPr kumimoji="1" lang="ja-JP" altLang="en-US" sz="2000">
                <a:latin typeface="Consolas" panose="020B0609020204030204" pitchFamily="49" charset="0"/>
                <a:ea typeface="メイリオ" panose="020B0604030504040204" pitchFamily="50" charset="-128"/>
                <a:cs typeface="Consolas" panose="020B0609020204030204" pitchFamily="49" charset="0"/>
              </a:rPr>
              <a:t>･･</a:t>
            </a:r>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00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000" smtClean="0">
              <a:latin typeface="Consolas" panose="020B0609020204030204" pitchFamily="49" charset="0"/>
              <a:ea typeface="メイリオ" panose="020B0604030504040204" pitchFamily="50" charset="-128"/>
              <a:cs typeface="Consolas" panose="020B0609020204030204" pitchFamily="49" charset="0"/>
            </a:endParaRPr>
          </a:p>
          <a:p>
            <a:endParaRPr kumimoji="1" lang="en-US" altLang="ja-JP" sz="2000" b="1">
              <a:solidFill>
                <a:schemeClr val="accent1">
                  <a:lumMod val="60000"/>
                  <a:lumOff val="40000"/>
                </a:schemeClr>
              </a:solidFill>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a:latin typeface="Consolas" panose="020B0609020204030204" pitchFamily="49" charset="0"/>
              <a:ea typeface="メイリオ" panose="020B0604030504040204" pitchFamily="50" charset="-128"/>
              <a:cs typeface="Consolas" panose="020B0609020204030204" pitchFamily="49" charset="0"/>
            </a:endParaRPr>
          </a:p>
        </p:txBody>
      </p:sp>
      <p:grpSp>
        <p:nvGrpSpPr>
          <p:cNvPr id="36" name="グループ化 35"/>
          <p:cNvGrpSpPr/>
          <p:nvPr/>
        </p:nvGrpSpPr>
        <p:grpSpPr>
          <a:xfrm>
            <a:off x="2364767" y="1603154"/>
            <a:ext cx="2547892" cy="1029229"/>
            <a:chOff x="2364767" y="753272"/>
            <a:chExt cx="2547892" cy="1029229"/>
          </a:xfrm>
        </p:grpSpPr>
        <p:grpSp>
          <p:nvGrpSpPr>
            <p:cNvPr id="14" name="グループ化 13"/>
            <p:cNvGrpSpPr/>
            <p:nvPr/>
          </p:nvGrpSpPr>
          <p:grpSpPr>
            <a:xfrm>
              <a:off x="2364767" y="753272"/>
              <a:ext cx="2547892" cy="786129"/>
              <a:chOff x="2364767" y="817820"/>
              <a:chExt cx="2547892" cy="786129"/>
            </a:xfrm>
          </p:grpSpPr>
          <p:sp>
            <p:nvSpPr>
              <p:cNvPr id="8" name="テキスト ボックス 7"/>
              <p:cNvSpPr txBox="1"/>
              <p:nvPr/>
            </p:nvSpPr>
            <p:spPr>
              <a:xfrm>
                <a:off x="2364767" y="817820"/>
                <a:ext cx="2547892" cy="426129"/>
              </a:xfrm>
              <a:prstGeom prst="rect">
                <a:avLst/>
              </a:prstGeom>
              <a:solidFill>
                <a:schemeClr val="accent6">
                  <a:lumMod val="20000"/>
                  <a:lumOff val="80000"/>
                </a:schemeClr>
              </a:solidFill>
              <a:ln>
                <a:solidFill>
                  <a:schemeClr val="tx2"/>
                </a:solidFill>
              </a:ln>
            </p:spPr>
            <p:txBody>
              <a:bodyPr wrap="none" lIns="108000" tIns="108000" rIns="108000" bIns="108000" rtlCol="0" anchor="ctr">
                <a:noAutofit/>
              </a:bodyPr>
              <a:lstStyle/>
              <a:p>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テーブルのカラム名</a:t>
                </a:r>
              </a:p>
            </p:txBody>
          </p:sp>
          <p:sp>
            <p:nvSpPr>
              <p:cNvPr id="5" name="下矢印 4"/>
              <p:cNvSpPr/>
              <p:nvPr/>
            </p:nvSpPr>
            <p:spPr bwMode="gray">
              <a:xfrm>
                <a:off x="2818504" y="1243949"/>
                <a:ext cx="236668" cy="360000"/>
              </a:xfrm>
              <a:prstGeom prst="downArrow">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cxnSp>
          <p:nvCxnSpPr>
            <p:cNvPr id="26" name="直線コネクタ 25"/>
            <p:cNvCxnSpPr/>
            <p:nvPr/>
          </p:nvCxnSpPr>
          <p:spPr>
            <a:xfrm>
              <a:off x="2581835" y="1782501"/>
              <a:ext cx="570156" cy="0"/>
            </a:xfrm>
            <a:prstGeom prst="line">
              <a:avLst/>
            </a:prstGeom>
            <a:ln w="19050">
              <a:solidFill>
                <a:schemeClr val="accent6">
                  <a:lumMod val="75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37" name="グループ化 36"/>
          <p:cNvGrpSpPr/>
          <p:nvPr/>
        </p:nvGrpSpPr>
        <p:grpSpPr>
          <a:xfrm>
            <a:off x="4713687" y="1603154"/>
            <a:ext cx="2583584" cy="1029229"/>
            <a:chOff x="4713687" y="753272"/>
            <a:chExt cx="2583584" cy="1029229"/>
          </a:xfrm>
        </p:grpSpPr>
        <p:grpSp>
          <p:nvGrpSpPr>
            <p:cNvPr id="20" name="グループ化 19"/>
            <p:cNvGrpSpPr/>
            <p:nvPr/>
          </p:nvGrpSpPr>
          <p:grpSpPr>
            <a:xfrm>
              <a:off x="5104549" y="753272"/>
              <a:ext cx="2192722" cy="786129"/>
              <a:chOff x="5104549" y="817820"/>
              <a:chExt cx="2192722" cy="786129"/>
            </a:xfrm>
          </p:grpSpPr>
          <p:sp>
            <p:nvSpPr>
              <p:cNvPr id="9" name="テキスト ボックス 8"/>
              <p:cNvSpPr txBox="1"/>
              <p:nvPr/>
            </p:nvSpPr>
            <p:spPr>
              <a:xfrm>
                <a:off x="5104549" y="817820"/>
                <a:ext cx="2192722" cy="426129"/>
              </a:xfrm>
              <a:prstGeom prst="rect">
                <a:avLst/>
              </a:prstGeom>
              <a:solidFill>
                <a:schemeClr val="accent6">
                  <a:lumMod val="20000"/>
                  <a:lumOff val="80000"/>
                </a:schemeClr>
              </a:solidFill>
              <a:ln>
                <a:solidFill>
                  <a:schemeClr val="tx2"/>
                </a:solidFill>
              </a:ln>
            </p:spPr>
            <p:txBody>
              <a:bodyPr wrap="none" lIns="108000" tIns="108000" rIns="108000" bIns="108000" rtlCol="0" anchor="ctr">
                <a:noAutofit/>
              </a:bodyPr>
              <a:lstStyle/>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null </a:t>
                </a:r>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にできない</a:t>
                </a:r>
              </a:p>
            </p:txBody>
          </p:sp>
          <p:sp>
            <p:nvSpPr>
              <p:cNvPr id="15" name="下矢印 14"/>
              <p:cNvSpPr/>
              <p:nvPr/>
            </p:nvSpPr>
            <p:spPr bwMode="gray">
              <a:xfrm>
                <a:off x="5283843" y="1243949"/>
                <a:ext cx="236668" cy="360000"/>
              </a:xfrm>
              <a:prstGeom prst="downArrow">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cxnSp>
          <p:nvCxnSpPr>
            <p:cNvPr id="27" name="直線コネクタ 26"/>
            <p:cNvCxnSpPr/>
            <p:nvPr/>
          </p:nvCxnSpPr>
          <p:spPr>
            <a:xfrm>
              <a:off x="4713687" y="1782501"/>
              <a:ext cx="1027356" cy="0"/>
            </a:xfrm>
            <a:prstGeom prst="line">
              <a:avLst/>
            </a:prstGeom>
            <a:ln w="19050">
              <a:solidFill>
                <a:schemeClr val="accent6">
                  <a:lumMod val="75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38" name="グループ化 37"/>
          <p:cNvGrpSpPr/>
          <p:nvPr/>
        </p:nvGrpSpPr>
        <p:grpSpPr>
          <a:xfrm>
            <a:off x="7146708" y="1603154"/>
            <a:ext cx="2248304" cy="1036718"/>
            <a:chOff x="7146708" y="753272"/>
            <a:chExt cx="2248304" cy="1036718"/>
          </a:xfrm>
        </p:grpSpPr>
        <p:grpSp>
          <p:nvGrpSpPr>
            <p:cNvPr id="21" name="グループ化 20"/>
            <p:cNvGrpSpPr/>
            <p:nvPr/>
          </p:nvGrpSpPr>
          <p:grpSpPr>
            <a:xfrm>
              <a:off x="7551914" y="753272"/>
              <a:ext cx="1843098" cy="786129"/>
              <a:chOff x="7551914" y="817820"/>
              <a:chExt cx="1843098" cy="786129"/>
            </a:xfrm>
          </p:grpSpPr>
          <p:sp>
            <p:nvSpPr>
              <p:cNvPr id="10" name="テキスト ボックス 9"/>
              <p:cNvSpPr txBox="1"/>
              <p:nvPr/>
            </p:nvSpPr>
            <p:spPr>
              <a:xfrm>
                <a:off x="7551914" y="817820"/>
                <a:ext cx="1843098" cy="426129"/>
              </a:xfrm>
              <a:prstGeom prst="rect">
                <a:avLst/>
              </a:prstGeom>
              <a:solidFill>
                <a:schemeClr val="accent6">
                  <a:lumMod val="20000"/>
                  <a:lumOff val="80000"/>
                </a:schemeClr>
              </a:solidFill>
              <a:ln>
                <a:solidFill>
                  <a:schemeClr val="tx2"/>
                </a:solidFill>
              </a:ln>
            </p:spPr>
            <p:txBody>
              <a:bodyPr wrap="none" lIns="108000" tIns="108000" rIns="108000" bIns="108000" rtlCol="0" anchor="ctr">
                <a:noAutofit/>
              </a:bodyPr>
              <a:lstStyle/>
              <a:p>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長さは</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50</a:t>
                </a:r>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文字</a:t>
                </a:r>
              </a:p>
            </p:txBody>
          </p:sp>
          <p:sp>
            <p:nvSpPr>
              <p:cNvPr id="16" name="下矢印 15"/>
              <p:cNvSpPr/>
              <p:nvPr/>
            </p:nvSpPr>
            <p:spPr bwMode="gray">
              <a:xfrm>
                <a:off x="7671995" y="1243949"/>
                <a:ext cx="236668" cy="360000"/>
              </a:xfrm>
              <a:prstGeom prst="downArrow">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cxnSp>
          <p:nvCxnSpPr>
            <p:cNvPr id="29" name="直線コネクタ 28"/>
            <p:cNvCxnSpPr/>
            <p:nvPr/>
          </p:nvCxnSpPr>
          <p:spPr>
            <a:xfrm>
              <a:off x="7146708" y="1789990"/>
              <a:ext cx="1027356" cy="0"/>
            </a:xfrm>
            <a:prstGeom prst="line">
              <a:avLst/>
            </a:prstGeom>
            <a:ln w="19050">
              <a:solidFill>
                <a:schemeClr val="accent6">
                  <a:lumMod val="75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39" name="グループ化 38"/>
          <p:cNvGrpSpPr/>
          <p:nvPr/>
        </p:nvGrpSpPr>
        <p:grpSpPr>
          <a:xfrm>
            <a:off x="4674243" y="3245569"/>
            <a:ext cx="2282368" cy="896113"/>
            <a:chOff x="4674243" y="2395687"/>
            <a:chExt cx="2282368" cy="896113"/>
          </a:xfrm>
        </p:grpSpPr>
        <p:grpSp>
          <p:nvGrpSpPr>
            <p:cNvPr id="22" name="グループ化 21"/>
            <p:cNvGrpSpPr/>
            <p:nvPr/>
          </p:nvGrpSpPr>
          <p:grpSpPr>
            <a:xfrm>
              <a:off x="4674243" y="2502650"/>
              <a:ext cx="2282368" cy="789150"/>
              <a:chOff x="4674243" y="2502650"/>
              <a:chExt cx="2282368" cy="789150"/>
            </a:xfrm>
          </p:grpSpPr>
          <p:sp>
            <p:nvSpPr>
              <p:cNvPr id="11" name="テキスト ボックス 10"/>
              <p:cNvSpPr txBox="1"/>
              <p:nvPr/>
            </p:nvSpPr>
            <p:spPr>
              <a:xfrm>
                <a:off x="4674243" y="2865671"/>
                <a:ext cx="2282368" cy="426129"/>
              </a:xfrm>
              <a:prstGeom prst="rect">
                <a:avLst/>
              </a:prstGeom>
              <a:solidFill>
                <a:schemeClr val="accent6">
                  <a:lumMod val="20000"/>
                  <a:lumOff val="80000"/>
                </a:schemeClr>
              </a:solidFill>
              <a:ln>
                <a:solidFill>
                  <a:schemeClr val="tx2"/>
                </a:solidFill>
              </a:ln>
            </p:spPr>
            <p:txBody>
              <a:bodyPr wrap="none" lIns="108000" tIns="108000" rIns="108000" bIns="108000" rtlCol="0" anchor="ctr">
                <a:noAutofit/>
              </a:bodyPr>
              <a:lstStyle/>
              <a:p>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値を更新できない</a:t>
                </a:r>
              </a:p>
            </p:txBody>
          </p:sp>
          <p:sp>
            <p:nvSpPr>
              <p:cNvPr id="17" name="下矢印 16"/>
              <p:cNvSpPr/>
              <p:nvPr/>
            </p:nvSpPr>
            <p:spPr bwMode="gray">
              <a:xfrm flipV="1">
                <a:off x="5342091" y="2502650"/>
                <a:ext cx="236668" cy="360000"/>
              </a:xfrm>
              <a:prstGeom prst="downArrow">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cxnSp>
          <p:nvCxnSpPr>
            <p:cNvPr id="30" name="直線コネクタ 29"/>
            <p:cNvCxnSpPr/>
            <p:nvPr/>
          </p:nvCxnSpPr>
          <p:spPr>
            <a:xfrm>
              <a:off x="4828413" y="2395687"/>
              <a:ext cx="1206627" cy="0"/>
            </a:xfrm>
            <a:prstGeom prst="line">
              <a:avLst/>
            </a:prstGeom>
            <a:ln w="19050">
              <a:solidFill>
                <a:schemeClr val="accent6">
                  <a:lumMod val="75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40" name="グループ化 39"/>
          <p:cNvGrpSpPr/>
          <p:nvPr/>
        </p:nvGrpSpPr>
        <p:grpSpPr>
          <a:xfrm>
            <a:off x="7168269" y="3260547"/>
            <a:ext cx="1689711" cy="878114"/>
            <a:chOff x="7168269" y="2410665"/>
            <a:chExt cx="1689711" cy="878114"/>
          </a:xfrm>
        </p:grpSpPr>
        <p:grpSp>
          <p:nvGrpSpPr>
            <p:cNvPr id="23" name="グループ化 22"/>
            <p:cNvGrpSpPr/>
            <p:nvPr/>
          </p:nvGrpSpPr>
          <p:grpSpPr>
            <a:xfrm>
              <a:off x="7297271" y="2498602"/>
              <a:ext cx="1560709" cy="790177"/>
              <a:chOff x="7297271" y="2498602"/>
              <a:chExt cx="1560709" cy="790177"/>
            </a:xfrm>
          </p:grpSpPr>
          <p:sp>
            <p:nvSpPr>
              <p:cNvPr id="12" name="テキスト ボックス 11"/>
              <p:cNvSpPr txBox="1"/>
              <p:nvPr/>
            </p:nvSpPr>
            <p:spPr>
              <a:xfrm>
                <a:off x="7297271" y="2862650"/>
                <a:ext cx="1560709" cy="426129"/>
              </a:xfrm>
              <a:prstGeom prst="rect">
                <a:avLst/>
              </a:prstGeom>
              <a:solidFill>
                <a:schemeClr val="accent6">
                  <a:lumMod val="20000"/>
                  <a:lumOff val="80000"/>
                </a:schemeClr>
              </a:solidFill>
              <a:ln>
                <a:solidFill>
                  <a:schemeClr val="tx2"/>
                </a:solidFill>
              </a:ln>
            </p:spPr>
            <p:txBody>
              <a:bodyPr wrap="none" lIns="108000" tIns="108000" rIns="108000" bIns="108000" rtlCol="0" anchor="ctr">
                <a:noAutofit/>
              </a:bodyPr>
              <a:lstStyle/>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12</a:t>
                </a:r>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桁の精度</a:t>
                </a:r>
              </a:p>
            </p:txBody>
          </p:sp>
          <p:sp>
            <p:nvSpPr>
              <p:cNvPr id="18" name="下矢印 17"/>
              <p:cNvSpPr/>
              <p:nvPr/>
            </p:nvSpPr>
            <p:spPr bwMode="gray">
              <a:xfrm flipV="1">
                <a:off x="7671995" y="2498602"/>
                <a:ext cx="236668" cy="360000"/>
              </a:xfrm>
              <a:prstGeom prst="downArrow">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cxnSp>
          <p:nvCxnSpPr>
            <p:cNvPr id="32" name="直線コネクタ 31"/>
            <p:cNvCxnSpPr/>
            <p:nvPr/>
          </p:nvCxnSpPr>
          <p:spPr>
            <a:xfrm>
              <a:off x="7168269" y="2410665"/>
              <a:ext cx="1305194" cy="0"/>
            </a:xfrm>
            <a:prstGeom prst="line">
              <a:avLst/>
            </a:prstGeom>
            <a:ln w="19050">
              <a:solidFill>
                <a:schemeClr val="accent6">
                  <a:lumMod val="75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41" name="グループ化 40"/>
          <p:cNvGrpSpPr/>
          <p:nvPr/>
        </p:nvGrpSpPr>
        <p:grpSpPr>
          <a:xfrm>
            <a:off x="9125219" y="3245569"/>
            <a:ext cx="2035839" cy="896113"/>
            <a:chOff x="9125219" y="2395687"/>
            <a:chExt cx="2035839" cy="896113"/>
          </a:xfrm>
        </p:grpSpPr>
        <p:grpSp>
          <p:nvGrpSpPr>
            <p:cNvPr id="24" name="グループ化 23"/>
            <p:cNvGrpSpPr/>
            <p:nvPr/>
          </p:nvGrpSpPr>
          <p:grpSpPr>
            <a:xfrm>
              <a:off x="9125219" y="2502650"/>
              <a:ext cx="2035839" cy="789150"/>
              <a:chOff x="9125219" y="2502650"/>
              <a:chExt cx="2035839" cy="789150"/>
            </a:xfrm>
          </p:grpSpPr>
          <p:sp>
            <p:nvSpPr>
              <p:cNvPr id="13" name="テキスト ボックス 12"/>
              <p:cNvSpPr txBox="1"/>
              <p:nvPr/>
            </p:nvSpPr>
            <p:spPr>
              <a:xfrm>
                <a:off x="9125219" y="2865671"/>
                <a:ext cx="2035839" cy="426129"/>
              </a:xfrm>
              <a:prstGeom prst="rect">
                <a:avLst/>
              </a:prstGeom>
              <a:solidFill>
                <a:schemeClr val="accent6">
                  <a:lumMod val="20000"/>
                  <a:lumOff val="80000"/>
                </a:schemeClr>
              </a:solidFill>
              <a:ln>
                <a:solidFill>
                  <a:schemeClr val="tx2"/>
                </a:solidFill>
              </a:ln>
            </p:spPr>
            <p:txBody>
              <a:bodyPr wrap="none" lIns="108000" tIns="108000" rIns="108000" bIns="108000" rtlCol="0" anchor="ctr">
                <a:noAutofit/>
              </a:bodyPr>
              <a:lstStyle/>
              <a:p>
                <a:r>
                  <a:rPr kumimoji="1" lang="ja-JP" altLang="en-US" sz="2000">
                    <a:latin typeface="Consolas" panose="020B0609020204030204" pitchFamily="49" charset="0"/>
                    <a:ea typeface="メイリオ" panose="020B0604030504040204" pitchFamily="50" charset="-128"/>
                    <a:cs typeface="Consolas" panose="020B0609020204030204" pitchFamily="49" charset="0"/>
                  </a:rPr>
                  <a:t>整数部</a:t>
                </a:r>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２桁</a:t>
                </a:r>
              </a:p>
            </p:txBody>
          </p:sp>
          <p:sp>
            <p:nvSpPr>
              <p:cNvPr id="19" name="下矢印 18"/>
              <p:cNvSpPr/>
              <p:nvPr/>
            </p:nvSpPr>
            <p:spPr bwMode="gray">
              <a:xfrm flipV="1">
                <a:off x="9573432" y="2502650"/>
                <a:ext cx="236668" cy="360000"/>
              </a:xfrm>
              <a:prstGeom prst="downArrow">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cxnSp>
          <p:nvCxnSpPr>
            <p:cNvPr id="34" name="直線コネクタ 33"/>
            <p:cNvCxnSpPr/>
            <p:nvPr/>
          </p:nvCxnSpPr>
          <p:spPr>
            <a:xfrm>
              <a:off x="9125219" y="2395687"/>
              <a:ext cx="684881" cy="0"/>
            </a:xfrm>
            <a:prstGeom prst="line">
              <a:avLst/>
            </a:prstGeom>
            <a:ln w="19050">
              <a:solidFill>
                <a:schemeClr val="accent6">
                  <a:lumMod val="7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42" name="タイトル 4"/>
          <p:cNvSpPr>
            <a:spLocks noGrp="1"/>
          </p:cNvSpPr>
          <p:nvPr>
            <p:ph type="title"/>
          </p:nvPr>
        </p:nvSpPr>
        <p:spPr>
          <a:xfrm>
            <a:off x="531812" y="378376"/>
            <a:ext cx="11125200" cy="641131"/>
          </a:xfrm>
        </p:spPr>
        <p:txBody>
          <a:bodyPr/>
          <a:lstStyle/>
          <a:p>
            <a:r>
              <a:rPr lang="en-US" altLang="ja-JP" dirty="0" smtClean="0"/>
              <a:t>4-1. @Column</a:t>
            </a:r>
            <a:endParaRPr kumimoji="1" lang="ja-JP" altLang="en-US" dirty="0"/>
          </a:p>
        </p:txBody>
      </p:sp>
      <p:sp>
        <p:nvSpPr>
          <p:cNvPr id="43" name="テキスト ボックス 42"/>
          <p:cNvSpPr txBox="1"/>
          <p:nvPr/>
        </p:nvSpPr>
        <p:spPr>
          <a:xfrm>
            <a:off x="1006122" y="4873213"/>
            <a:ext cx="7851858" cy="968188"/>
          </a:xfrm>
          <a:prstGeom prst="rect">
            <a:avLst/>
          </a:prstGeom>
          <a:noFill/>
        </p:spPr>
        <p:txBody>
          <a:bodyPr wrap="square" lIns="0" tIns="0" rIns="0" bIns="0" rtlCol="0">
            <a:noAutofit/>
          </a:bodyPr>
          <a:lstStyle/>
          <a:p>
            <a:pPr>
              <a:lnSpc>
                <a:spcPts val="2700"/>
              </a:lnSpc>
            </a:pPr>
            <a:r>
              <a:rPr kumimoji="1" lang="ja-JP" altLang="en-US" sz="2400" smtClean="0">
                <a:latin typeface="Calibri" panose="020F0502020204030204" pitchFamily="34" charset="0"/>
                <a:ea typeface="メイリオ" panose="020B0604030504040204" pitchFamily="50" charset="-128"/>
              </a:rPr>
              <a:t>フィールドの属性を指定する。</a:t>
            </a:r>
            <a:endParaRPr kumimoji="1" lang="en-US" altLang="ja-JP" sz="2400" smtClean="0">
              <a:latin typeface="Calibri" panose="020F0502020204030204" pitchFamily="34" charset="0"/>
              <a:ea typeface="メイリオ" panose="020B0604030504040204" pitchFamily="50" charset="-128"/>
            </a:endParaRPr>
          </a:p>
          <a:p>
            <a:pPr>
              <a:lnSpc>
                <a:spcPts val="2700"/>
              </a:lnSpc>
            </a:pPr>
            <a:r>
              <a:rPr kumimoji="1" lang="ja-JP" altLang="en-US" sz="2400" smtClean="0">
                <a:latin typeface="Calibri" panose="020F0502020204030204" pitchFamily="34" charset="0"/>
                <a:ea typeface="メイリオ" panose="020B0604030504040204" pitchFamily="50" charset="-128"/>
              </a:rPr>
              <a:t>テーブルを生成する際に適用される。</a:t>
            </a:r>
          </a:p>
        </p:txBody>
      </p:sp>
    </p:spTree>
    <p:extLst>
      <p:ext uri="{BB962C8B-B14F-4D97-AF65-F5344CB8AC3E}">
        <p14:creationId xmlns:p14="http://schemas.microsoft.com/office/powerpoint/2010/main" val="415592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64</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6" name="テキスト ボックス 5"/>
          <p:cNvSpPr txBox="1"/>
          <p:nvPr/>
        </p:nvSpPr>
        <p:spPr>
          <a:xfrm>
            <a:off x="4826643" y="1782501"/>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7" name="テキスト ボックス 6"/>
          <p:cNvSpPr txBox="1"/>
          <p:nvPr/>
        </p:nvSpPr>
        <p:spPr>
          <a:xfrm>
            <a:off x="807388" y="1282905"/>
            <a:ext cx="10986706" cy="4795166"/>
          </a:xfrm>
          <a:prstGeom prst="rect">
            <a:avLst/>
          </a:prstGeom>
          <a:noFill/>
          <a:ln>
            <a:solidFill>
              <a:schemeClr val="tx2"/>
            </a:solidFill>
          </a:ln>
        </p:spPr>
        <p:txBody>
          <a:bodyPr wrap="none" lIns="108000" tIns="108000" rIns="108000" bIns="108000" rtlCol="0">
            <a:noAutofit/>
          </a:bodyPr>
          <a:lstStyle/>
          <a:p>
            <a:r>
              <a:rPr kumimoji="1" lang="en-US" altLang="ja-JP" sz="2000">
                <a:latin typeface="Consolas" panose="020B0609020204030204" pitchFamily="49" charset="0"/>
                <a:ea typeface="メイリオ" panose="020B0604030504040204" pitchFamily="50" charset="-128"/>
                <a:cs typeface="Consolas" panose="020B0609020204030204" pitchFamily="49" charset="0"/>
              </a:rPr>
              <a:t>@Entity</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public class E</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mployee implements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Serializable {</a:t>
            </a:r>
          </a:p>
          <a:p>
            <a:endParaRPr kumimoji="1" lang="en-US" altLang="ja-JP" sz="200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b="1"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a:t>
            </a:r>
            <a:r>
              <a:rPr kumimoji="1" lang="en-US" altLang="ja-JP" sz="2000" b="1">
                <a:solidFill>
                  <a:srgbClr val="00B0F0"/>
                </a:solidFill>
                <a:latin typeface="Consolas" panose="020B0609020204030204" pitchFamily="49" charset="0"/>
                <a:ea typeface="メイリオ" panose="020B0604030504040204" pitchFamily="50" charset="-128"/>
                <a:cs typeface="Consolas" panose="020B0609020204030204" pitchFamily="49" charset="0"/>
              </a:rPr>
              <a:t>Lob </a:t>
            </a:r>
            <a:endParaRPr kumimoji="1" lang="en-US" altLang="ja-JP" sz="2000" b="1" smtClean="0">
              <a:solidFill>
                <a:srgbClr val="00B0F0"/>
              </a:solidFill>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b="1"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@Basic</a:t>
            </a:r>
            <a:r>
              <a:rPr kumimoji="1" lang="en-US" altLang="ja-JP" sz="2000"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(fetch=LAZY</a:t>
            </a:r>
            <a:r>
              <a:rPr kumimoji="1" lang="en-US" altLang="ja-JP" sz="2000">
                <a:solidFill>
                  <a:srgbClr val="00B0F0"/>
                </a:solidFill>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private byte[] picture;</a:t>
            </a:r>
          </a:p>
          <a:p>
            <a:r>
              <a:rPr kumimoji="1" lang="ja-JP" altLang="en-US" sz="2000">
                <a:latin typeface="Consolas" panose="020B0609020204030204" pitchFamily="49" charset="0"/>
                <a:ea typeface="メイリオ" panose="020B0604030504040204" pitchFamily="50" charset="-128"/>
                <a:cs typeface="Consolas" panose="020B0609020204030204" pitchFamily="49" charset="0"/>
              </a:rPr>
              <a:t>　</a:t>
            </a:r>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　</a:t>
            </a:r>
            <a:r>
              <a:rPr kumimoji="1" lang="ja-JP" altLang="en-US" sz="2000">
                <a:latin typeface="Consolas" panose="020B0609020204030204" pitchFamily="49" charset="0"/>
                <a:ea typeface="メイリオ" panose="020B0604030504040204" pitchFamily="50" charset="-128"/>
                <a:cs typeface="Consolas" panose="020B0609020204030204" pitchFamily="49" charset="0"/>
              </a:rPr>
              <a:t>･･</a:t>
            </a:r>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000" smtClean="0">
              <a:latin typeface="Consolas" panose="020B0609020204030204" pitchFamily="49" charset="0"/>
              <a:ea typeface="メイリオ" panose="020B0604030504040204" pitchFamily="50" charset="-128"/>
              <a:cs typeface="Consolas" panose="020B0609020204030204" pitchFamily="49" charset="0"/>
            </a:endParaRPr>
          </a:p>
          <a:p>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a:t>
            </a:r>
            <a:r>
              <a:rPr kumimoji="1" lang="en-US" altLang="ja-JP" sz="2000">
                <a:solidFill>
                  <a:srgbClr val="00B0F0"/>
                </a:solidFill>
                <a:latin typeface="Consolas" panose="020B0609020204030204" pitchFamily="49" charset="0"/>
                <a:ea typeface="メイリオ" panose="020B0604030504040204" pitchFamily="50" charset="-128"/>
                <a:cs typeface="Consolas" panose="020B0609020204030204" pitchFamily="49" charset="0"/>
              </a:rPr>
              <a:t>Lob</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b="1">
                <a:solidFill>
                  <a:srgbClr val="00B0F0"/>
                </a:solidFill>
                <a:latin typeface="Consolas" panose="020B0609020204030204" pitchFamily="49" charset="0"/>
                <a:ea typeface="メイリオ" panose="020B0604030504040204" pitchFamily="50" charset="-128"/>
                <a:cs typeface="Consolas" panose="020B0609020204030204" pitchFamily="49" charset="0"/>
              </a:rPr>
              <a:t>@</a:t>
            </a:r>
            <a:r>
              <a:rPr kumimoji="1" lang="en-US" altLang="ja-JP" sz="2000" b="1"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Basic</a:t>
            </a:r>
            <a:r>
              <a:rPr kumimoji="1" lang="en-US" altLang="ja-JP" sz="2000"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(fetch=EAGER)</a:t>
            </a:r>
            <a:endParaRPr kumimoji="1" lang="en-US" altLang="ja-JP" sz="2000">
              <a:solidFill>
                <a:srgbClr val="00B0F0"/>
              </a:solidFill>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protected String report</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p>
          <a:p>
            <a:endParaRPr kumimoji="1" lang="en-US" altLang="ja-JP" sz="200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b="1"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@Basic</a:t>
            </a:r>
            <a:r>
              <a:rPr kumimoji="1" lang="en-US" altLang="ja-JP" sz="2000"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(Optional=false)</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private Book book;</a:t>
            </a:r>
          </a:p>
          <a:p>
            <a:endParaRPr kumimoji="1" lang="en-US" altLang="ja-JP" sz="200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p>
          <a:p>
            <a:endParaRPr kumimoji="1" lang="en-US" altLang="ja-JP" sz="2000" b="1">
              <a:solidFill>
                <a:schemeClr val="accent1">
                  <a:lumMod val="60000"/>
                  <a:lumOff val="40000"/>
                </a:schemeClr>
              </a:solidFill>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a:latin typeface="Consolas" panose="020B0609020204030204" pitchFamily="49" charset="0"/>
              <a:ea typeface="メイリオ" panose="020B0604030504040204" pitchFamily="50" charset="-128"/>
              <a:cs typeface="Consolas" panose="020B0609020204030204" pitchFamily="49" charset="0"/>
            </a:endParaRPr>
          </a:p>
        </p:txBody>
      </p:sp>
      <p:grpSp>
        <p:nvGrpSpPr>
          <p:cNvPr id="36" name="グループ化 35"/>
          <p:cNvGrpSpPr/>
          <p:nvPr/>
        </p:nvGrpSpPr>
        <p:grpSpPr>
          <a:xfrm>
            <a:off x="1376067" y="1543617"/>
            <a:ext cx="2547892" cy="1029229"/>
            <a:chOff x="2364767" y="753272"/>
            <a:chExt cx="2547892" cy="1029229"/>
          </a:xfrm>
        </p:grpSpPr>
        <p:grpSp>
          <p:nvGrpSpPr>
            <p:cNvPr id="14" name="グループ化 13"/>
            <p:cNvGrpSpPr/>
            <p:nvPr/>
          </p:nvGrpSpPr>
          <p:grpSpPr>
            <a:xfrm>
              <a:off x="2364767" y="753272"/>
              <a:ext cx="2547892" cy="786129"/>
              <a:chOff x="2364767" y="817820"/>
              <a:chExt cx="2547892" cy="786129"/>
            </a:xfrm>
          </p:grpSpPr>
          <p:sp>
            <p:nvSpPr>
              <p:cNvPr id="8" name="テキスト ボックス 7"/>
              <p:cNvSpPr txBox="1"/>
              <p:nvPr/>
            </p:nvSpPr>
            <p:spPr>
              <a:xfrm>
                <a:off x="2364767" y="817820"/>
                <a:ext cx="2547892" cy="426129"/>
              </a:xfrm>
              <a:prstGeom prst="rect">
                <a:avLst/>
              </a:prstGeom>
              <a:solidFill>
                <a:schemeClr val="accent6">
                  <a:lumMod val="20000"/>
                  <a:lumOff val="80000"/>
                </a:schemeClr>
              </a:solidFill>
              <a:ln>
                <a:solidFill>
                  <a:schemeClr val="tx2"/>
                </a:solidFill>
              </a:ln>
            </p:spPr>
            <p:txBody>
              <a:bodyPr wrap="none" lIns="108000" tIns="108000" rIns="108000" bIns="108000" rtlCol="0" anchor="ctr">
                <a:noAutofit/>
              </a:bodyPr>
              <a:lstStyle/>
              <a:p>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ラージオブジェクト</a:t>
                </a:r>
              </a:p>
            </p:txBody>
          </p:sp>
          <p:sp>
            <p:nvSpPr>
              <p:cNvPr id="5" name="下矢印 4"/>
              <p:cNvSpPr/>
              <p:nvPr/>
            </p:nvSpPr>
            <p:spPr bwMode="gray">
              <a:xfrm>
                <a:off x="2818504" y="1243949"/>
                <a:ext cx="236668" cy="360000"/>
              </a:xfrm>
              <a:prstGeom prst="downArrow">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cxnSp>
          <p:nvCxnSpPr>
            <p:cNvPr id="26" name="直線コネクタ 25"/>
            <p:cNvCxnSpPr/>
            <p:nvPr/>
          </p:nvCxnSpPr>
          <p:spPr>
            <a:xfrm>
              <a:off x="2581835" y="1782501"/>
              <a:ext cx="570156" cy="0"/>
            </a:xfrm>
            <a:prstGeom prst="line">
              <a:avLst/>
            </a:prstGeom>
            <a:ln w="19050">
              <a:solidFill>
                <a:schemeClr val="accent6">
                  <a:lumMod val="7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42" name="タイトル 4"/>
          <p:cNvSpPr>
            <a:spLocks noGrp="1"/>
          </p:cNvSpPr>
          <p:nvPr>
            <p:ph type="title"/>
          </p:nvPr>
        </p:nvSpPr>
        <p:spPr>
          <a:xfrm>
            <a:off x="531812" y="378376"/>
            <a:ext cx="11125200" cy="641131"/>
          </a:xfrm>
        </p:spPr>
        <p:txBody>
          <a:bodyPr/>
          <a:lstStyle/>
          <a:p>
            <a:r>
              <a:rPr kumimoji="1" lang="en-US" altLang="ja-JP" dirty="0" smtClean="0"/>
              <a:t>4</a:t>
            </a:r>
            <a:r>
              <a:rPr lang="en-US" altLang="ja-JP" dirty="0" smtClean="0"/>
              <a:t>-2. @Lob   @Basic</a:t>
            </a:r>
            <a:endParaRPr kumimoji="1" lang="ja-JP" altLang="en-US" dirty="0"/>
          </a:p>
        </p:txBody>
      </p:sp>
      <p:grpSp>
        <p:nvGrpSpPr>
          <p:cNvPr id="35" name="グループ化 34"/>
          <p:cNvGrpSpPr/>
          <p:nvPr/>
        </p:nvGrpSpPr>
        <p:grpSpPr>
          <a:xfrm>
            <a:off x="2456685" y="1782501"/>
            <a:ext cx="8236415" cy="1137912"/>
            <a:chOff x="2456685" y="1782501"/>
            <a:chExt cx="8236415" cy="1137912"/>
          </a:xfrm>
        </p:grpSpPr>
        <p:cxnSp>
          <p:nvCxnSpPr>
            <p:cNvPr id="27" name="直線コネクタ 26"/>
            <p:cNvCxnSpPr/>
            <p:nvPr/>
          </p:nvCxnSpPr>
          <p:spPr>
            <a:xfrm>
              <a:off x="2456685" y="2920413"/>
              <a:ext cx="1467274" cy="0"/>
            </a:xfrm>
            <a:prstGeom prst="line">
              <a:avLst/>
            </a:prstGeom>
            <a:ln w="19050">
              <a:solidFill>
                <a:schemeClr val="accent6">
                  <a:lumMod val="75000"/>
                </a:schemeClr>
              </a:solidFill>
              <a:miter lim="800000"/>
            </a:ln>
          </p:spPr>
          <p:style>
            <a:lnRef idx="1">
              <a:schemeClr val="accent1"/>
            </a:lnRef>
            <a:fillRef idx="0">
              <a:schemeClr val="accent1"/>
            </a:fillRef>
            <a:effectRef idx="0">
              <a:schemeClr val="accent1"/>
            </a:effectRef>
            <a:fontRef idx="minor">
              <a:schemeClr val="tx1"/>
            </a:fontRef>
          </p:style>
        </p:cxnSp>
        <p:grpSp>
          <p:nvGrpSpPr>
            <p:cNvPr id="28" name="グループ化 27"/>
            <p:cNvGrpSpPr/>
            <p:nvPr/>
          </p:nvGrpSpPr>
          <p:grpSpPr>
            <a:xfrm>
              <a:off x="4040804" y="1782501"/>
              <a:ext cx="6652296" cy="990354"/>
              <a:chOff x="4040804" y="1782501"/>
              <a:chExt cx="6652296" cy="990354"/>
            </a:xfrm>
          </p:grpSpPr>
          <p:sp>
            <p:nvSpPr>
              <p:cNvPr id="15" name="下矢印 14"/>
              <p:cNvSpPr/>
              <p:nvPr/>
            </p:nvSpPr>
            <p:spPr bwMode="gray">
              <a:xfrm rot="2293147">
                <a:off x="4040804" y="2314274"/>
                <a:ext cx="219196" cy="458581"/>
              </a:xfrm>
              <a:prstGeom prst="downArrow">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9" name="テキスト ボックス 8"/>
              <p:cNvSpPr txBox="1"/>
              <p:nvPr/>
            </p:nvSpPr>
            <p:spPr>
              <a:xfrm>
                <a:off x="4245729" y="1782501"/>
                <a:ext cx="6447371" cy="822163"/>
              </a:xfrm>
              <a:prstGeom prst="rect">
                <a:avLst/>
              </a:prstGeom>
              <a:solidFill>
                <a:schemeClr val="accent6">
                  <a:lumMod val="20000"/>
                  <a:lumOff val="80000"/>
                </a:schemeClr>
              </a:solidFill>
              <a:ln>
                <a:solidFill>
                  <a:schemeClr val="tx2"/>
                </a:solidFill>
              </a:ln>
            </p:spPr>
            <p:txBody>
              <a:bodyPr wrap="none" lIns="108000" tIns="108000" rIns="108000" bIns="108000" rtlCol="0" anchor="ctr">
                <a:noAutofit/>
              </a:bodyPr>
              <a:lstStyle/>
              <a:p>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遅延フェッチする（レコード読出し時には空で、</a:t>
                </a:r>
                <a:endParaRPr kumimoji="1" lang="en-US" altLang="ja-JP" sz="2000" smtClean="0">
                  <a:latin typeface="Consolas" panose="020B0609020204030204" pitchFamily="49" charset="0"/>
                  <a:ea typeface="メイリオ" panose="020B0604030504040204" pitchFamily="50" charset="-128"/>
                  <a:cs typeface="Consolas" panose="020B0609020204030204" pitchFamily="49" charset="0"/>
                </a:endParaRPr>
              </a:p>
              <a:p>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実際に、フィールドの値が使われる時、値を取り出す。</a:t>
                </a:r>
              </a:p>
            </p:txBody>
          </p:sp>
        </p:grpSp>
      </p:grpSp>
      <p:grpSp>
        <p:nvGrpSpPr>
          <p:cNvPr id="58" name="グループ化 57"/>
          <p:cNvGrpSpPr/>
          <p:nvPr/>
        </p:nvGrpSpPr>
        <p:grpSpPr>
          <a:xfrm>
            <a:off x="2456685" y="4765640"/>
            <a:ext cx="6375341" cy="388057"/>
            <a:chOff x="2456685" y="4765640"/>
            <a:chExt cx="6375341" cy="388057"/>
          </a:xfrm>
        </p:grpSpPr>
        <p:grpSp>
          <p:nvGrpSpPr>
            <p:cNvPr id="47" name="グループ化 46"/>
            <p:cNvGrpSpPr/>
            <p:nvPr/>
          </p:nvGrpSpPr>
          <p:grpSpPr>
            <a:xfrm>
              <a:off x="4568458" y="4765640"/>
              <a:ext cx="4263568" cy="388057"/>
              <a:chOff x="4826642" y="4152455"/>
              <a:chExt cx="4263568" cy="388057"/>
            </a:xfrm>
          </p:grpSpPr>
          <p:sp>
            <p:nvSpPr>
              <p:cNvPr id="48" name="下矢印 47"/>
              <p:cNvSpPr/>
              <p:nvPr/>
            </p:nvSpPr>
            <p:spPr bwMode="gray">
              <a:xfrm rot="5400000">
                <a:off x="4946335" y="4094043"/>
                <a:ext cx="219196" cy="458581"/>
              </a:xfrm>
              <a:prstGeom prst="downArrow">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49" name="テキスト ボックス 48"/>
              <p:cNvSpPr txBox="1"/>
              <p:nvPr/>
            </p:nvSpPr>
            <p:spPr>
              <a:xfrm>
                <a:off x="5282176" y="4152455"/>
                <a:ext cx="3808034" cy="388057"/>
              </a:xfrm>
              <a:prstGeom prst="rect">
                <a:avLst/>
              </a:prstGeom>
              <a:solidFill>
                <a:schemeClr val="accent6">
                  <a:lumMod val="20000"/>
                  <a:lumOff val="80000"/>
                </a:schemeClr>
              </a:solidFill>
              <a:ln>
                <a:solidFill>
                  <a:schemeClr val="tx2"/>
                </a:solidFill>
              </a:ln>
            </p:spPr>
            <p:txBody>
              <a:bodyPr wrap="none" lIns="108000" tIns="108000" rIns="108000" bIns="108000" rtlCol="0" anchor="ctr">
                <a:noAutofit/>
              </a:bodyPr>
              <a:lstStyle/>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null</a:t>
                </a:r>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を入れることができない</a:t>
                </a:r>
              </a:p>
            </p:txBody>
          </p:sp>
        </p:grpSp>
        <p:cxnSp>
          <p:nvCxnSpPr>
            <p:cNvPr id="50" name="直線コネクタ 49"/>
            <p:cNvCxnSpPr/>
            <p:nvPr/>
          </p:nvCxnSpPr>
          <p:spPr>
            <a:xfrm>
              <a:off x="2456685" y="5040451"/>
              <a:ext cx="1921679" cy="0"/>
            </a:xfrm>
            <a:prstGeom prst="line">
              <a:avLst/>
            </a:prstGeom>
            <a:ln w="19050">
              <a:solidFill>
                <a:schemeClr val="accent6">
                  <a:lumMod val="75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57" name="グループ化 56"/>
          <p:cNvGrpSpPr/>
          <p:nvPr/>
        </p:nvGrpSpPr>
        <p:grpSpPr>
          <a:xfrm>
            <a:off x="2456685" y="3825678"/>
            <a:ext cx="6054864" cy="388057"/>
            <a:chOff x="2873981" y="3825678"/>
            <a:chExt cx="6054864" cy="388057"/>
          </a:xfrm>
        </p:grpSpPr>
        <p:grpSp>
          <p:nvGrpSpPr>
            <p:cNvPr id="31" name="グループ化 30"/>
            <p:cNvGrpSpPr/>
            <p:nvPr/>
          </p:nvGrpSpPr>
          <p:grpSpPr>
            <a:xfrm>
              <a:off x="4665277" y="3825678"/>
              <a:ext cx="4263568" cy="388057"/>
              <a:chOff x="3600270" y="4152455"/>
              <a:chExt cx="4263568" cy="388057"/>
            </a:xfrm>
          </p:grpSpPr>
          <p:sp>
            <p:nvSpPr>
              <p:cNvPr id="45" name="下矢印 44"/>
              <p:cNvSpPr/>
              <p:nvPr/>
            </p:nvSpPr>
            <p:spPr bwMode="gray">
              <a:xfrm rot="5400000">
                <a:off x="3719963" y="4094043"/>
                <a:ext cx="219196" cy="458581"/>
              </a:xfrm>
              <a:prstGeom prst="downArrow">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46" name="テキスト ボックス 45"/>
              <p:cNvSpPr txBox="1"/>
              <p:nvPr/>
            </p:nvSpPr>
            <p:spPr>
              <a:xfrm>
                <a:off x="4055804" y="4152455"/>
                <a:ext cx="3808034" cy="388057"/>
              </a:xfrm>
              <a:prstGeom prst="rect">
                <a:avLst/>
              </a:prstGeom>
              <a:solidFill>
                <a:schemeClr val="accent6">
                  <a:lumMod val="20000"/>
                  <a:lumOff val="80000"/>
                </a:schemeClr>
              </a:solidFill>
              <a:ln>
                <a:solidFill>
                  <a:schemeClr val="tx2"/>
                </a:solidFill>
              </a:ln>
            </p:spPr>
            <p:txBody>
              <a:bodyPr wrap="none" lIns="108000" tIns="108000" rIns="108000" bIns="108000" rtlCol="0" anchor="ctr">
                <a:noAutofit/>
              </a:bodyPr>
              <a:lstStyle/>
              <a:p>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即座にフェッチする（既定値）</a:t>
                </a:r>
              </a:p>
            </p:txBody>
          </p:sp>
        </p:grpSp>
        <p:cxnSp>
          <p:nvCxnSpPr>
            <p:cNvPr id="55" name="直線コネクタ 54"/>
            <p:cNvCxnSpPr/>
            <p:nvPr/>
          </p:nvCxnSpPr>
          <p:spPr>
            <a:xfrm>
              <a:off x="2873981" y="4133542"/>
              <a:ext cx="1504383" cy="0"/>
            </a:xfrm>
            <a:prstGeom prst="line">
              <a:avLst/>
            </a:prstGeom>
            <a:ln w="19050">
              <a:solidFill>
                <a:schemeClr val="accent6">
                  <a:lumMod val="75000"/>
                </a:schemeClr>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7425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65</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6" name="テキスト ボックス 5"/>
          <p:cNvSpPr txBox="1"/>
          <p:nvPr/>
        </p:nvSpPr>
        <p:spPr>
          <a:xfrm>
            <a:off x="4826643" y="1782501"/>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7" name="テキスト ボックス 6"/>
          <p:cNvSpPr txBox="1"/>
          <p:nvPr/>
        </p:nvSpPr>
        <p:spPr>
          <a:xfrm>
            <a:off x="807388" y="1282905"/>
            <a:ext cx="10986706" cy="3773190"/>
          </a:xfrm>
          <a:prstGeom prst="rect">
            <a:avLst/>
          </a:prstGeom>
          <a:noFill/>
          <a:ln>
            <a:solidFill>
              <a:schemeClr val="tx2"/>
            </a:solidFill>
          </a:ln>
        </p:spPr>
        <p:txBody>
          <a:bodyPr wrap="none" lIns="108000" tIns="108000" rIns="108000" bIns="108000" rtlCol="0">
            <a:noAutofit/>
          </a:bodyPr>
          <a:lstStyle/>
          <a:p>
            <a:r>
              <a:rPr kumimoji="1" lang="en-US" altLang="ja-JP" sz="2000">
                <a:latin typeface="Consolas" panose="020B0609020204030204" pitchFamily="49" charset="0"/>
                <a:ea typeface="メイリオ" panose="020B0604030504040204" pitchFamily="50" charset="-128"/>
                <a:cs typeface="Consolas" panose="020B0609020204030204" pitchFamily="49" charset="0"/>
              </a:rPr>
              <a:t>public </a:t>
            </a:r>
            <a:r>
              <a:rPr kumimoji="1" lang="en-US" altLang="ja-JP" sz="2000" b="1">
                <a:latin typeface="Consolas" panose="020B0609020204030204" pitchFamily="49" charset="0"/>
                <a:ea typeface="メイリオ" panose="020B0604030504040204" pitchFamily="50" charset="-128"/>
                <a:cs typeface="Consolas" panose="020B0609020204030204" pitchFamily="49" charset="0"/>
              </a:rPr>
              <a:t>enum</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 GroupColor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{GREEN</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 BLUE,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RED}</a:t>
            </a:r>
            <a:endParaRPr kumimoji="1" lang="en-US" altLang="ja-JP" sz="200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public </a:t>
            </a:r>
            <a:r>
              <a:rPr kumimoji="1" lang="en-US" altLang="ja-JP" sz="2000" b="1">
                <a:latin typeface="Consolas" panose="020B0609020204030204" pitchFamily="49" charset="0"/>
                <a:ea typeface="メイリオ" panose="020B0604030504040204" pitchFamily="50" charset="-128"/>
                <a:cs typeface="Consolas" panose="020B0609020204030204" pitchFamily="49" charset="0"/>
              </a:rPr>
              <a:t>enum</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 Employee_</a:t>
            </a:r>
            <a:r>
              <a:rPr lang="en-US" altLang="ja-JP" sz="2000" smtClean="0"/>
              <a:t>Status</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 {FULL_TIME, PART_TIME, CONTRACT}</a:t>
            </a:r>
          </a:p>
          <a:p>
            <a:endParaRPr kumimoji="1" lang="en-US" altLang="ja-JP" sz="200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Entity</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public class E</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mployee implements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Serializable {</a:t>
            </a:r>
          </a:p>
          <a:p>
            <a:endParaRPr kumimoji="1" lang="en-US" altLang="ja-JP" sz="2000" b="1"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000" b="1"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b="1"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a:t>
            </a:r>
            <a:r>
              <a:rPr kumimoji="1" lang="en-US" altLang="ja-JP" sz="2000" b="1">
                <a:solidFill>
                  <a:srgbClr val="00B0F0"/>
                </a:solidFill>
                <a:latin typeface="Consolas" panose="020B0609020204030204" pitchFamily="49" charset="0"/>
                <a:ea typeface="メイリオ" panose="020B0604030504040204" pitchFamily="50" charset="-128"/>
                <a:cs typeface="Consolas" panose="020B0609020204030204" pitchFamily="49" charset="0"/>
              </a:rPr>
              <a:t>Enumerated</a:t>
            </a:r>
            <a:r>
              <a:rPr kumimoji="1" lang="en-US" altLang="ja-JP" sz="2000">
                <a:solidFill>
                  <a:srgbClr val="00B0F0"/>
                </a:solidFill>
                <a:latin typeface="Consolas" panose="020B0609020204030204" pitchFamily="49" charset="0"/>
                <a:ea typeface="メイリオ" panose="020B0604030504040204" pitchFamily="50" charset="-128"/>
                <a:cs typeface="Consolas" panose="020B0609020204030204" pitchFamily="49" charset="0"/>
              </a:rPr>
              <a:t>(ODINAL)</a:t>
            </a:r>
          </a:p>
          <a:p>
            <a:pPr>
              <a:spcAft>
                <a:spcPts val="1200"/>
              </a:spcAft>
            </a:pPr>
            <a:r>
              <a:rPr kumimoji="1" lang="en-US" altLang="ja-JP" sz="2000">
                <a:latin typeface="Consolas" panose="020B0609020204030204" pitchFamily="49" charset="0"/>
                <a:ea typeface="メイリオ" panose="020B0604030504040204" pitchFamily="50" charset="-128"/>
                <a:cs typeface="Consolas" panose="020B0609020204030204" pitchFamily="49" charset="0"/>
              </a:rPr>
              <a:t>    private GroupColor color;</a:t>
            </a:r>
          </a:p>
          <a:p>
            <a:r>
              <a:rPr kumimoji="1" lang="en-US" altLang="ja-JP" sz="2000" b="1"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b="1">
                <a:solidFill>
                  <a:srgbClr val="00B0F0"/>
                </a:solidFill>
                <a:latin typeface="Consolas" panose="020B0609020204030204" pitchFamily="49" charset="0"/>
                <a:ea typeface="メイリオ" panose="020B0604030504040204" pitchFamily="50" charset="-128"/>
                <a:cs typeface="Consolas" panose="020B0609020204030204" pitchFamily="49" charset="0"/>
              </a:rPr>
              <a:t>@Enumerated</a:t>
            </a:r>
            <a:r>
              <a:rPr kumimoji="1" lang="en-US" altLang="ja-JP" sz="2000">
                <a:solidFill>
                  <a:srgbClr val="00B0F0"/>
                </a:solidFill>
                <a:latin typeface="Consolas" panose="020B0609020204030204" pitchFamily="49" charset="0"/>
                <a:ea typeface="メイリオ" panose="020B0604030504040204" pitchFamily="50" charset="-128"/>
                <a:cs typeface="Consolas" panose="020B0609020204030204" pitchFamily="49" charset="0"/>
              </a:rPr>
              <a:t>(String)</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private Employee_</a:t>
            </a:r>
            <a:r>
              <a:rPr lang="en-US" altLang="ja-JP" sz="2000"/>
              <a:t>Status </a:t>
            </a:r>
            <a:r>
              <a:rPr lang="ja-JP" altLang="en-US" sz="2000" smtClean="0"/>
              <a:t>　</a:t>
            </a:r>
            <a:r>
              <a:rPr lang="en-US" altLang="ja-JP" sz="2000" smtClean="0"/>
              <a:t>status</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00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p>
          <a:p>
            <a:endParaRPr kumimoji="1" lang="en-US" altLang="ja-JP" sz="2000" b="1">
              <a:solidFill>
                <a:schemeClr val="accent1">
                  <a:lumMod val="60000"/>
                  <a:lumOff val="40000"/>
                </a:schemeClr>
              </a:solidFill>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a:latin typeface="Consolas" panose="020B0609020204030204" pitchFamily="49" charset="0"/>
              <a:ea typeface="メイリオ" panose="020B0604030504040204" pitchFamily="50" charset="-128"/>
              <a:cs typeface="Consolas" panose="020B0609020204030204" pitchFamily="49" charset="0"/>
            </a:endParaRPr>
          </a:p>
        </p:txBody>
      </p:sp>
      <p:sp>
        <p:nvSpPr>
          <p:cNvPr id="42" name="タイトル 4"/>
          <p:cNvSpPr>
            <a:spLocks noGrp="1"/>
          </p:cNvSpPr>
          <p:nvPr>
            <p:ph type="title"/>
          </p:nvPr>
        </p:nvSpPr>
        <p:spPr>
          <a:xfrm>
            <a:off x="531812" y="378376"/>
            <a:ext cx="11125200" cy="641131"/>
          </a:xfrm>
        </p:spPr>
        <p:txBody>
          <a:bodyPr/>
          <a:lstStyle/>
          <a:p>
            <a:r>
              <a:rPr lang="en-US" altLang="ja-JP" dirty="0" smtClean="0"/>
              <a:t>4-3. @Enumerated</a:t>
            </a:r>
            <a:endParaRPr kumimoji="1" lang="ja-JP" altLang="en-US" dirty="0"/>
          </a:p>
        </p:txBody>
      </p:sp>
      <p:grpSp>
        <p:nvGrpSpPr>
          <p:cNvPr id="8" name="グループ化 7"/>
          <p:cNvGrpSpPr/>
          <p:nvPr/>
        </p:nvGrpSpPr>
        <p:grpSpPr>
          <a:xfrm>
            <a:off x="3085446" y="3215490"/>
            <a:ext cx="6155373" cy="388057"/>
            <a:chOff x="3085446" y="3215490"/>
            <a:chExt cx="6155373" cy="388057"/>
          </a:xfrm>
        </p:grpSpPr>
        <p:sp>
          <p:nvSpPr>
            <p:cNvPr id="48" name="下矢印 47"/>
            <p:cNvSpPr/>
            <p:nvPr/>
          </p:nvSpPr>
          <p:spPr bwMode="gray">
            <a:xfrm rot="5400000">
              <a:off x="4584444" y="2926839"/>
              <a:ext cx="219196" cy="919058"/>
            </a:xfrm>
            <a:prstGeom prst="downArrow">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49" name="テキスト ボックス 48"/>
            <p:cNvSpPr txBox="1"/>
            <p:nvPr/>
          </p:nvSpPr>
          <p:spPr>
            <a:xfrm>
              <a:off x="5147463" y="3215490"/>
              <a:ext cx="4093356" cy="388057"/>
            </a:xfrm>
            <a:prstGeom prst="rect">
              <a:avLst/>
            </a:prstGeom>
            <a:solidFill>
              <a:schemeClr val="accent6">
                <a:lumMod val="20000"/>
                <a:lumOff val="80000"/>
              </a:schemeClr>
            </a:solidFill>
            <a:ln>
              <a:solidFill>
                <a:schemeClr val="tx2"/>
              </a:solidFill>
            </a:ln>
          </p:spPr>
          <p:txBody>
            <a:bodyPr wrap="none" lIns="108000" tIns="108000" rIns="108000" bIns="108000" rtlCol="0" anchor="ctr">
              <a:noAutofit/>
            </a:bodyPr>
            <a:lstStyle/>
            <a:p>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列挙を数値で記録する（既定値）</a:t>
              </a:r>
            </a:p>
          </p:txBody>
        </p:sp>
        <p:cxnSp>
          <p:nvCxnSpPr>
            <p:cNvPr id="50" name="直線コネクタ 49"/>
            <p:cNvCxnSpPr/>
            <p:nvPr/>
          </p:nvCxnSpPr>
          <p:spPr>
            <a:xfrm>
              <a:off x="3085446" y="3552161"/>
              <a:ext cx="980946" cy="0"/>
            </a:xfrm>
            <a:prstGeom prst="line">
              <a:avLst/>
            </a:prstGeom>
            <a:ln w="19050">
              <a:solidFill>
                <a:schemeClr val="accent6">
                  <a:lumMod val="7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52" name="テキスト ボックス 51"/>
          <p:cNvSpPr txBox="1"/>
          <p:nvPr/>
        </p:nvSpPr>
        <p:spPr>
          <a:xfrm>
            <a:off x="871934" y="5237843"/>
            <a:ext cx="10342345" cy="653739"/>
          </a:xfrm>
          <a:prstGeom prst="rect">
            <a:avLst/>
          </a:prstGeom>
          <a:noFill/>
          <a:ln>
            <a:noFill/>
          </a:ln>
        </p:spPr>
        <p:txBody>
          <a:bodyPr wrap="square" lIns="108000" tIns="108000" rIns="108000" bIns="108000" rtlCol="0" anchor="ctr">
            <a:noAutofit/>
          </a:bodyPr>
          <a:lstStyle/>
          <a:p>
            <a:r>
              <a:rPr kumimoji="1" lang="ja-JP" altLang="en-US" sz="2400" smtClean="0">
                <a:latin typeface="Consolas" panose="020B0609020204030204" pitchFamily="49" charset="0"/>
                <a:ea typeface="メイリオ" panose="020B0604030504040204" pitchFamily="50" charset="-128"/>
                <a:cs typeface="Consolas" panose="020B0609020204030204" pitchFamily="49" charset="0"/>
              </a:rPr>
              <a:t>文字列で記憶すると、列挙の内容を変更しても安全。</a:t>
            </a:r>
          </a:p>
        </p:txBody>
      </p:sp>
      <p:grpSp>
        <p:nvGrpSpPr>
          <p:cNvPr id="30" name="グループ化 29"/>
          <p:cNvGrpSpPr/>
          <p:nvPr/>
        </p:nvGrpSpPr>
        <p:grpSpPr>
          <a:xfrm>
            <a:off x="3153442" y="3957768"/>
            <a:ext cx="6155373" cy="388057"/>
            <a:chOff x="3085446" y="3215490"/>
            <a:chExt cx="6155373" cy="388057"/>
          </a:xfrm>
        </p:grpSpPr>
        <p:sp>
          <p:nvSpPr>
            <p:cNvPr id="31" name="下矢印 30"/>
            <p:cNvSpPr/>
            <p:nvPr/>
          </p:nvSpPr>
          <p:spPr bwMode="gray">
            <a:xfrm rot="5400000">
              <a:off x="4584444" y="2926839"/>
              <a:ext cx="219196" cy="919058"/>
            </a:xfrm>
            <a:prstGeom prst="downArrow">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35" name="テキスト ボックス 34"/>
            <p:cNvSpPr txBox="1"/>
            <p:nvPr/>
          </p:nvSpPr>
          <p:spPr>
            <a:xfrm>
              <a:off x="5147463" y="3215490"/>
              <a:ext cx="4093356" cy="388057"/>
            </a:xfrm>
            <a:prstGeom prst="rect">
              <a:avLst/>
            </a:prstGeom>
            <a:solidFill>
              <a:schemeClr val="accent6">
                <a:lumMod val="20000"/>
                <a:lumOff val="80000"/>
              </a:schemeClr>
            </a:solidFill>
            <a:ln>
              <a:solidFill>
                <a:schemeClr val="tx2"/>
              </a:solidFill>
            </a:ln>
          </p:spPr>
          <p:txBody>
            <a:bodyPr wrap="none" lIns="108000" tIns="108000" rIns="108000" bIns="108000" rtlCol="0" anchor="ctr">
              <a:noAutofit/>
            </a:bodyPr>
            <a:lstStyle/>
            <a:p>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列挙を文字列で記録する</a:t>
              </a:r>
            </a:p>
          </p:txBody>
        </p:sp>
        <p:cxnSp>
          <p:nvCxnSpPr>
            <p:cNvPr id="36" name="直線コネクタ 35"/>
            <p:cNvCxnSpPr/>
            <p:nvPr/>
          </p:nvCxnSpPr>
          <p:spPr>
            <a:xfrm>
              <a:off x="3085446" y="3552161"/>
              <a:ext cx="980946" cy="0"/>
            </a:xfrm>
            <a:prstGeom prst="line">
              <a:avLst/>
            </a:prstGeom>
            <a:ln w="19050">
              <a:solidFill>
                <a:schemeClr val="accent6">
                  <a:lumMod val="7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0" name="テキスト ボックス 19"/>
          <p:cNvSpPr txBox="1"/>
          <p:nvPr/>
        </p:nvSpPr>
        <p:spPr>
          <a:xfrm>
            <a:off x="7121566" y="919784"/>
            <a:ext cx="1344703" cy="650837"/>
          </a:xfrm>
          <a:prstGeom prst="rect">
            <a:avLst/>
          </a:prstGeom>
          <a:ln/>
        </p:spPr>
        <p:style>
          <a:lnRef idx="2">
            <a:schemeClr val="accent4"/>
          </a:lnRef>
          <a:fillRef idx="1">
            <a:schemeClr val="lt1"/>
          </a:fillRef>
          <a:effectRef idx="0">
            <a:schemeClr val="accent4"/>
          </a:effectRef>
          <a:fontRef idx="minor">
            <a:schemeClr val="dk1"/>
          </a:fontRef>
        </p:style>
        <p:txBody>
          <a:bodyPr wrap="square" lIns="108000" tIns="108000" rIns="108000" bIns="108000" rtlCol="0" anchor="ctr">
            <a:noAutofit/>
          </a:bodyPr>
          <a:lstStyle/>
          <a:p>
            <a:pPr algn="ctr"/>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列挙型</a:t>
            </a:r>
          </a:p>
        </p:txBody>
      </p:sp>
    </p:spTree>
    <p:extLst>
      <p:ext uri="{BB962C8B-B14F-4D97-AF65-F5344CB8AC3E}">
        <p14:creationId xmlns:p14="http://schemas.microsoft.com/office/powerpoint/2010/main" val="1996541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additive="base">
                                        <p:cTn id="17" dur="500" fill="hold"/>
                                        <p:tgtEl>
                                          <p:spTgt spid="52"/>
                                        </p:tgtEl>
                                        <p:attrNameLst>
                                          <p:attrName>ppt_x</p:attrName>
                                        </p:attrNameLst>
                                      </p:cBhvr>
                                      <p:tavLst>
                                        <p:tav tm="0">
                                          <p:val>
                                            <p:strVal val="#ppt_x"/>
                                          </p:val>
                                        </p:tav>
                                        <p:tav tm="100000">
                                          <p:val>
                                            <p:strVal val="#ppt_x"/>
                                          </p:val>
                                        </p:tav>
                                      </p:tavLst>
                                    </p:anim>
                                    <p:anim calcmode="lin" valueType="num">
                                      <p:cBhvr additive="base">
                                        <p:cTn id="1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66</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6" name="テキスト ボックス 5"/>
          <p:cNvSpPr txBox="1"/>
          <p:nvPr/>
        </p:nvSpPr>
        <p:spPr>
          <a:xfrm>
            <a:off x="4826643" y="1782501"/>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7" name="テキスト ボックス 6"/>
          <p:cNvSpPr txBox="1"/>
          <p:nvPr/>
        </p:nvSpPr>
        <p:spPr>
          <a:xfrm>
            <a:off x="807388" y="1282905"/>
            <a:ext cx="10986706" cy="3880766"/>
          </a:xfrm>
          <a:prstGeom prst="rect">
            <a:avLst/>
          </a:prstGeom>
          <a:noFill/>
          <a:ln>
            <a:solidFill>
              <a:schemeClr val="tx2"/>
            </a:solidFill>
          </a:ln>
        </p:spPr>
        <p:txBody>
          <a:bodyPr wrap="none" lIns="108000" tIns="108000" rIns="108000" bIns="108000" rtlCol="0">
            <a:noAutofit/>
          </a:bodyPr>
          <a:lstStyle/>
          <a:p>
            <a:r>
              <a:rPr kumimoji="1" lang="en-US" altLang="ja-JP" sz="2000">
                <a:latin typeface="Consolas" panose="020B0609020204030204" pitchFamily="49" charset="0"/>
                <a:ea typeface="メイリオ" panose="020B0604030504040204" pitchFamily="50" charset="-128"/>
                <a:cs typeface="Consolas" panose="020B0609020204030204" pitchFamily="49" charset="0"/>
              </a:rPr>
              <a:t>@Entity</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public class E</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mployee implements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Serializable {</a:t>
            </a:r>
          </a:p>
          <a:p>
            <a:endParaRPr kumimoji="1" lang="en-US" altLang="ja-JP" sz="200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b="1"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@Temporal</a:t>
            </a:r>
            <a:r>
              <a:rPr kumimoji="1" lang="en-US" altLang="ja-JP" sz="2000"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(TIMESTAMP</a:t>
            </a:r>
            <a:r>
              <a:rPr kumimoji="1" lang="en-US" altLang="ja-JP" sz="2000">
                <a:solidFill>
                  <a:srgbClr val="00B0F0"/>
                </a:solidFill>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private Date dateTime</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p>
          <a:p>
            <a:endParaRPr kumimoji="1" lang="en-US" altLang="ja-JP" sz="200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b="1">
                <a:solidFill>
                  <a:srgbClr val="00B0F0"/>
                </a:solidFill>
                <a:latin typeface="Consolas" panose="020B0609020204030204" pitchFamily="49" charset="0"/>
                <a:ea typeface="メイリオ" panose="020B0604030504040204" pitchFamily="50" charset="-128"/>
                <a:cs typeface="Consolas" panose="020B0609020204030204" pitchFamily="49" charset="0"/>
              </a:rPr>
              <a:t>@</a:t>
            </a:r>
            <a:r>
              <a:rPr kumimoji="1" lang="en-US" altLang="ja-JP" sz="2000" b="1"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Temporal</a:t>
            </a:r>
            <a:r>
              <a:rPr kumimoji="1" lang="en-US" altLang="ja-JP" sz="2000"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(TIME</a:t>
            </a:r>
            <a:r>
              <a:rPr kumimoji="1" lang="en-US" altLang="ja-JP" sz="2000">
                <a:solidFill>
                  <a:srgbClr val="00B0F0"/>
                </a:solidFill>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private Date startTime</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p>
          <a:p>
            <a:endParaRPr kumimoji="1" lang="en-US" altLang="ja-JP" sz="200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b="1">
                <a:solidFill>
                  <a:srgbClr val="00B0F0"/>
                </a:solidFill>
                <a:latin typeface="Consolas" panose="020B0609020204030204" pitchFamily="49" charset="0"/>
                <a:ea typeface="メイリオ" panose="020B0604030504040204" pitchFamily="50" charset="-128"/>
                <a:cs typeface="Consolas" panose="020B0609020204030204" pitchFamily="49" charset="0"/>
              </a:rPr>
              <a:t>@</a:t>
            </a:r>
            <a:r>
              <a:rPr kumimoji="1" lang="en-US" altLang="ja-JP" sz="2000" b="1"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Temporal</a:t>
            </a:r>
            <a:r>
              <a:rPr kumimoji="1" lang="en-US" altLang="ja-JP" sz="2000"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(DATE</a:t>
            </a:r>
            <a:r>
              <a:rPr kumimoji="1" lang="en-US" altLang="ja-JP" sz="2000">
                <a:solidFill>
                  <a:srgbClr val="00B0F0"/>
                </a:solidFill>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private Calendar birthday</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p>
          <a:p>
            <a:endParaRPr kumimoji="1" lang="en-US" altLang="ja-JP" sz="2000" b="1">
              <a:solidFill>
                <a:schemeClr val="accent1">
                  <a:lumMod val="60000"/>
                  <a:lumOff val="40000"/>
                </a:schemeClr>
              </a:solidFill>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a:latin typeface="Consolas" panose="020B0609020204030204" pitchFamily="49" charset="0"/>
              <a:ea typeface="メイリオ" panose="020B0604030504040204" pitchFamily="50" charset="-128"/>
              <a:cs typeface="Consolas" panose="020B0609020204030204" pitchFamily="49" charset="0"/>
            </a:endParaRPr>
          </a:p>
        </p:txBody>
      </p:sp>
      <p:sp>
        <p:nvSpPr>
          <p:cNvPr id="42" name="タイトル 4"/>
          <p:cNvSpPr>
            <a:spLocks noGrp="1"/>
          </p:cNvSpPr>
          <p:nvPr>
            <p:ph type="title"/>
          </p:nvPr>
        </p:nvSpPr>
        <p:spPr>
          <a:xfrm>
            <a:off x="531812" y="378376"/>
            <a:ext cx="11125200" cy="641131"/>
          </a:xfrm>
        </p:spPr>
        <p:txBody>
          <a:bodyPr/>
          <a:lstStyle/>
          <a:p>
            <a:r>
              <a:rPr lang="en-US" altLang="ja-JP" dirty="0" smtClean="0"/>
              <a:t>4-4. @Temporal</a:t>
            </a:r>
            <a:endParaRPr kumimoji="1" lang="ja-JP" altLang="en-US" dirty="0"/>
          </a:p>
        </p:txBody>
      </p:sp>
      <p:grpSp>
        <p:nvGrpSpPr>
          <p:cNvPr id="16" name="グループ化 15"/>
          <p:cNvGrpSpPr/>
          <p:nvPr/>
        </p:nvGrpSpPr>
        <p:grpSpPr>
          <a:xfrm>
            <a:off x="2893807" y="2308844"/>
            <a:ext cx="3838923" cy="388057"/>
            <a:chOff x="2893807" y="2308844"/>
            <a:chExt cx="3838923" cy="388057"/>
          </a:xfrm>
        </p:grpSpPr>
        <p:grpSp>
          <p:nvGrpSpPr>
            <p:cNvPr id="47" name="グループ化 46"/>
            <p:cNvGrpSpPr/>
            <p:nvPr/>
          </p:nvGrpSpPr>
          <p:grpSpPr>
            <a:xfrm>
              <a:off x="4283099" y="2308844"/>
              <a:ext cx="2449631" cy="388057"/>
              <a:chOff x="4826642" y="4152455"/>
              <a:chExt cx="2449631" cy="388057"/>
            </a:xfrm>
          </p:grpSpPr>
          <p:sp>
            <p:nvSpPr>
              <p:cNvPr id="48" name="下矢印 47"/>
              <p:cNvSpPr/>
              <p:nvPr/>
            </p:nvSpPr>
            <p:spPr bwMode="gray">
              <a:xfrm rot="5400000">
                <a:off x="4946335" y="4094043"/>
                <a:ext cx="219196" cy="458581"/>
              </a:xfrm>
              <a:prstGeom prst="downArrow">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49" name="テキスト ボックス 48"/>
              <p:cNvSpPr txBox="1"/>
              <p:nvPr/>
            </p:nvSpPr>
            <p:spPr>
              <a:xfrm>
                <a:off x="5282176" y="4152455"/>
                <a:ext cx="1994097" cy="388057"/>
              </a:xfrm>
              <a:prstGeom prst="rect">
                <a:avLst/>
              </a:prstGeom>
              <a:solidFill>
                <a:schemeClr val="accent6">
                  <a:lumMod val="20000"/>
                  <a:lumOff val="80000"/>
                </a:schemeClr>
              </a:solidFill>
              <a:ln>
                <a:solidFill>
                  <a:schemeClr val="tx2"/>
                </a:solidFill>
              </a:ln>
            </p:spPr>
            <p:txBody>
              <a:bodyPr wrap="none" lIns="108000" tIns="108000" rIns="108000" bIns="108000" rtlCol="0" anchor="ctr">
                <a:noAutofit/>
              </a:bodyPr>
              <a:lstStyle/>
              <a:p>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年月日 時分秒</a:t>
                </a:r>
              </a:p>
            </p:txBody>
          </p:sp>
        </p:grpSp>
        <p:cxnSp>
          <p:nvCxnSpPr>
            <p:cNvPr id="50" name="直線コネクタ 49"/>
            <p:cNvCxnSpPr/>
            <p:nvPr/>
          </p:nvCxnSpPr>
          <p:spPr>
            <a:xfrm>
              <a:off x="2893807" y="2622364"/>
              <a:ext cx="1189639" cy="0"/>
            </a:xfrm>
            <a:prstGeom prst="line">
              <a:avLst/>
            </a:prstGeom>
            <a:ln w="19050">
              <a:solidFill>
                <a:schemeClr val="accent6">
                  <a:lumMod val="75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17" name="グループ化 16"/>
          <p:cNvGrpSpPr/>
          <p:nvPr/>
        </p:nvGrpSpPr>
        <p:grpSpPr>
          <a:xfrm>
            <a:off x="2883049" y="3228266"/>
            <a:ext cx="3849681" cy="388057"/>
            <a:chOff x="2883049" y="3228266"/>
            <a:chExt cx="3849681" cy="388057"/>
          </a:xfrm>
        </p:grpSpPr>
        <p:sp>
          <p:nvSpPr>
            <p:cNvPr id="33" name="下矢印 32"/>
            <p:cNvSpPr/>
            <p:nvPr/>
          </p:nvSpPr>
          <p:spPr bwMode="gray">
            <a:xfrm rot="5400000">
              <a:off x="4083884" y="2850948"/>
              <a:ext cx="219198" cy="1096396"/>
            </a:xfrm>
            <a:prstGeom prst="downArrow">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34" name="テキスト ボックス 33"/>
            <p:cNvSpPr txBox="1"/>
            <p:nvPr/>
          </p:nvSpPr>
          <p:spPr>
            <a:xfrm>
              <a:off x="4738633" y="3228266"/>
              <a:ext cx="1994097" cy="388057"/>
            </a:xfrm>
            <a:prstGeom prst="rect">
              <a:avLst/>
            </a:prstGeom>
            <a:solidFill>
              <a:schemeClr val="accent6">
                <a:lumMod val="20000"/>
                <a:lumOff val="80000"/>
              </a:schemeClr>
            </a:solidFill>
            <a:ln>
              <a:solidFill>
                <a:schemeClr val="tx2"/>
              </a:solidFill>
            </a:ln>
          </p:spPr>
          <p:txBody>
            <a:bodyPr wrap="none" lIns="108000" tIns="108000" rIns="108000" bIns="108000" rtlCol="0" anchor="ctr">
              <a:noAutofit/>
            </a:bodyPr>
            <a:lstStyle/>
            <a:p>
              <a:pPr algn="ctr"/>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時分秒</a:t>
              </a:r>
            </a:p>
          </p:txBody>
        </p:sp>
        <p:cxnSp>
          <p:nvCxnSpPr>
            <p:cNvPr id="32" name="直線コネクタ 31"/>
            <p:cNvCxnSpPr/>
            <p:nvPr/>
          </p:nvCxnSpPr>
          <p:spPr>
            <a:xfrm flipV="1">
              <a:off x="2883049" y="3505911"/>
              <a:ext cx="605577" cy="2834"/>
            </a:xfrm>
            <a:prstGeom prst="line">
              <a:avLst/>
            </a:prstGeom>
            <a:ln w="19050">
              <a:solidFill>
                <a:schemeClr val="accent6">
                  <a:lumMod val="75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18" name="グループ化 17"/>
          <p:cNvGrpSpPr/>
          <p:nvPr/>
        </p:nvGrpSpPr>
        <p:grpSpPr>
          <a:xfrm>
            <a:off x="2883049" y="4108761"/>
            <a:ext cx="3849681" cy="388057"/>
            <a:chOff x="2883049" y="4108761"/>
            <a:chExt cx="3849681" cy="388057"/>
          </a:xfrm>
        </p:grpSpPr>
        <p:grpSp>
          <p:nvGrpSpPr>
            <p:cNvPr id="38" name="グループ化 37"/>
            <p:cNvGrpSpPr/>
            <p:nvPr/>
          </p:nvGrpSpPr>
          <p:grpSpPr>
            <a:xfrm>
              <a:off x="3645285" y="4108761"/>
              <a:ext cx="3087445" cy="388057"/>
              <a:chOff x="4188828" y="4152455"/>
              <a:chExt cx="3087445" cy="388057"/>
            </a:xfrm>
          </p:grpSpPr>
          <p:sp>
            <p:nvSpPr>
              <p:cNvPr id="40" name="下矢印 39"/>
              <p:cNvSpPr/>
              <p:nvPr/>
            </p:nvSpPr>
            <p:spPr bwMode="gray">
              <a:xfrm rot="5400000">
                <a:off x="4627427" y="3775137"/>
                <a:ext cx="219198" cy="1096396"/>
              </a:xfrm>
              <a:prstGeom prst="downArrow">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41" name="テキスト ボックス 40"/>
              <p:cNvSpPr txBox="1"/>
              <p:nvPr/>
            </p:nvSpPr>
            <p:spPr>
              <a:xfrm>
                <a:off x="5282176" y="4152455"/>
                <a:ext cx="1994097" cy="388057"/>
              </a:xfrm>
              <a:prstGeom prst="rect">
                <a:avLst/>
              </a:prstGeom>
              <a:solidFill>
                <a:schemeClr val="accent6">
                  <a:lumMod val="20000"/>
                  <a:lumOff val="80000"/>
                </a:schemeClr>
              </a:solidFill>
              <a:ln>
                <a:solidFill>
                  <a:schemeClr val="tx2"/>
                </a:solidFill>
              </a:ln>
            </p:spPr>
            <p:txBody>
              <a:bodyPr wrap="none" lIns="108000" tIns="108000" rIns="108000" bIns="108000" rtlCol="0" anchor="ctr">
                <a:noAutofit/>
              </a:bodyPr>
              <a:lstStyle/>
              <a:p>
                <a:pPr algn="ctr"/>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年月日</a:t>
                </a:r>
              </a:p>
            </p:txBody>
          </p:sp>
        </p:grpSp>
        <p:cxnSp>
          <p:nvCxnSpPr>
            <p:cNvPr id="39" name="直線コネクタ 38"/>
            <p:cNvCxnSpPr/>
            <p:nvPr/>
          </p:nvCxnSpPr>
          <p:spPr>
            <a:xfrm flipV="1">
              <a:off x="2883049" y="4410970"/>
              <a:ext cx="605577" cy="1418"/>
            </a:xfrm>
            <a:prstGeom prst="line">
              <a:avLst/>
            </a:prstGeom>
            <a:ln w="19050">
              <a:solidFill>
                <a:schemeClr val="accent6">
                  <a:lumMod val="7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51" name="テキスト ボックス 50"/>
          <p:cNvSpPr txBox="1"/>
          <p:nvPr/>
        </p:nvSpPr>
        <p:spPr>
          <a:xfrm>
            <a:off x="1006122" y="5357306"/>
            <a:ext cx="10787972" cy="484094"/>
          </a:xfrm>
          <a:prstGeom prst="rect">
            <a:avLst/>
          </a:prstGeom>
          <a:noFill/>
        </p:spPr>
        <p:txBody>
          <a:bodyPr wrap="square" lIns="0" tIns="0" rIns="0" bIns="0" rtlCol="0">
            <a:noAutofit/>
          </a:bodyPr>
          <a:lstStyle/>
          <a:p>
            <a:pPr>
              <a:lnSpc>
                <a:spcPts val="2700"/>
              </a:lnSpc>
            </a:pPr>
            <a:r>
              <a:rPr lang="en-US" altLang="ja-JP" sz="2400"/>
              <a:t>java.util.</a:t>
            </a:r>
            <a:r>
              <a:rPr lang="en-US" altLang="ja-JP" sz="2400" b="1"/>
              <a:t>Date</a:t>
            </a:r>
            <a:r>
              <a:rPr lang="en-US" altLang="ja-JP" sz="2400"/>
              <a:t> </a:t>
            </a:r>
            <a:r>
              <a:rPr lang="ja-JP" altLang="en-US" sz="2400" smtClean="0"/>
              <a:t>と </a:t>
            </a:r>
            <a:r>
              <a:rPr lang="en-US" altLang="ja-JP" sz="2400"/>
              <a:t> </a:t>
            </a:r>
            <a:r>
              <a:rPr lang="en-US" altLang="ja-JP" sz="2400" smtClean="0"/>
              <a:t>java.util.</a:t>
            </a:r>
            <a:r>
              <a:rPr lang="en-US" altLang="ja-JP" sz="2400" b="1" smtClean="0"/>
              <a:t>Calendar</a:t>
            </a:r>
            <a:r>
              <a:rPr lang="ja-JP" altLang="en-US" sz="2400"/>
              <a:t> </a:t>
            </a:r>
            <a:r>
              <a:rPr lang="ja-JP" altLang="en-US" sz="2400" smtClean="0"/>
              <a:t>には</a:t>
            </a:r>
            <a:r>
              <a:rPr lang="ja-JP" altLang="en-US" sz="2400" u="sng" smtClean="0">
                <a:solidFill>
                  <a:schemeClr val="accent6">
                    <a:lumMod val="75000"/>
                  </a:schemeClr>
                </a:solidFill>
              </a:rPr>
              <a:t>必ず</a:t>
            </a:r>
            <a:r>
              <a:rPr lang="ja-JP" altLang="en-US" sz="2400" smtClean="0"/>
              <a:t>指定しなければならない。</a:t>
            </a:r>
            <a:endParaRPr kumimoji="1" lang="ja-JP" altLang="en-US" sz="2400" smtClean="0">
              <a:latin typeface="Calibri" panose="020F0502020204030204" pitchFamily="34" charset="0"/>
              <a:ea typeface="メイリオ" panose="020B0604030504040204" pitchFamily="50" charset="-128"/>
            </a:endParaRPr>
          </a:p>
        </p:txBody>
      </p:sp>
      <p:sp>
        <p:nvSpPr>
          <p:cNvPr id="52" name="テキスト ボックス 51"/>
          <p:cNvSpPr txBox="1"/>
          <p:nvPr/>
        </p:nvSpPr>
        <p:spPr>
          <a:xfrm>
            <a:off x="8075296" y="2382635"/>
            <a:ext cx="3349325" cy="1307479"/>
          </a:xfrm>
          <a:prstGeom prst="rect">
            <a:avLst/>
          </a:prstGeom>
          <a:solidFill>
            <a:schemeClr val="accent3">
              <a:lumMod val="20000"/>
              <a:lumOff val="80000"/>
            </a:schemeClr>
          </a:solidFill>
          <a:ln>
            <a:solidFill>
              <a:schemeClr val="tx2"/>
            </a:solidFill>
          </a:ln>
        </p:spPr>
        <p:txBody>
          <a:bodyPr wrap="square" lIns="108000" tIns="108000" rIns="108000" bIns="108000" rtlCol="0" anchor="ctr">
            <a:noAutofit/>
          </a:bodyPr>
          <a:lstStyle/>
          <a:p>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指定を忘れると、例外を発生して、デプロイできなくなります。</a:t>
            </a:r>
          </a:p>
        </p:txBody>
      </p:sp>
    </p:spTree>
    <p:extLst>
      <p:ext uri="{BB962C8B-B14F-4D97-AF65-F5344CB8AC3E}">
        <p14:creationId xmlns:p14="http://schemas.microsoft.com/office/powerpoint/2010/main" val="241676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67</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6" name="テキスト ボックス 5"/>
          <p:cNvSpPr txBox="1"/>
          <p:nvPr/>
        </p:nvSpPr>
        <p:spPr>
          <a:xfrm>
            <a:off x="4826643" y="1782501"/>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7" name="テキスト ボックス 6"/>
          <p:cNvSpPr txBox="1"/>
          <p:nvPr/>
        </p:nvSpPr>
        <p:spPr>
          <a:xfrm>
            <a:off x="807388" y="1282905"/>
            <a:ext cx="10986706" cy="3324954"/>
          </a:xfrm>
          <a:prstGeom prst="rect">
            <a:avLst/>
          </a:prstGeom>
          <a:noFill/>
          <a:ln>
            <a:solidFill>
              <a:schemeClr val="tx2"/>
            </a:solidFill>
          </a:ln>
        </p:spPr>
        <p:txBody>
          <a:bodyPr wrap="none" lIns="108000" tIns="108000" rIns="108000" bIns="108000" rtlCol="0">
            <a:noAutofit/>
          </a:bodyPr>
          <a:lstStyle/>
          <a:p>
            <a:r>
              <a:rPr kumimoji="1" lang="en-US" altLang="ja-JP" sz="2000">
                <a:latin typeface="Consolas" panose="020B0609020204030204" pitchFamily="49" charset="0"/>
                <a:ea typeface="メイリオ" panose="020B0604030504040204" pitchFamily="50" charset="-128"/>
                <a:cs typeface="Consolas" panose="020B0609020204030204" pitchFamily="49" charset="0"/>
              </a:rPr>
              <a:t>@Entity</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public class E</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mployee implements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Serializable {</a:t>
            </a:r>
          </a:p>
          <a:p>
            <a:r>
              <a:rPr kumimoji="1" lang="nb-NO" altLang="ja-JP" sz="2000">
                <a:latin typeface="Consolas" panose="020B0609020204030204" pitchFamily="49" charset="0"/>
                <a:ea typeface="メイリオ" panose="020B0604030504040204" pitchFamily="50" charset="-128"/>
                <a:cs typeface="Consolas" panose="020B0609020204030204" pitchFamily="49" charset="0"/>
              </a:rPr>
              <a:t> </a:t>
            </a:r>
            <a:r>
              <a:rPr kumimoji="1" lang="nb-NO"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nb-NO" altLang="ja-JP" sz="2000">
                <a:latin typeface="Consolas" panose="020B0609020204030204" pitchFamily="49" charset="0"/>
                <a:ea typeface="メイリオ" panose="020B0604030504040204" pitchFamily="50" charset="-128"/>
                <a:cs typeface="Consolas" panose="020B0609020204030204" pitchFamily="49" charset="0"/>
              </a:rPr>
              <a:t>Id</a:t>
            </a:r>
          </a:p>
          <a:p>
            <a:r>
              <a:rPr kumimoji="1" lang="nb-NO" altLang="ja-JP" sz="2000">
                <a:latin typeface="Consolas" panose="020B0609020204030204" pitchFamily="49" charset="0"/>
                <a:ea typeface="メイリオ" panose="020B0604030504040204" pitchFamily="50" charset="-128"/>
                <a:cs typeface="Consolas" panose="020B0609020204030204" pitchFamily="49" charset="0"/>
              </a:rPr>
              <a:t>    private Long id;</a:t>
            </a:r>
          </a:p>
          <a:p>
            <a:r>
              <a:rPr kumimoji="1" lang="nb-NO" altLang="ja-JP" sz="2000" smtClean="0">
                <a:latin typeface="Consolas" panose="020B0609020204030204" pitchFamily="49" charset="0"/>
                <a:ea typeface="メイリオ" panose="020B0604030504040204" pitchFamily="50" charset="-128"/>
                <a:cs typeface="Consolas" panose="020B0609020204030204" pitchFamily="49" charset="0"/>
              </a:rPr>
              <a:t>    private String name;</a:t>
            </a:r>
          </a:p>
          <a:p>
            <a:r>
              <a:rPr kumimoji="1" lang="nb-NO"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nb-NO" altLang="ja-JP" sz="2000" b="1"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@ElementCollection</a:t>
            </a:r>
          </a:p>
          <a:p>
            <a:r>
              <a:rPr kumimoji="1" lang="nb-NO" altLang="ja-JP" sz="2000" smtClean="0">
                <a:latin typeface="Consolas" panose="020B0609020204030204" pitchFamily="49" charset="0"/>
                <a:ea typeface="メイリオ" panose="020B0604030504040204" pitchFamily="50" charset="-128"/>
                <a:cs typeface="Consolas" panose="020B0609020204030204" pitchFamily="49" charset="0"/>
              </a:rPr>
              <a:t>    private </a:t>
            </a:r>
            <a:r>
              <a:rPr kumimoji="1" lang="nb-NO" altLang="ja-JP" sz="2000" b="1">
                <a:latin typeface="Consolas" panose="020B0609020204030204" pitchFamily="49" charset="0"/>
                <a:ea typeface="メイリオ" panose="020B0604030504040204" pitchFamily="50" charset="-128"/>
                <a:cs typeface="Consolas" panose="020B0609020204030204" pitchFamily="49" charset="0"/>
              </a:rPr>
              <a:t>List&lt;String&gt;</a:t>
            </a:r>
            <a:r>
              <a:rPr kumimoji="1" lang="nb-NO" altLang="ja-JP" sz="2000">
                <a:latin typeface="Consolas" panose="020B0609020204030204" pitchFamily="49" charset="0"/>
                <a:ea typeface="メイリオ" panose="020B0604030504040204" pitchFamily="50" charset="-128"/>
                <a:cs typeface="Consolas" panose="020B0609020204030204" pitchFamily="49" charset="0"/>
              </a:rPr>
              <a:t> notes</a:t>
            </a:r>
            <a:r>
              <a:rPr kumimoji="1" lang="nb-NO" altLang="ja-JP" sz="2000" smtClean="0">
                <a:latin typeface="Consolas" panose="020B0609020204030204" pitchFamily="49" charset="0"/>
                <a:ea typeface="メイリオ" panose="020B0604030504040204" pitchFamily="50" charset="-128"/>
                <a:cs typeface="Consolas" panose="020B0609020204030204" pitchFamily="49" charset="0"/>
              </a:rPr>
              <a:t>;</a:t>
            </a:r>
          </a:p>
          <a:p>
            <a:r>
              <a:rPr kumimoji="1" lang="nb-NO" altLang="ja-JP" sz="2000">
                <a:latin typeface="Consolas" panose="020B0609020204030204" pitchFamily="49" charset="0"/>
                <a:ea typeface="メイリオ" panose="020B0604030504040204" pitchFamily="50" charset="-128"/>
                <a:cs typeface="Consolas" panose="020B0609020204030204" pitchFamily="49" charset="0"/>
              </a:rPr>
              <a:t> </a:t>
            </a:r>
            <a:r>
              <a:rPr kumimoji="1" lang="nb-NO"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nb-NO" altLang="ja-JP" sz="2000" b="1"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a:t>
            </a:r>
            <a:r>
              <a:rPr kumimoji="1" lang="nb-NO" altLang="ja-JP" sz="2000" b="1">
                <a:solidFill>
                  <a:srgbClr val="00B0F0"/>
                </a:solidFill>
                <a:latin typeface="Consolas" panose="020B0609020204030204" pitchFamily="49" charset="0"/>
                <a:ea typeface="メイリオ" panose="020B0604030504040204" pitchFamily="50" charset="-128"/>
                <a:cs typeface="Consolas" panose="020B0609020204030204" pitchFamily="49" charset="0"/>
              </a:rPr>
              <a:t>ElementCollection</a:t>
            </a:r>
            <a:endParaRPr kumimoji="1" lang="nb-NO" altLang="ja-JP" sz="2000" smtClean="0">
              <a:latin typeface="Consolas" panose="020B0609020204030204" pitchFamily="49" charset="0"/>
              <a:ea typeface="メイリオ" panose="020B0604030504040204" pitchFamily="50" charset="-128"/>
              <a:cs typeface="Consolas" panose="020B0609020204030204" pitchFamily="49" charset="0"/>
            </a:endParaRPr>
          </a:p>
          <a:p>
            <a:r>
              <a:rPr kumimoji="1" lang="nb-NO" altLang="ja-JP" sz="2000">
                <a:latin typeface="Consolas" panose="020B0609020204030204" pitchFamily="49" charset="0"/>
                <a:ea typeface="メイリオ" panose="020B0604030504040204" pitchFamily="50" charset="-128"/>
                <a:cs typeface="Consolas" panose="020B0609020204030204" pitchFamily="49" charset="0"/>
              </a:rPr>
              <a:t>    private </a:t>
            </a:r>
            <a:r>
              <a:rPr kumimoji="1" lang="nb-NO" altLang="ja-JP" sz="2000" b="1" smtClean="0">
                <a:latin typeface="Consolas" panose="020B0609020204030204" pitchFamily="49" charset="0"/>
                <a:ea typeface="メイリオ" panose="020B0604030504040204" pitchFamily="50" charset="-128"/>
                <a:cs typeface="Consolas" panose="020B0609020204030204" pitchFamily="49" charset="0"/>
              </a:rPr>
              <a:t>Map&lt;Integer,</a:t>
            </a:r>
            <a:r>
              <a:rPr kumimoji="1" lang="nb-NO" altLang="ja-JP" sz="2000" b="1">
                <a:latin typeface="Consolas" panose="020B0609020204030204" pitchFamily="49" charset="0"/>
                <a:ea typeface="メイリオ" panose="020B0604030504040204" pitchFamily="50" charset="-128"/>
                <a:cs typeface="Consolas" panose="020B0609020204030204" pitchFamily="49" charset="0"/>
              </a:rPr>
              <a:t> </a:t>
            </a:r>
            <a:r>
              <a:rPr kumimoji="1" lang="nb-NO" altLang="ja-JP" sz="2000" b="1" smtClean="0">
                <a:latin typeface="Consolas" panose="020B0609020204030204" pitchFamily="49" charset="0"/>
                <a:ea typeface="メイリオ" panose="020B0604030504040204" pitchFamily="50" charset="-128"/>
                <a:cs typeface="Consolas" panose="020B0609020204030204" pitchFamily="49" charset="0"/>
              </a:rPr>
              <a:t>String&gt; </a:t>
            </a:r>
            <a:r>
              <a:rPr kumimoji="1" lang="nb-NO" altLang="ja-JP" sz="2000">
                <a:latin typeface="Consolas" panose="020B0609020204030204" pitchFamily="49" charset="0"/>
                <a:ea typeface="メイリオ" panose="020B0604030504040204" pitchFamily="50" charset="-128"/>
                <a:cs typeface="Consolas" panose="020B0609020204030204" pitchFamily="49" charset="0"/>
              </a:rPr>
              <a:t>items;</a:t>
            </a:r>
            <a:endParaRPr kumimoji="1" lang="en-US" altLang="ja-JP" sz="200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p>
          <a:p>
            <a:endParaRPr kumimoji="1" lang="en-US" altLang="ja-JP" sz="2000" b="1">
              <a:solidFill>
                <a:schemeClr val="accent1">
                  <a:lumMod val="60000"/>
                  <a:lumOff val="40000"/>
                </a:schemeClr>
              </a:solidFill>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a:latin typeface="Consolas" panose="020B0609020204030204" pitchFamily="49" charset="0"/>
              <a:ea typeface="メイリオ" panose="020B0604030504040204" pitchFamily="50" charset="-128"/>
              <a:cs typeface="Consolas" panose="020B0609020204030204" pitchFamily="49" charset="0"/>
            </a:endParaRPr>
          </a:p>
        </p:txBody>
      </p:sp>
      <p:sp>
        <p:nvSpPr>
          <p:cNvPr id="42" name="タイトル 4"/>
          <p:cNvSpPr>
            <a:spLocks noGrp="1"/>
          </p:cNvSpPr>
          <p:nvPr>
            <p:ph type="title"/>
          </p:nvPr>
        </p:nvSpPr>
        <p:spPr>
          <a:xfrm>
            <a:off x="531812" y="378376"/>
            <a:ext cx="11125200" cy="641131"/>
          </a:xfrm>
        </p:spPr>
        <p:txBody>
          <a:bodyPr/>
          <a:lstStyle/>
          <a:p>
            <a:r>
              <a:rPr lang="en-US" altLang="ja-JP" dirty="0" smtClean="0"/>
              <a:t>4-5. </a:t>
            </a:r>
            <a:r>
              <a:rPr lang="en-US" altLang="ja-JP" dirty="0"/>
              <a:t>@</a:t>
            </a:r>
            <a:r>
              <a:rPr lang="en-US" altLang="ja-JP" dirty="0" err="1" smtClean="0"/>
              <a:t>ElementCollection</a:t>
            </a:r>
            <a:endParaRPr kumimoji="1" lang="ja-JP" altLang="en-US" dirty="0"/>
          </a:p>
        </p:txBody>
      </p:sp>
      <p:grpSp>
        <p:nvGrpSpPr>
          <p:cNvPr id="9" name="グループ化 8"/>
          <p:cNvGrpSpPr/>
          <p:nvPr/>
        </p:nvGrpSpPr>
        <p:grpSpPr>
          <a:xfrm>
            <a:off x="2563906" y="3234550"/>
            <a:ext cx="4258235" cy="388057"/>
            <a:chOff x="2563906" y="3234550"/>
            <a:chExt cx="4258235" cy="388057"/>
          </a:xfrm>
        </p:grpSpPr>
        <p:sp>
          <p:nvSpPr>
            <p:cNvPr id="40" name="下矢印 39"/>
            <p:cNvSpPr/>
            <p:nvPr/>
          </p:nvSpPr>
          <p:spPr bwMode="gray">
            <a:xfrm rot="5400000">
              <a:off x="5766371" y="2781181"/>
              <a:ext cx="219198" cy="1248497"/>
            </a:xfrm>
            <a:prstGeom prst="downArrow">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41" name="テキスト ボックス 40"/>
            <p:cNvSpPr txBox="1"/>
            <p:nvPr/>
          </p:nvSpPr>
          <p:spPr>
            <a:xfrm>
              <a:off x="5875970" y="3234550"/>
              <a:ext cx="946171" cy="388057"/>
            </a:xfrm>
            <a:prstGeom prst="rect">
              <a:avLst/>
            </a:prstGeom>
            <a:solidFill>
              <a:schemeClr val="accent6">
                <a:lumMod val="20000"/>
                <a:lumOff val="80000"/>
              </a:schemeClr>
            </a:solidFill>
            <a:ln>
              <a:solidFill>
                <a:schemeClr val="tx2"/>
              </a:solidFill>
            </a:ln>
          </p:spPr>
          <p:txBody>
            <a:bodyPr wrap="none" lIns="108000" tIns="108000" rIns="108000" bIns="108000" rtlCol="0" anchor="ctr">
              <a:noAutofit/>
            </a:bodyPr>
            <a:lstStyle/>
            <a:p>
              <a:pPr algn="ct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List</a:t>
              </a:r>
              <a:endParaRPr kumimoji="1" lang="ja-JP" altLang="en-US" sz="2000" smtClean="0">
                <a:latin typeface="Consolas" panose="020B0609020204030204" pitchFamily="49" charset="0"/>
                <a:ea typeface="メイリオ" panose="020B0604030504040204" pitchFamily="50" charset="-128"/>
                <a:cs typeface="Consolas" panose="020B0609020204030204" pitchFamily="49" charset="0"/>
              </a:endParaRPr>
            </a:p>
          </p:txBody>
        </p:sp>
        <p:cxnSp>
          <p:nvCxnSpPr>
            <p:cNvPr id="39" name="直線コネクタ 38"/>
            <p:cNvCxnSpPr/>
            <p:nvPr/>
          </p:nvCxnSpPr>
          <p:spPr>
            <a:xfrm flipV="1">
              <a:off x="2563906" y="3513611"/>
              <a:ext cx="1613647" cy="1418"/>
            </a:xfrm>
            <a:prstGeom prst="line">
              <a:avLst/>
            </a:prstGeom>
            <a:ln w="19050">
              <a:solidFill>
                <a:schemeClr val="accent6">
                  <a:lumMod val="7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51" name="テキスト ボックス 50"/>
          <p:cNvSpPr txBox="1"/>
          <p:nvPr/>
        </p:nvSpPr>
        <p:spPr>
          <a:xfrm>
            <a:off x="807388" y="4903694"/>
            <a:ext cx="10986706" cy="878542"/>
          </a:xfrm>
          <a:prstGeom prst="rect">
            <a:avLst/>
          </a:prstGeom>
          <a:noFill/>
        </p:spPr>
        <p:txBody>
          <a:bodyPr wrap="square" lIns="0" tIns="0" rIns="0" bIns="0" rtlCol="0">
            <a:noAutofit/>
          </a:bodyPr>
          <a:lstStyle/>
          <a:p>
            <a:pPr>
              <a:lnSpc>
                <a:spcPts val="2700"/>
              </a:lnSpc>
            </a:pPr>
            <a:r>
              <a:rPr kumimoji="1" lang="en-US" altLang="ja-JP" sz="2400" smtClean="0">
                <a:latin typeface="Calibri" panose="020F0502020204030204" pitchFamily="34" charset="0"/>
                <a:ea typeface="メイリオ" panose="020B0604030504040204" pitchFamily="50" charset="-128"/>
              </a:rPr>
              <a:t>@ElementCollection</a:t>
            </a:r>
            <a:r>
              <a:rPr kumimoji="1" lang="ja-JP" altLang="en-US" sz="2400" smtClean="0">
                <a:latin typeface="Calibri" panose="020F0502020204030204" pitchFamily="34" charset="0"/>
                <a:ea typeface="メイリオ" panose="020B0604030504040204" pitchFamily="50" charset="-128"/>
              </a:rPr>
              <a:t>で、</a:t>
            </a:r>
            <a:r>
              <a:rPr kumimoji="1" lang="en-US" altLang="ja-JP" sz="2400" smtClean="0">
                <a:latin typeface="Calibri" panose="020F0502020204030204" pitchFamily="34" charset="0"/>
                <a:ea typeface="メイリオ" panose="020B0604030504040204" pitchFamily="50" charset="-128"/>
              </a:rPr>
              <a:t>Collection</a:t>
            </a:r>
            <a:r>
              <a:rPr kumimoji="1" lang="ja-JP" altLang="en-US" sz="2400" smtClean="0">
                <a:latin typeface="Calibri" panose="020F0502020204030204" pitchFamily="34" charset="0"/>
                <a:ea typeface="メイリオ" panose="020B0604030504040204" pitchFamily="50" charset="-128"/>
              </a:rPr>
              <a:t>、</a:t>
            </a:r>
            <a:r>
              <a:rPr kumimoji="1" lang="en-US" altLang="ja-JP" sz="2400" smtClean="0">
                <a:latin typeface="Calibri" panose="020F0502020204030204" pitchFamily="34" charset="0"/>
                <a:ea typeface="メイリオ" panose="020B0604030504040204" pitchFamily="50" charset="-128"/>
              </a:rPr>
              <a:t>List</a:t>
            </a:r>
            <a:r>
              <a:rPr kumimoji="1" lang="ja-JP" altLang="en-US" sz="2400" smtClean="0">
                <a:latin typeface="Calibri" panose="020F0502020204030204" pitchFamily="34" charset="0"/>
                <a:ea typeface="メイリオ" panose="020B0604030504040204" pitchFamily="50" charset="-128"/>
              </a:rPr>
              <a:t>、</a:t>
            </a:r>
            <a:r>
              <a:rPr kumimoji="1" lang="en-US" altLang="ja-JP" sz="2400" smtClean="0">
                <a:latin typeface="Calibri" panose="020F0502020204030204" pitchFamily="34" charset="0"/>
                <a:ea typeface="メイリオ" panose="020B0604030504040204" pitchFamily="50" charset="-128"/>
              </a:rPr>
              <a:t>Set</a:t>
            </a:r>
            <a:r>
              <a:rPr kumimoji="1" lang="ja-JP" altLang="en-US" sz="2400" smtClean="0">
                <a:latin typeface="Calibri" panose="020F0502020204030204" pitchFamily="34" charset="0"/>
                <a:ea typeface="メイリオ" panose="020B0604030504040204" pitchFamily="50" charset="-128"/>
              </a:rPr>
              <a:t>、</a:t>
            </a:r>
            <a:r>
              <a:rPr kumimoji="1" lang="en-US" altLang="ja-JP" sz="2400" smtClean="0">
                <a:latin typeface="Calibri" panose="020F0502020204030204" pitchFamily="34" charset="0"/>
                <a:ea typeface="メイリオ" panose="020B0604030504040204" pitchFamily="50" charset="-128"/>
              </a:rPr>
              <a:t>Map</a:t>
            </a:r>
            <a:r>
              <a:rPr kumimoji="1" lang="ja-JP" altLang="en-US" sz="2400" smtClean="0">
                <a:latin typeface="Calibri" panose="020F0502020204030204" pitchFamily="34" charset="0"/>
                <a:ea typeface="メイリオ" panose="020B0604030504040204" pitchFamily="50" charset="-128"/>
              </a:rPr>
              <a:t>をデータベースに割り付ける</a:t>
            </a:r>
          </a:p>
        </p:txBody>
      </p:sp>
      <p:sp>
        <p:nvSpPr>
          <p:cNvPr id="52" name="テキスト ボックス 51"/>
          <p:cNvSpPr txBox="1"/>
          <p:nvPr/>
        </p:nvSpPr>
        <p:spPr>
          <a:xfrm>
            <a:off x="8272689" y="1778074"/>
            <a:ext cx="3349325" cy="2334616"/>
          </a:xfrm>
          <a:prstGeom prst="rect">
            <a:avLst/>
          </a:prstGeom>
          <a:solidFill>
            <a:schemeClr val="accent3">
              <a:lumMod val="20000"/>
              <a:lumOff val="80000"/>
            </a:schemeClr>
          </a:solidFill>
          <a:ln>
            <a:solidFill>
              <a:schemeClr val="tx2"/>
            </a:solidFill>
          </a:ln>
        </p:spPr>
        <p:txBody>
          <a:bodyPr wrap="square" lIns="108000" tIns="108000" rIns="108000" bIns="108000" rtlCol="0" anchor="t">
            <a:noAutofit/>
          </a:bodyPr>
          <a:lstStyle/>
          <a:p>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フィールド</a:t>
            </a:r>
            <a:endParaRPr kumimoji="1" lang="en-US" altLang="ja-JP" sz="2000" smtClean="0">
              <a:latin typeface="Consolas" panose="020B0609020204030204" pitchFamily="49" charset="0"/>
              <a:ea typeface="メイリオ" panose="020B0604030504040204" pitchFamily="50" charset="-128"/>
              <a:cs typeface="Consolas" panose="020B0609020204030204" pitchFamily="49" charset="0"/>
            </a:endParaRPr>
          </a:p>
          <a:p>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Collection List Set </a:t>
            </a:r>
          </a:p>
          <a:p>
            <a:r>
              <a:rPr kumimoji="1" lang="ja-JP" altLang="en-US" sz="2000">
                <a:latin typeface="Consolas" panose="020B0609020204030204" pitchFamily="49" charset="0"/>
                <a:ea typeface="メイリオ" panose="020B0604030504040204" pitchFamily="50" charset="-128"/>
                <a:cs typeface="Consolas" panose="020B0609020204030204" pitchFamily="49" charset="0"/>
              </a:rPr>
              <a:t>・</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Map</a:t>
            </a:r>
          </a:p>
          <a:p>
            <a:endParaRPr kumimoji="1" lang="en-US" altLang="ja-JP" sz="2000" smtClean="0">
              <a:latin typeface="Consolas" panose="020B0609020204030204" pitchFamily="49" charset="0"/>
              <a:ea typeface="メイリオ" panose="020B0604030504040204" pitchFamily="50" charset="-128"/>
              <a:cs typeface="Consolas" panose="020B0609020204030204" pitchFamily="49" charset="0"/>
            </a:endParaRPr>
          </a:p>
          <a:p>
            <a:r>
              <a:rPr kumimoji="1" lang="ja-JP" altLang="en-US" sz="2000">
                <a:latin typeface="Consolas" panose="020B0609020204030204" pitchFamily="49" charset="0"/>
                <a:ea typeface="メイリオ" panose="020B0604030504040204" pitchFamily="50" charset="-128"/>
                <a:cs typeface="Consolas" panose="020B0609020204030204" pitchFamily="49" charset="0"/>
              </a:rPr>
              <a:t>ただし</a:t>
            </a:r>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、要素は、</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String</a:t>
            </a:r>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や基本データ型のラッパークラスに限る。</a:t>
            </a:r>
          </a:p>
        </p:txBody>
      </p:sp>
      <p:grpSp>
        <p:nvGrpSpPr>
          <p:cNvPr id="10" name="グループ化 9"/>
          <p:cNvGrpSpPr/>
          <p:nvPr/>
        </p:nvGrpSpPr>
        <p:grpSpPr>
          <a:xfrm>
            <a:off x="2563906" y="3844150"/>
            <a:ext cx="5351929" cy="388057"/>
            <a:chOff x="2563906" y="3844150"/>
            <a:chExt cx="5351929" cy="388057"/>
          </a:xfrm>
        </p:grpSpPr>
        <p:cxnSp>
          <p:nvCxnSpPr>
            <p:cNvPr id="15" name="直線コネクタ 14"/>
            <p:cNvCxnSpPr/>
            <p:nvPr/>
          </p:nvCxnSpPr>
          <p:spPr>
            <a:xfrm flipV="1">
              <a:off x="2563906" y="4141140"/>
              <a:ext cx="2796988" cy="1418"/>
            </a:xfrm>
            <a:prstGeom prst="line">
              <a:avLst/>
            </a:prstGeom>
            <a:ln w="19050">
              <a:solidFill>
                <a:schemeClr val="accent6">
                  <a:lumMod val="75000"/>
                </a:schemeClr>
              </a:solidFill>
              <a:miter lim="800000"/>
            </a:ln>
          </p:spPr>
          <p:style>
            <a:lnRef idx="1">
              <a:schemeClr val="accent1"/>
            </a:lnRef>
            <a:fillRef idx="0">
              <a:schemeClr val="accent1"/>
            </a:fillRef>
            <a:effectRef idx="0">
              <a:schemeClr val="accent1"/>
            </a:effectRef>
            <a:fontRef idx="minor">
              <a:schemeClr val="tx1"/>
            </a:fontRef>
          </p:style>
        </p:cxnSp>
        <p:sp>
          <p:nvSpPr>
            <p:cNvPr id="20" name="下矢印 19"/>
            <p:cNvSpPr/>
            <p:nvPr/>
          </p:nvSpPr>
          <p:spPr bwMode="gray">
            <a:xfrm rot="5400000">
              <a:off x="7014869" y="3390781"/>
              <a:ext cx="219198" cy="1248497"/>
            </a:xfrm>
            <a:prstGeom prst="downArrow">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21" name="テキスト ボックス 20"/>
            <p:cNvSpPr txBox="1"/>
            <p:nvPr/>
          </p:nvSpPr>
          <p:spPr>
            <a:xfrm>
              <a:off x="7124469" y="3844150"/>
              <a:ext cx="791366" cy="388057"/>
            </a:xfrm>
            <a:prstGeom prst="rect">
              <a:avLst/>
            </a:prstGeom>
            <a:solidFill>
              <a:schemeClr val="accent6">
                <a:lumMod val="20000"/>
                <a:lumOff val="80000"/>
              </a:schemeClr>
            </a:solidFill>
            <a:ln>
              <a:solidFill>
                <a:schemeClr val="tx2"/>
              </a:solidFill>
            </a:ln>
          </p:spPr>
          <p:txBody>
            <a:bodyPr wrap="none" lIns="108000" tIns="108000" rIns="108000" bIns="108000" rtlCol="0" anchor="ctr">
              <a:noAutofit/>
            </a:bodyPr>
            <a:lstStyle/>
            <a:p>
              <a:pPr algn="ct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Map</a:t>
              </a:r>
              <a:endParaRPr kumimoji="1" lang="ja-JP" altLang="en-US" sz="2000" smtClean="0">
                <a:latin typeface="Consolas" panose="020B0609020204030204" pitchFamily="49" charset="0"/>
                <a:ea typeface="メイリオ" panose="020B0604030504040204" pitchFamily="50" charset="-128"/>
                <a:cs typeface="Consolas" panose="020B0609020204030204" pitchFamily="49" charset="0"/>
              </a:endParaRPr>
            </a:p>
          </p:txBody>
        </p:sp>
      </p:grpSp>
    </p:spTree>
    <p:extLst>
      <p:ext uri="{BB962C8B-B14F-4D97-AF65-F5344CB8AC3E}">
        <p14:creationId xmlns:p14="http://schemas.microsoft.com/office/powerpoint/2010/main" val="2960875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タイトル 4"/>
          <p:cNvSpPr>
            <a:spLocks noGrp="1"/>
          </p:cNvSpPr>
          <p:nvPr>
            <p:ph type="title"/>
          </p:nvPr>
        </p:nvSpPr>
        <p:spPr>
          <a:xfrm>
            <a:off x="531812" y="378376"/>
            <a:ext cx="11125200" cy="641131"/>
          </a:xfrm>
        </p:spPr>
        <p:txBody>
          <a:bodyPr/>
          <a:lstStyle/>
          <a:p>
            <a:r>
              <a:rPr lang="en-US" altLang="ja-JP" dirty="0" smtClean="0"/>
              <a:t>4-5. </a:t>
            </a:r>
            <a:r>
              <a:rPr lang="en-US" altLang="ja-JP" dirty="0"/>
              <a:t>@</a:t>
            </a:r>
            <a:r>
              <a:rPr lang="en-US" altLang="ja-JP" dirty="0" err="1" smtClean="0"/>
              <a:t>ElementCollection</a:t>
            </a:r>
            <a:endParaRPr kumimoji="1" lang="ja-JP" altLang="en-US" dirty="0"/>
          </a:p>
        </p:txBody>
      </p:sp>
      <p:graphicFrame>
        <p:nvGraphicFramePr>
          <p:cNvPr id="5" name="表 4"/>
          <p:cNvGraphicFramePr>
            <a:graphicFrameLocks noGrp="1"/>
          </p:cNvGraphicFramePr>
          <p:nvPr>
            <p:extLst>
              <p:ext uri="{D42A27DB-BD31-4B8C-83A1-F6EECF244321}">
                <p14:modId xmlns:p14="http://schemas.microsoft.com/office/powerpoint/2010/main" val="2921534923"/>
              </p:ext>
            </p:extLst>
          </p:nvPr>
        </p:nvGraphicFramePr>
        <p:xfrm>
          <a:off x="837652" y="1387347"/>
          <a:ext cx="2605076" cy="1574787"/>
        </p:xfrm>
        <a:graphic>
          <a:graphicData uri="http://schemas.openxmlformats.org/drawingml/2006/table">
            <a:tbl>
              <a:tblPr firstRow="1" bandRow="1">
                <a:tableStyleId>{C083E6E3-FA7D-4D7B-A595-EF9225AFEA82}</a:tableStyleId>
              </a:tblPr>
              <a:tblGrid>
                <a:gridCol w="1302538"/>
                <a:gridCol w="1302538"/>
              </a:tblGrid>
              <a:tr h="312362">
                <a:tc gridSpan="2">
                  <a:txBody>
                    <a:bodyPr/>
                    <a:lstStyle/>
                    <a:p>
                      <a:r>
                        <a:rPr kumimoji="1" lang="en-US" altLang="ja-JP" sz="2000" smtClean="0"/>
                        <a:t>EMPLOYEE</a:t>
                      </a:r>
                      <a:endParaRPr kumimoji="1" lang="ja-JP" altLang="en-US" sz="20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r>
              <a:tr h="392849">
                <a:tc>
                  <a:txBody>
                    <a:bodyPr/>
                    <a:lstStyle/>
                    <a:p>
                      <a:r>
                        <a:rPr kumimoji="1" lang="en-US" altLang="ja-JP" smtClean="0"/>
                        <a:t>ID</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kumimoji="1" lang="en-US" altLang="ja-JP" smtClean="0"/>
                        <a:t>NAME</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r>
              <a:tr h="392849">
                <a:tc>
                  <a:txBody>
                    <a:bodyPr/>
                    <a:lstStyle/>
                    <a:p>
                      <a:r>
                        <a:rPr kumimoji="1" lang="en-US" altLang="ja-JP" smtClean="0"/>
                        <a:t>100</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mtClean="0"/>
                        <a:t>田中</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2849">
                <a:tc>
                  <a:txBody>
                    <a:bodyPr/>
                    <a:lstStyle/>
                    <a:p>
                      <a:r>
                        <a:rPr kumimoji="1" lang="en-US" altLang="ja-JP" smtClean="0"/>
                        <a:t>200</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mtClean="0"/>
                        <a:t>鈴木</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17" name="表 16"/>
          <p:cNvGraphicFramePr>
            <a:graphicFrameLocks noGrp="1"/>
          </p:cNvGraphicFramePr>
          <p:nvPr>
            <p:extLst>
              <p:ext uri="{D42A27DB-BD31-4B8C-83A1-F6EECF244321}">
                <p14:modId xmlns:p14="http://schemas.microsoft.com/office/powerpoint/2010/main" val="1080689941"/>
              </p:ext>
            </p:extLst>
          </p:nvPr>
        </p:nvGraphicFramePr>
        <p:xfrm>
          <a:off x="6775593" y="752643"/>
          <a:ext cx="3239777" cy="1967636"/>
        </p:xfrm>
        <a:graphic>
          <a:graphicData uri="http://schemas.openxmlformats.org/drawingml/2006/table">
            <a:tbl>
              <a:tblPr firstRow="1" bandRow="1">
                <a:tableStyleId>{C083E6E3-FA7D-4D7B-A595-EF9225AFEA82}</a:tableStyleId>
              </a:tblPr>
              <a:tblGrid>
                <a:gridCol w="1722949"/>
                <a:gridCol w="1516828"/>
              </a:tblGrid>
              <a:tr h="312363">
                <a:tc gridSpan="2">
                  <a:txBody>
                    <a:bodyPr/>
                    <a:lstStyle/>
                    <a:p>
                      <a:r>
                        <a:rPr kumimoji="1" lang="en-US" altLang="ja-JP" sz="2000" smtClean="0"/>
                        <a:t>EMPLOYEE_NOTES</a:t>
                      </a:r>
                      <a:endParaRPr kumimoji="1" lang="ja-JP" altLang="en-US" sz="20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2849">
                <a:tc>
                  <a:txBody>
                    <a:bodyPr/>
                    <a:lstStyle/>
                    <a:p>
                      <a:r>
                        <a:rPr kumimoji="1" lang="en-US" altLang="ja-JP" b="1" smtClean="0"/>
                        <a:t>EMPLOYEE_ID</a:t>
                      </a:r>
                      <a:endParaRPr kumimoji="1" lang="ja-JP" altLang="en-US"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kumimoji="1" lang="en-US" altLang="ja-JP" b="1" smtClean="0"/>
                        <a:t>NOTES</a:t>
                      </a:r>
                      <a:endParaRPr kumimoji="1" lang="ja-JP" altLang="en-US"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r>
              <a:tr h="392849">
                <a:tc>
                  <a:txBody>
                    <a:bodyPr/>
                    <a:lstStyle/>
                    <a:p>
                      <a:pPr algn="ctr"/>
                      <a:r>
                        <a:rPr kumimoji="1" lang="en-US" altLang="ja-JP" smtClean="0"/>
                        <a:t>100</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mtClean="0"/>
                        <a:t>A</a:t>
                      </a:r>
                      <a:r>
                        <a:rPr kumimoji="1" lang="ja-JP" altLang="en-US" smtClean="0"/>
                        <a:t>商店</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2849">
                <a:tc>
                  <a:txBody>
                    <a:bodyPr/>
                    <a:lstStyle/>
                    <a:p>
                      <a:pPr algn="ctr"/>
                      <a:r>
                        <a:rPr kumimoji="1" lang="en-US" altLang="ja-JP" smtClean="0"/>
                        <a:t>100</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mtClean="0"/>
                        <a:t>B</a:t>
                      </a:r>
                      <a:r>
                        <a:rPr kumimoji="1" lang="ja-JP" altLang="en-US" smtClean="0"/>
                        <a:t>商店</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2849">
                <a:tc>
                  <a:txBody>
                    <a:bodyPr/>
                    <a:lstStyle/>
                    <a:p>
                      <a:pPr algn="ctr"/>
                      <a:r>
                        <a:rPr kumimoji="1" lang="en-US" altLang="ja-JP" smtClean="0"/>
                        <a:t>200</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mtClean="0"/>
                        <a:t>C</a:t>
                      </a:r>
                      <a:r>
                        <a:rPr kumimoji="1" lang="ja-JP" altLang="en-US" smtClean="0"/>
                        <a:t>商店</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18" name="表 17"/>
          <p:cNvGraphicFramePr>
            <a:graphicFrameLocks noGrp="1"/>
          </p:cNvGraphicFramePr>
          <p:nvPr>
            <p:extLst>
              <p:ext uri="{D42A27DB-BD31-4B8C-83A1-F6EECF244321}">
                <p14:modId xmlns:p14="http://schemas.microsoft.com/office/powerpoint/2010/main" val="559859395"/>
              </p:ext>
            </p:extLst>
          </p:nvPr>
        </p:nvGraphicFramePr>
        <p:xfrm>
          <a:off x="6764838" y="3366753"/>
          <a:ext cx="4885692" cy="2360485"/>
        </p:xfrm>
        <a:graphic>
          <a:graphicData uri="http://schemas.openxmlformats.org/drawingml/2006/table">
            <a:tbl>
              <a:tblPr firstRow="1" bandRow="1">
                <a:tableStyleId>{C083E6E3-FA7D-4D7B-A595-EF9225AFEA82}</a:tableStyleId>
              </a:tblPr>
              <a:tblGrid>
                <a:gridCol w="1733702"/>
                <a:gridCol w="1473797"/>
                <a:gridCol w="1678193"/>
              </a:tblGrid>
              <a:tr h="269331">
                <a:tc gridSpan="3">
                  <a:txBody>
                    <a:bodyPr/>
                    <a:lstStyle/>
                    <a:p>
                      <a:r>
                        <a:rPr kumimoji="1" lang="en-US" altLang="ja-JP" sz="2000" smtClean="0"/>
                        <a:t>EMPLOYEE_ITEMS</a:t>
                      </a:r>
                      <a:endParaRPr kumimoji="1" lang="ja-JP" altLang="en-US" sz="20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r>
              <a:tr h="392849">
                <a:tc>
                  <a:txBody>
                    <a:bodyPr/>
                    <a:lstStyle/>
                    <a:p>
                      <a:r>
                        <a:rPr kumimoji="1" lang="en-US" altLang="ja-JP" b="1" smtClean="0"/>
                        <a:t>EMPLOYEE_ID</a:t>
                      </a:r>
                      <a:endParaRPr kumimoji="1" lang="ja-JP" altLang="en-US"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kumimoji="1" lang="en-US" altLang="ja-JP" b="1" smtClean="0"/>
                        <a:t>ITEMS</a:t>
                      </a:r>
                      <a:endParaRPr kumimoji="1" lang="ja-JP" altLang="en-US"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kumimoji="1" lang="en-US" altLang="ja-JP" b="1" smtClean="0"/>
                        <a:t>ITEMS_KEY</a:t>
                      </a:r>
                      <a:endParaRPr kumimoji="1" lang="ja-JP" altLang="en-US"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r>
              <a:tr h="392849">
                <a:tc>
                  <a:txBody>
                    <a:bodyPr/>
                    <a:lstStyle/>
                    <a:p>
                      <a:pPr algn="ctr"/>
                      <a:r>
                        <a:rPr kumimoji="1" lang="en-US" altLang="ja-JP" smtClean="0"/>
                        <a:t>100</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mtClean="0"/>
                        <a:t>ビール</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mtClean="0"/>
                        <a:t>1</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2849">
                <a:tc>
                  <a:txBody>
                    <a:bodyPr/>
                    <a:lstStyle/>
                    <a:p>
                      <a:pPr algn="ctr"/>
                      <a:r>
                        <a:rPr kumimoji="1" lang="en-US" altLang="ja-JP" smtClean="0"/>
                        <a:t>100</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mtClean="0"/>
                        <a:t>ウィスキー</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mtClean="0"/>
                        <a:t>2</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2849">
                <a:tc>
                  <a:txBody>
                    <a:bodyPr/>
                    <a:lstStyle/>
                    <a:p>
                      <a:pPr algn="ctr"/>
                      <a:r>
                        <a:rPr kumimoji="1" lang="en-US" altLang="ja-JP" smtClean="0"/>
                        <a:t>200</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mtClean="0"/>
                        <a:t>ビール</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mtClean="0"/>
                        <a:t>1</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2849">
                <a:tc>
                  <a:txBody>
                    <a:bodyPr/>
                    <a:lstStyle/>
                    <a:p>
                      <a:pPr algn="ctr"/>
                      <a:r>
                        <a:rPr kumimoji="1" lang="en-US" altLang="ja-JP" smtClean="0"/>
                        <a:t>200</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mtClean="0"/>
                        <a:t>焼酎</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mtClean="0"/>
                        <a:t>3</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9" name="テキスト ボックス 18"/>
          <p:cNvSpPr txBox="1"/>
          <p:nvPr/>
        </p:nvSpPr>
        <p:spPr>
          <a:xfrm>
            <a:off x="807387" y="3230039"/>
            <a:ext cx="5270683" cy="2396210"/>
          </a:xfrm>
          <a:prstGeom prst="rect">
            <a:avLst/>
          </a:prstGeom>
          <a:noFill/>
          <a:ln>
            <a:solidFill>
              <a:schemeClr val="tx2"/>
            </a:solidFill>
          </a:ln>
        </p:spPr>
        <p:txBody>
          <a:bodyPr wrap="none" lIns="108000" tIns="108000" rIns="108000" bIns="108000" rtlCol="0">
            <a:noAutofit/>
          </a:bodyPr>
          <a:lstStyle/>
          <a:p>
            <a:r>
              <a:rPr kumimoji="1" lang="nb-NO" altLang="ja-JP" sz="2000" smtClean="0">
                <a:latin typeface="Consolas" panose="020B0609020204030204" pitchFamily="49" charset="0"/>
                <a:ea typeface="メイリオ" panose="020B0604030504040204" pitchFamily="50" charset="-128"/>
                <a:cs typeface="Consolas" panose="020B0609020204030204" pitchFamily="49" charset="0"/>
              </a:rPr>
              <a:t>@</a:t>
            </a:r>
            <a:r>
              <a:rPr kumimoji="1" lang="nb-NO" altLang="ja-JP" sz="2000">
                <a:latin typeface="Consolas" panose="020B0609020204030204" pitchFamily="49" charset="0"/>
                <a:ea typeface="メイリオ" panose="020B0604030504040204" pitchFamily="50" charset="-128"/>
                <a:cs typeface="Consolas" panose="020B0609020204030204" pitchFamily="49" charset="0"/>
              </a:rPr>
              <a:t>Id</a:t>
            </a:r>
          </a:p>
          <a:p>
            <a:r>
              <a:rPr kumimoji="1" lang="nb-NO" altLang="ja-JP" sz="2000" smtClean="0">
                <a:latin typeface="Consolas" panose="020B0609020204030204" pitchFamily="49" charset="0"/>
                <a:ea typeface="メイリオ" panose="020B0604030504040204" pitchFamily="50" charset="-128"/>
                <a:cs typeface="Consolas" panose="020B0609020204030204" pitchFamily="49" charset="0"/>
              </a:rPr>
              <a:t>private </a:t>
            </a:r>
            <a:r>
              <a:rPr kumimoji="1" lang="nb-NO" altLang="ja-JP" sz="2000">
                <a:latin typeface="Consolas" panose="020B0609020204030204" pitchFamily="49" charset="0"/>
                <a:ea typeface="メイリオ" panose="020B0604030504040204" pitchFamily="50" charset="-128"/>
                <a:cs typeface="Consolas" panose="020B0609020204030204" pitchFamily="49" charset="0"/>
              </a:rPr>
              <a:t>Long id;</a:t>
            </a:r>
          </a:p>
          <a:p>
            <a:r>
              <a:rPr kumimoji="1" lang="nb-NO" altLang="ja-JP" sz="2000" smtClean="0">
                <a:latin typeface="Consolas" panose="020B0609020204030204" pitchFamily="49" charset="0"/>
                <a:ea typeface="メイリオ" panose="020B0604030504040204" pitchFamily="50" charset="-128"/>
                <a:cs typeface="Consolas" panose="020B0609020204030204" pitchFamily="49" charset="0"/>
              </a:rPr>
              <a:t>private String name;</a:t>
            </a:r>
          </a:p>
          <a:p>
            <a:r>
              <a:rPr kumimoji="1" lang="nb-NO" altLang="ja-JP" sz="2000" b="1"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@ElementCollection</a:t>
            </a:r>
          </a:p>
          <a:p>
            <a:r>
              <a:rPr kumimoji="1" lang="nb-NO" altLang="ja-JP" sz="2000" smtClean="0">
                <a:latin typeface="Consolas" panose="020B0609020204030204" pitchFamily="49" charset="0"/>
                <a:ea typeface="メイリオ" panose="020B0604030504040204" pitchFamily="50" charset="-128"/>
                <a:cs typeface="Consolas" panose="020B0609020204030204" pitchFamily="49" charset="0"/>
              </a:rPr>
              <a:t>private </a:t>
            </a:r>
            <a:r>
              <a:rPr kumimoji="1" lang="nb-NO" altLang="ja-JP" sz="2000">
                <a:latin typeface="Consolas" panose="020B0609020204030204" pitchFamily="49" charset="0"/>
                <a:ea typeface="メイリオ" panose="020B0604030504040204" pitchFamily="50" charset="-128"/>
                <a:cs typeface="Consolas" panose="020B0609020204030204" pitchFamily="49" charset="0"/>
              </a:rPr>
              <a:t>List&lt;String&gt; </a:t>
            </a:r>
            <a:r>
              <a:rPr kumimoji="1" lang="nb-NO" altLang="ja-JP" sz="2000">
                <a:solidFill>
                  <a:srgbClr val="00B0F0"/>
                </a:solidFill>
                <a:latin typeface="Consolas" panose="020B0609020204030204" pitchFamily="49" charset="0"/>
                <a:ea typeface="メイリオ" panose="020B0604030504040204" pitchFamily="50" charset="-128"/>
                <a:cs typeface="Consolas" panose="020B0609020204030204" pitchFamily="49" charset="0"/>
              </a:rPr>
              <a:t>notes</a:t>
            </a:r>
            <a:r>
              <a:rPr kumimoji="1" lang="nb-NO" altLang="ja-JP" sz="2000" smtClean="0">
                <a:latin typeface="Consolas" panose="020B0609020204030204" pitchFamily="49" charset="0"/>
                <a:ea typeface="メイリオ" panose="020B0604030504040204" pitchFamily="50" charset="-128"/>
                <a:cs typeface="Consolas" panose="020B0609020204030204" pitchFamily="49" charset="0"/>
              </a:rPr>
              <a:t>;</a:t>
            </a:r>
          </a:p>
          <a:p>
            <a:r>
              <a:rPr kumimoji="1" lang="nb-NO" altLang="ja-JP" sz="2000" b="1"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a:t>
            </a:r>
            <a:r>
              <a:rPr kumimoji="1" lang="nb-NO" altLang="ja-JP" sz="2000" b="1">
                <a:solidFill>
                  <a:srgbClr val="00B0F0"/>
                </a:solidFill>
                <a:latin typeface="Consolas" panose="020B0609020204030204" pitchFamily="49" charset="0"/>
                <a:ea typeface="メイリオ" panose="020B0604030504040204" pitchFamily="50" charset="-128"/>
                <a:cs typeface="Consolas" panose="020B0609020204030204" pitchFamily="49" charset="0"/>
              </a:rPr>
              <a:t>ElementCollection</a:t>
            </a:r>
            <a:endParaRPr kumimoji="1" lang="nb-NO" altLang="ja-JP" sz="2000" smtClean="0">
              <a:latin typeface="Consolas" panose="020B0609020204030204" pitchFamily="49" charset="0"/>
              <a:ea typeface="メイリオ" panose="020B0604030504040204" pitchFamily="50" charset="-128"/>
              <a:cs typeface="Consolas" panose="020B0609020204030204" pitchFamily="49" charset="0"/>
            </a:endParaRPr>
          </a:p>
          <a:p>
            <a:r>
              <a:rPr kumimoji="1" lang="nb-NO" altLang="ja-JP" sz="2000" smtClean="0">
                <a:latin typeface="Consolas" panose="020B0609020204030204" pitchFamily="49" charset="0"/>
                <a:ea typeface="メイリオ" panose="020B0604030504040204" pitchFamily="50" charset="-128"/>
                <a:cs typeface="Consolas" panose="020B0609020204030204" pitchFamily="49" charset="0"/>
              </a:rPr>
              <a:t>private Map&lt;Integer, String&gt; </a:t>
            </a:r>
            <a:r>
              <a:rPr kumimoji="1" lang="nb-NO" altLang="ja-JP" sz="2000">
                <a:solidFill>
                  <a:srgbClr val="00B0F0"/>
                </a:solidFill>
                <a:latin typeface="Consolas" panose="020B0609020204030204" pitchFamily="49" charset="0"/>
                <a:ea typeface="メイリオ" panose="020B0604030504040204" pitchFamily="50" charset="-128"/>
                <a:cs typeface="Consolas" panose="020B0609020204030204" pitchFamily="49" charset="0"/>
              </a:rPr>
              <a:t>items</a:t>
            </a:r>
            <a:r>
              <a:rPr kumimoji="1" lang="nb-NO" altLang="ja-JP" sz="200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000" b="1">
              <a:solidFill>
                <a:schemeClr val="accent1">
                  <a:lumMod val="60000"/>
                  <a:lumOff val="40000"/>
                </a:schemeClr>
              </a:solidFill>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a:latin typeface="Consolas" panose="020B0609020204030204" pitchFamily="49" charset="0"/>
              <a:ea typeface="メイリオ" panose="020B0604030504040204" pitchFamily="50" charset="-128"/>
              <a:cs typeface="Consolas" panose="020B0609020204030204" pitchFamily="49" charset="0"/>
            </a:endParaRPr>
          </a:p>
        </p:txBody>
      </p:sp>
      <p:sp>
        <p:nvSpPr>
          <p:cNvPr id="9" name="右矢印 8"/>
          <p:cNvSpPr/>
          <p:nvPr/>
        </p:nvSpPr>
        <p:spPr bwMode="gray">
          <a:xfrm rot="18976075">
            <a:off x="4443577" y="3571342"/>
            <a:ext cx="2546709" cy="297208"/>
          </a:xfrm>
          <a:prstGeom prst="rightArrow">
            <a:avLst/>
          </a:pr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24" name="右矢印 23"/>
          <p:cNvSpPr/>
          <p:nvPr/>
        </p:nvSpPr>
        <p:spPr bwMode="gray">
          <a:xfrm>
            <a:off x="5894377" y="5098928"/>
            <a:ext cx="775364" cy="297208"/>
          </a:xfrm>
          <a:prstGeom prst="rightArrow">
            <a:avLst/>
          </a:pr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11" name="テキスト ボックス 10"/>
          <p:cNvSpPr txBox="1"/>
          <p:nvPr/>
        </p:nvSpPr>
        <p:spPr>
          <a:xfrm>
            <a:off x="3768984" y="1366220"/>
            <a:ext cx="2513075" cy="957432"/>
          </a:xfrm>
          <a:prstGeom prst="rect">
            <a:avLst/>
          </a:prstGeom>
          <a:solidFill>
            <a:schemeClr val="bg2"/>
          </a:solidFill>
        </p:spPr>
        <p:txBody>
          <a:bodyPr wrap="square" lIns="108000" tIns="108000" rIns="108000" bIns="108000" rtlCol="0">
            <a:noAutofit/>
          </a:bodyPr>
          <a:lstStyle/>
          <a:p>
            <a:pPr>
              <a:lnSpc>
                <a:spcPts val="2700"/>
              </a:lnSpc>
            </a:pPr>
            <a:r>
              <a:rPr kumimoji="1" lang="ja-JP" altLang="en-US" smtClean="0">
                <a:latin typeface="Calibri" panose="020F0502020204030204" pitchFamily="34" charset="0"/>
                <a:ea typeface="メイリオ" panose="020B0604030504040204" pitchFamily="50" charset="-128"/>
              </a:rPr>
              <a:t>テーブル名、カラム名は規約により決定。</a:t>
            </a:r>
            <a:endParaRPr kumimoji="1" lang="en-US" altLang="ja-JP" smtClean="0">
              <a:latin typeface="Calibri" panose="020F0502020204030204" pitchFamily="34" charset="0"/>
              <a:ea typeface="メイリオ" panose="020B0604030504040204" pitchFamily="50" charset="-128"/>
            </a:endParaRPr>
          </a:p>
        </p:txBody>
      </p:sp>
    </p:spTree>
    <p:extLst>
      <p:ext uri="{BB962C8B-B14F-4D97-AF65-F5344CB8AC3E}">
        <p14:creationId xmlns:p14="http://schemas.microsoft.com/office/powerpoint/2010/main" val="337243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タイトル 4"/>
          <p:cNvSpPr>
            <a:spLocks noGrp="1"/>
          </p:cNvSpPr>
          <p:nvPr>
            <p:ph type="title"/>
          </p:nvPr>
        </p:nvSpPr>
        <p:spPr>
          <a:xfrm>
            <a:off x="531812" y="378376"/>
            <a:ext cx="11125200" cy="641131"/>
          </a:xfrm>
        </p:spPr>
        <p:txBody>
          <a:bodyPr/>
          <a:lstStyle/>
          <a:p>
            <a:r>
              <a:rPr lang="en-US" altLang="ja-JP" dirty="0" smtClean="0"/>
              <a:t>4-5. </a:t>
            </a:r>
            <a:r>
              <a:rPr lang="en-US" altLang="ja-JP" dirty="0"/>
              <a:t>@</a:t>
            </a:r>
            <a:r>
              <a:rPr lang="en-US" altLang="ja-JP" dirty="0" err="1" smtClean="0"/>
              <a:t>ElementCollection</a:t>
            </a:r>
            <a:endParaRPr kumimoji="1" lang="ja-JP" altLang="en-US" dirty="0"/>
          </a:p>
        </p:txBody>
      </p:sp>
      <p:sp>
        <p:nvSpPr>
          <p:cNvPr id="10" name="テキスト ボックス 9"/>
          <p:cNvSpPr txBox="1"/>
          <p:nvPr/>
        </p:nvSpPr>
        <p:spPr>
          <a:xfrm>
            <a:off x="714219" y="1678194"/>
            <a:ext cx="9796002" cy="591672"/>
          </a:xfrm>
          <a:prstGeom prst="rect">
            <a:avLst/>
          </a:prstGeom>
          <a:solidFill>
            <a:schemeClr val="bg2"/>
          </a:solidFill>
        </p:spPr>
        <p:txBody>
          <a:bodyPr wrap="square" lIns="108000" tIns="108000" rIns="108000" bIns="108000" rtlCol="0">
            <a:noAutofit/>
          </a:bodyPr>
          <a:lstStyle/>
          <a:p>
            <a:pPr>
              <a:lnSpc>
                <a:spcPts val="2700"/>
              </a:lnSpc>
            </a:pPr>
            <a:r>
              <a:rPr kumimoji="1" lang="ja-JP" altLang="en-US" sz="2400" smtClean="0">
                <a:latin typeface="Calibri" panose="020F0502020204030204" pitchFamily="34" charset="0"/>
                <a:ea typeface="メイリオ" panose="020B0604030504040204" pitchFamily="50" charset="-128"/>
              </a:rPr>
              <a:t>テーブル名、カラム名を変更するには他のアノテーションを追加する</a:t>
            </a:r>
          </a:p>
        </p:txBody>
      </p:sp>
      <p:graphicFrame>
        <p:nvGraphicFramePr>
          <p:cNvPr id="11" name="表 10"/>
          <p:cNvGraphicFramePr>
            <a:graphicFrameLocks noGrp="1"/>
          </p:cNvGraphicFramePr>
          <p:nvPr>
            <p:extLst>
              <p:ext uri="{D42A27DB-BD31-4B8C-83A1-F6EECF244321}">
                <p14:modId xmlns:p14="http://schemas.microsoft.com/office/powerpoint/2010/main" val="586907670"/>
              </p:ext>
            </p:extLst>
          </p:nvPr>
        </p:nvGraphicFramePr>
        <p:xfrm>
          <a:off x="714219" y="2818504"/>
          <a:ext cx="10102788" cy="2011680"/>
        </p:xfrm>
        <a:graphic>
          <a:graphicData uri="http://schemas.openxmlformats.org/drawingml/2006/table">
            <a:tbl>
              <a:tblPr firstRow="1" bandRow="1">
                <a:tableStyleId>{0E3FDE45-AF77-4B5C-9715-49D594BDF05E}</a:tableStyleId>
              </a:tblPr>
              <a:tblGrid>
                <a:gridCol w="3419703"/>
                <a:gridCol w="6683085"/>
              </a:tblGrid>
              <a:tr h="502689">
                <a:tc>
                  <a:txBody>
                    <a:bodyPr/>
                    <a:lstStyle/>
                    <a:p>
                      <a:pPr>
                        <a:lnSpc>
                          <a:spcPct val="150000"/>
                        </a:lnSpc>
                      </a:pPr>
                      <a:r>
                        <a:rPr kumimoji="1" lang="en-US" altLang="ja-JP" sz="2800" b="1" smtClean="0">
                          <a:solidFill>
                            <a:srgbClr val="00B0F0"/>
                          </a:solidFill>
                        </a:rPr>
                        <a:t>@CollectionTable</a:t>
                      </a:r>
                    </a:p>
                    <a:p>
                      <a:pPr>
                        <a:lnSpc>
                          <a:spcPct val="150000"/>
                        </a:lnSpc>
                      </a:pPr>
                      <a:r>
                        <a:rPr kumimoji="1" lang="en-US" altLang="ja-JP" sz="2800" b="1" smtClean="0">
                          <a:solidFill>
                            <a:srgbClr val="00B0F0"/>
                          </a:solidFill>
                        </a:rPr>
                        <a:t>@Column</a:t>
                      </a:r>
                    </a:p>
                    <a:p>
                      <a:pPr>
                        <a:lnSpc>
                          <a:spcPct val="150000"/>
                        </a:lnSpc>
                      </a:pPr>
                      <a:r>
                        <a:rPr kumimoji="1" lang="en-US" altLang="ja-JP" sz="2800" b="1" smtClean="0">
                          <a:solidFill>
                            <a:srgbClr val="00B0F0"/>
                          </a:solidFill>
                        </a:rPr>
                        <a:t>@MapKeyColumn</a:t>
                      </a:r>
                      <a:endParaRPr kumimoji="1" lang="ja-JP" altLang="en-US" sz="2800" b="1">
                        <a:solidFill>
                          <a:srgbClr val="00B0F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70000"/>
                        </a:lnSpc>
                        <a:spcBef>
                          <a:spcPts val="0"/>
                        </a:spcBef>
                        <a:spcAft>
                          <a:spcPts val="0"/>
                        </a:spcAft>
                        <a:buClrTx/>
                        <a:buSzTx/>
                        <a:buFontTx/>
                        <a:buNone/>
                        <a:tabLst/>
                        <a:defRPr/>
                      </a:pPr>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割り付け先のテーブル名を指定する</a:t>
                      </a:r>
                      <a:endParaRPr kumimoji="1" lang="en-US" altLang="ja-JP" sz="2400" b="0" kern="1200" smtClean="0">
                        <a:solidFill>
                          <a:schemeClr val="tx1"/>
                        </a:solidFill>
                        <a:latin typeface="メイリオ" panose="020B0604030504040204" pitchFamily="50" charset="-128"/>
                        <a:ea typeface="メイリオ" panose="020B0604030504040204" pitchFamily="50" charset="-128"/>
                        <a:cs typeface="+mn-cs"/>
                      </a:endParaRPr>
                    </a:p>
                    <a:p>
                      <a:pPr marL="0" marR="0" indent="0" algn="l" defTabSz="914400" rtl="0" eaLnBrk="1" fontAlgn="auto" latinLnBrk="0" hangingPunct="1">
                        <a:lnSpc>
                          <a:spcPct val="170000"/>
                        </a:lnSpc>
                        <a:spcBef>
                          <a:spcPts val="0"/>
                        </a:spcBef>
                        <a:spcAft>
                          <a:spcPts val="0"/>
                        </a:spcAft>
                        <a:buClrTx/>
                        <a:buSzTx/>
                        <a:buFontTx/>
                        <a:buNone/>
                        <a:tabLst/>
                        <a:defRPr/>
                      </a:pPr>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割り付け先テーブルでのカラム名を指定</a:t>
                      </a:r>
                      <a:endParaRPr kumimoji="1" lang="en-US" altLang="ja-JP" sz="2400" b="0" kern="1200" smtClean="0">
                        <a:solidFill>
                          <a:schemeClr val="tx1"/>
                        </a:solidFill>
                        <a:latin typeface="メイリオ" panose="020B0604030504040204" pitchFamily="50" charset="-128"/>
                        <a:ea typeface="メイリオ" panose="020B0604030504040204" pitchFamily="50" charset="-128"/>
                        <a:cs typeface="+mn-cs"/>
                      </a:endParaRPr>
                    </a:p>
                    <a:p>
                      <a:pPr marL="0" marR="0" indent="0" algn="l" defTabSz="914400" rtl="0" eaLnBrk="1" fontAlgn="auto" latinLnBrk="0" hangingPunct="1">
                        <a:lnSpc>
                          <a:spcPct val="170000"/>
                        </a:lnSpc>
                        <a:spcBef>
                          <a:spcPts val="0"/>
                        </a:spcBef>
                        <a:spcAft>
                          <a:spcPts val="0"/>
                        </a:spcAft>
                        <a:buClrTx/>
                        <a:buSzTx/>
                        <a:buFontTx/>
                        <a:buNone/>
                        <a:tabLst/>
                        <a:defRPr/>
                      </a:pPr>
                      <a:r>
                        <a:rPr kumimoji="1" lang="ja-JP" altLang="en-US" sz="2400" b="0" kern="1200" smtClean="0">
                          <a:solidFill>
                            <a:schemeClr val="tx1"/>
                          </a:solidFill>
                          <a:latin typeface="メイリオ" panose="020B0604030504040204" pitchFamily="50" charset="-128"/>
                          <a:ea typeface="メイリオ" panose="020B0604030504040204" pitchFamily="50" charset="-128"/>
                          <a:cs typeface="+mn-cs"/>
                        </a:rPr>
                        <a:t>割り付け先テーブルでのキーカラム名を指定</a:t>
                      </a:r>
                      <a:endParaRPr kumimoji="1" lang="en-US" altLang="ja-JP" sz="2400" b="0" kern="1200" smtClean="0">
                        <a:solidFill>
                          <a:schemeClr val="tx1"/>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spTree>
    <p:extLst>
      <p:ext uri="{BB962C8B-B14F-4D97-AF65-F5344CB8AC3E}">
        <p14:creationId xmlns:p14="http://schemas.microsoft.com/office/powerpoint/2010/main" val="109093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750" y="472966"/>
            <a:ext cx="11125200" cy="559676"/>
          </a:xfrm>
        </p:spPr>
        <p:txBody>
          <a:bodyPr/>
          <a:lstStyle/>
          <a:p>
            <a:r>
              <a:rPr lang="en-US" altLang="ja-JP" smtClean="0"/>
              <a:t>1. JPA(Java persistent API)</a:t>
            </a:r>
            <a:r>
              <a:rPr lang="ja-JP" altLang="en-US" smtClean="0"/>
              <a:t>の役割と効果</a:t>
            </a:r>
            <a:endParaRPr lang="en-US"/>
          </a:p>
        </p:txBody>
      </p:sp>
      <p:sp>
        <p:nvSpPr>
          <p:cNvPr id="4" name="Slide Number Placeholder 3"/>
          <p:cNvSpPr>
            <a:spLocks noGrp="1"/>
          </p:cNvSpPr>
          <p:nvPr>
            <p:ph type="sldNum" sz="quarter" idx="12"/>
          </p:nvPr>
        </p:nvSpPr>
        <p:spPr/>
        <p:txBody>
          <a:bodyPr/>
          <a:lstStyle/>
          <a:p>
            <a:fld id="{C51EAA63-D034-42AE-91FA-B13B9518C7BE}" type="slidenum">
              <a:rPr lang="en-US" smtClean="0"/>
              <a:pPr/>
              <a:t>7</a:t>
            </a:fld>
            <a:endParaRPr lang="en-US"/>
          </a:p>
        </p:txBody>
      </p:sp>
      <p:sp>
        <p:nvSpPr>
          <p:cNvPr id="3" name="テキスト ボックス 2"/>
          <p:cNvSpPr txBox="1"/>
          <p:nvPr/>
        </p:nvSpPr>
        <p:spPr>
          <a:xfrm>
            <a:off x="936219" y="1623783"/>
            <a:ext cx="3057712" cy="358550"/>
          </a:xfrm>
          <a:prstGeom prst="rect">
            <a:avLst/>
          </a:prstGeom>
          <a:noFill/>
        </p:spPr>
        <p:txBody>
          <a:bodyPr wrap="none" lIns="0" tIns="0" rIns="0" bIns="0" rtlCol="0" anchor="ctr">
            <a:noAutofit/>
          </a:bodyPr>
          <a:lstStyle/>
          <a:p>
            <a:pPr>
              <a:lnSpc>
                <a:spcPct val="90000"/>
              </a:lnSpc>
            </a:pPr>
            <a:r>
              <a:rPr kumimoji="1" lang="ja-JP" altLang="en-US" sz="2400" smtClean="0">
                <a:latin typeface="Calibri" panose="020F0502020204030204" pitchFamily="34" charset="0"/>
                <a:ea typeface="メイリオ" panose="020B0604030504040204" pitchFamily="50" charset="-128"/>
              </a:rPr>
              <a:t>オブジェクトの世界　</a:t>
            </a:r>
          </a:p>
        </p:txBody>
      </p:sp>
      <p:sp>
        <p:nvSpPr>
          <p:cNvPr id="7" name="テキスト ボックス 6"/>
          <p:cNvSpPr txBox="1"/>
          <p:nvPr/>
        </p:nvSpPr>
        <p:spPr>
          <a:xfrm>
            <a:off x="7201981" y="1595910"/>
            <a:ext cx="3912861" cy="358550"/>
          </a:xfrm>
          <a:prstGeom prst="rect">
            <a:avLst/>
          </a:prstGeom>
          <a:noFill/>
        </p:spPr>
        <p:txBody>
          <a:bodyPr wrap="none" lIns="0" tIns="0" rIns="0" bIns="0" rtlCol="0" anchor="ctr">
            <a:noAutofit/>
          </a:bodyPr>
          <a:lstStyle/>
          <a:p>
            <a:pPr>
              <a:lnSpc>
                <a:spcPct val="90000"/>
              </a:lnSpc>
            </a:pPr>
            <a:r>
              <a:rPr kumimoji="1" lang="ja-JP" altLang="en-US" sz="2400" smtClean="0">
                <a:solidFill>
                  <a:schemeClr val="bg1">
                    <a:lumMod val="85000"/>
                  </a:schemeClr>
                </a:solidFill>
                <a:latin typeface="Calibri" panose="020F0502020204030204" pitchFamily="34" charset="0"/>
                <a:ea typeface="メイリオ" panose="020B0604030504040204" pitchFamily="50" charset="-128"/>
              </a:rPr>
              <a:t>データベース（</a:t>
            </a:r>
            <a:r>
              <a:rPr kumimoji="1" lang="en-US" altLang="ja-JP" sz="2400" smtClean="0">
                <a:solidFill>
                  <a:schemeClr val="bg1">
                    <a:lumMod val="85000"/>
                  </a:schemeClr>
                </a:solidFill>
                <a:latin typeface="Calibri" panose="020F0502020204030204" pitchFamily="34" charset="0"/>
                <a:ea typeface="メイリオ" panose="020B0604030504040204" pitchFamily="50" charset="-128"/>
              </a:rPr>
              <a:t>RDB)</a:t>
            </a:r>
            <a:r>
              <a:rPr kumimoji="1" lang="ja-JP" altLang="en-US" sz="2400" smtClean="0">
                <a:solidFill>
                  <a:schemeClr val="bg1">
                    <a:lumMod val="85000"/>
                  </a:schemeClr>
                </a:solidFill>
                <a:latin typeface="Calibri" panose="020F0502020204030204" pitchFamily="34" charset="0"/>
                <a:ea typeface="メイリオ" panose="020B0604030504040204" pitchFamily="50" charset="-128"/>
              </a:rPr>
              <a:t>の世界</a:t>
            </a:r>
            <a:r>
              <a:rPr kumimoji="1" lang="ja-JP" altLang="en-US" sz="2400" smtClean="0">
                <a:latin typeface="Calibri" panose="020F0502020204030204" pitchFamily="34" charset="0"/>
                <a:ea typeface="メイリオ" panose="020B0604030504040204" pitchFamily="50" charset="-128"/>
              </a:rPr>
              <a:t>　</a:t>
            </a:r>
          </a:p>
        </p:txBody>
      </p:sp>
      <p:sp>
        <p:nvSpPr>
          <p:cNvPr id="9" name="左右矢印 8"/>
          <p:cNvSpPr/>
          <p:nvPr/>
        </p:nvSpPr>
        <p:spPr bwMode="gray">
          <a:xfrm>
            <a:off x="3783725" y="1706867"/>
            <a:ext cx="3342290" cy="166038"/>
          </a:xfrm>
          <a:prstGeom prst="leftRightArrow">
            <a:avLst/>
          </a:prstGeom>
          <a:solidFill>
            <a:srgbClr val="41555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5" name="円/楕円 4"/>
          <p:cNvSpPr/>
          <p:nvPr/>
        </p:nvSpPr>
        <p:spPr bwMode="gray">
          <a:xfrm>
            <a:off x="5076497" y="1311666"/>
            <a:ext cx="956441" cy="956441"/>
          </a:xfrm>
          <a:prstGeom prst="ellipse">
            <a:avLst/>
          </a:prstGeom>
          <a:solidFill>
            <a:schemeClr val="accent4">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kumimoji="1" lang="en-US" altLang="ja-JP" sz="2800" smtClean="0"/>
              <a:t>JPA</a:t>
            </a:r>
            <a:endParaRPr kumimoji="1" lang="ja-JP" altLang="en-US" sz="2800" dirty="0" err="1" smtClean="0"/>
          </a:p>
        </p:txBody>
      </p:sp>
      <p:pic>
        <p:nvPicPr>
          <p:cNvPr id="15" name="図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641" y="2690250"/>
            <a:ext cx="9034053" cy="3098680"/>
          </a:xfrm>
          <a:prstGeom prst="rect">
            <a:avLst/>
          </a:prstGeom>
        </p:spPr>
      </p:pic>
      <p:sp>
        <p:nvSpPr>
          <p:cNvPr id="10" name="テキスト ボックス 9"/>
          <p:cNvSpPr txBox="1"/>
          <p:nvPr/>
        </p:nvSpPr>
        <p:spPr>
          <a:xfrm>
            <a:off x="3116317" y="2427490"/>
            <a:ext cx="4876800" cy="525517"/>
          </a:xfrm>
          <a:prstGeom prst="rect">
            <a:avLst/>
          </a:prstGeom>
          <a:solidFill>
            <a:schemeClr val="accent2">
              <a:lumMod val="20000"/>
              <a:lumOff val="80000"/>
            </a:schemeClr>
          </a:solidFill>
        </p:spPr>
        <p:txBody>
          <a:bodyPr wrap="none" lIns="0" tIns="108000" rIns="0" bIns="108000" rtlCol="0">
            <a:noAutofit/>
          </a:bodyPr>
          <a:lstStyle/>
          <a:p>
            <a:pPr algn="ctr">
              <a:lnSpc>
                <a:spcPts val="2700"/>
              </a:lnSpc>
            </a:pPr>
            <a:r>
              <a:rPr kumimoji="1" lang="ja-JP" altLang="en-US" smtClean="0">
                <a:latin typeface="Calibri" panose="020F0502020204030204" pitchFamily="34" charset="0"/>
                <a:ea typeface="メイリオ" panose="020B0604030504040204" pitchFamily="50" charset="-128"/>
              </a:rPr>
              <a:t>参照でオブジェクトを関連付ける</a:t>
            </a:r>
          </a:p>
        </p:txBody>
      </p:sp>
      <p:sp>
        <p:nvSpPr>
          <p:cNvPr id="11" name="テキスト ボックス 10"/>
          <p:cNvSpPr txBox="1"/>
          <p:nvPr/>
        </p:nvSpPr>
        <p:spPr>
          <a:xfrm>
            <a:off x="2808001" y="5896297"/>
            <a:ext cx="3340560" cy="346841"/>
          </a:xfrm>
          <a:prstGeom prst="rect">
            <a:avLst/>
          </a:prstGeom>
          <a:noFill/>
        </p:spPr>
        <p:txBody>
          <a:bodyPr wrap="none" lIns="0" tIns="0" rIns="0" bIns="0" rtlCol="0">
            <a:noAutofit/>
          </a:bodyPr>
          <a:lstStyle/>
          <a:p>
            <a:pPr>
              <a:lnSpc>
                <a:spcPts val="2700"/>
              </a:lnSpc>
            </a:pPr>
            <a:r>
              <a:rPr kumimoji="1" lang="en-US" altLang="ja-JP" smtClean="0">
                <a:latin typeface="Calibri" panose="020F0502020204030204" pitchFamily="34" charset="0"/>
                <a:ea typeface="メイリオ" panose="020B0604030504040204" pitchFamily="50" charset="-128"/>
              </a:rPr>
              <a:t>Information</a:t>
            </a:r>
            <a:r>
              <a:rPr kumimoji="1" lang="ja-JP" altLang="en-US" smtClean="0">
                <a:latin typeface="Calibri" panose="020F0502020204030204" pitchFamily="34" charset="0"/>
                <a:ea typeface="メイリオ" panose="020B0604030504040204" pitchFamily="50" charset="-128"/>
              </a:rPr>
              <a:t>オブジェクトの参照</a:t>
            </a:r>
          </a:p>
        </p:txBody>
      </p:sp>
      <p:sp>
        <p:nvSpPr>
          <p:cNvPr id="12" name="上矢印 11"/>
          <p:cNvSpPr/>
          <p:nvPr/>
        </p:nvSpPr>
        <p:spPr bwMode="gray">
          <a:xfrm>
            <a:off x="3846790" y="5412819"/>
            <a:ext cx="430925" cy="483478"/>
          </a:xfrm>
          <a:prstGeom prst="upArrow">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Tree>
    <p:extLst>
      <p:ext uri="{BB962C8B-B14F-4D97-AF65-F5344CB8AC3E}">
        <p14:creationId xmlns:p14="http://schemas.microsoft.com/office/powerpoint/2010/main" val="79669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タイトル 4"/>
          <p:cNvSpPr>
            <a:spLocks noGrp="1"/>
          </p:cNvSpPr>
          <p:nvPr>
            <p:ph type="title"/>
          </p:nvPr>
        </p:nvSpPr>
        <p:spPr>
          <a:xfrm>
            <a:off x="531812" y="378376"/>
            <a:ext cx="11125200" cy="641131"/>
          </a:xfrm>
        </p:spPr>
        <p:txBody>
          <a:bodyPr/>
          <a:lstStyle/>
          <a:p>
            <a:r>
              <a:rPr lang="en-US" altLang="ja-JP" dirty="0" smtClean="0"/>
              <a:t>4-5. </a:t>
            </a:r>
            <a:r>
              <a:rPr lang="en-US" altLang="ja-JP" dirty="0"/>
              <a:t>@</a:t>
            </a:r>
            <a:r>
              <a:rPr lang="en-US" altLang="ja-JP" dirty="0" err="1" smtClean="0"/>
              <a:t>ElementCollection</a:t>
            </a:r>
            <a:endParaRPr kumimoji="1" lang="ja-JP" altLang="en-US" dirty="0"/>
          </a:p>
        </p:txBody>
      </p:sp>
      <p:graphicFrame>
        <p:nvGraphicFramePr>
          <p:cNvPr id="17" name="表 16"/>
          <p:cNvGraphicFramePr>
            <a:graphicFrameLocks noGrp="1"/>
          </p:cNvGraphicFramePr>
          <p:nvPr>
            <p:extLst>
              <p:ext uri="{D42A27DB-BD31-4B8C-83A1-F6EECF244321}">
                <p14:modId xmlns:p14="http://schemas.microsoft.com/office/powerpoint/2010/main" val="2338343759"/>
              </p:ext>
            </p:extLst>
          </p:nvPr>
        </p:nvGraphicFramePr>
        <p:xfrm>
          <a:off x="6775593" y="752643"/>
          <a:ext cx="3239777" cy="1967636"/>
        </p:xfrm>
        <a:graphic>
          <a:graphicData uri="http://schemas.openxmlformats.org/drawingml/2006/table">
            <a:tbl>
              <a:tblPr firstRow="1" bandRow="1">
                <a:tableStyleId>{C083E6E3-FA7D-4D7B-A595-EF9225AFEA82}</a:tableStyleId>
              </a:tblPr>
              <a:tblGrid>
                <a:gridCol w="1722949"/>
                <a:gridCol w="1516828"/>
              </a:tblGrid>
              <a:tr h="312363">
                <a:tc gridSpan="2">
                  <a:txBody>
                    <a:bodyPr/>
                    <a:lstStyle/>
                    <a:p>
                      <a:r>
                        <a:rPr kumimoji="1" lang="en-US" altLang="ja-JP" sz="2000" smtClean="0">
                          <a:solidFill>
                            <a:srgbClr val="00B0F0"/>
                          </a:solidFill>
                        </a:rPr>
                        <a:t>NOTE_TBL</a:t>
                      </a:r>
                      <a:endParaRPr kumimoji="1" lang="ja-JP" altLang="en-US" sz="2000">
                        <a:solidFill>
                          <a:srgbClr val="00B0F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28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smtClean="0"/>
                        <a:t>EMPLOYEE_ID</a:t>
                      </a:r>
                      <a:endParaRPr kumimoji="1" lang="ja-JP" altLang="en-US" b="1"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kumimoji="1" lang="en-US" altLang="ja-JP" b="1" smtClean="0">
                          <a:solidFill>
                            <a:srgbClr val="00B0F0"/>
                          </a:solidFill>
                        </a:rPr>
                        <a:t>MEMO</a:t>
                      </a:r>
                      <a:endParaRPr kumimoji="1" lang="ja-JP" altLang="en-US" b="1">
                        <a:solidFill>
                          <a:srgbClr val="00B0F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r>
              <a:tr h="392849">
                <a:tc>
                  <a:txBody>
                    <a:bodyPr/>
                    <a:lstStyle/>
                    <a:p>
                      <a:pPr algn="ctr"/>
                      <a:r>
                        <a:rPr kumimoji="1" lang="en-US" altLang="ja-JP" smtClean="0"/>
                        <a:t>100</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mtClean="0"/>
                        <a:t>A</a:t>
                      </a:r>
                      <a:r>
                        <a:rPr kumimoji="1" lang="ja-JP" altLang="en-US" smtClean="0"/>
                        <a:t>商店</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2849">
                <a:tc>
                  <a:txBody>
                    <a:bodyPr/>
                    <a:lstStyle/>
                    <a:p>
                      <a:pPr algn="ctr"/>
                      <a:r>
                        <a:rPr kumimoji="1" lang="en-US" altLang="ja-JP" smtClean="0"/>
                        <a:t>100</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mtClean="0"/>
                        <a:t>B</a:t>
                      </a:r>
                      <a:r>
                        <a:rPr kumimoji="1" lang="ja-JP" altLang="en-US" smtClean="0"/>
                        <a:t>商店</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2849">
                <a:tc>
                  <a:txBody>
                    <a:bodyPr/>
                    <a:lstStyle/>
                    <a:p>
                      <a:pPr algn="ctr"/>
                      <a:r>
                        <a:rPr kumimoji="1" lang="en-US" altLang="ja-JP" smtClean="0"/>
                        <a:t>200</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mtClean="0"/>
                        <a:t>C</a:t>
                      </a:r>
                      <a:r>
                        <a:rPr kumimoji="1" lang="ja-JP" altLang="en-US" smtClean="0"/>
                        <a:t>商店</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18" name="表 17"/>
          <p:cNvGraphicFramePr>
            <a:graphicFrameLocks noGrp="1"/>
          </p:cNvGraphicFramePr>
          <p:nvPr>
            <p:extLst>
              <p:ext uri="{D42A27DB-BD31-4B8C-83A1-F6EECF244321}">
                <p14:modId xmlns:p14="http://schemas.microsoft.com/office/powerpoint/2010/main" val="3759468158"/>
              </p:ext>
            </p:extLst>
          </p:nvPr>
        </p:nvGraphicFramePr>
        <p:xfrm>
          <a:off x="6764838" y="3366753"/>
          <a:ext cx="4885692" cy="2360485"/>
        </p:xfrm>
        <a:graphic>
          <a:graphicData uri="http://schemas.openxmlformats.org/drawingml/2006/table">
            <a:tbl>
              <a:tblPr firstRow="1" bandRow="1">
                <a:tableStyleId>{C083E6E3-FA7D-4D7B-A595-EF9225AFEA82}</a:tableStyleId>
              </a:tblPr>
              <a:tblGrid>
                <a:gridCol w="1733702"/>
                <a:gridCol w="1473797"/>
                <a:gridCol w="1678193"/>
              </a:tblGrid>
              <a:tr h="269331">
                <a:tc gridSpan="3">
                  <a:txBody>
                    <a:bodyPr/>
                    <a:lstStyle/>
                    <a:p>
                      <a:r>
                        <a:rPr kumimoji="1" lang="en-US" altLang="ja-JP" sz="2000" smtClean="0">
                          <a:solidFill>
                            <a:srgbClr val="00B0F0"/>
                          </a:solidFill>
                        </a:rPr>
                        <a:t>ITEM_TBL</a:t>
                      </a:r>
                      <a:endParaRPr kumimoji="1" lang="ja-JP" altLang="en-US" sz="2000">
                        <a:solidFill>
                          <a:srgbClr val="00B0F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r>
              <a:tr h="392849">
                <a:tc>
                  <a:txBody>
                    <a:bodyPr/>
                    <a:lstStyle/>
                    <a:p>
                      <a:r>
                        <a:rPr kumimoji="1" lang="en-US" altLang="ja-JP" b="1" smtClean="0"/>
                        <a:t>EMPLOYEE_ID</a:t>
                      </a:r>
                      <a:endParaRPr kumimoji="1" lang="ja-JP" altLang="en-US"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kumimoji="1" lang="en-US" altLang="ja-JP" b="1" smtClean="0">
                          <a:solidFill>
                            <a:srgbClr val="00B0F0"/>
                          </a:solidFill>
                        </a:rPr>
                        <a:t>NAME</a:t>
                      </a:r>
                      <a:endParaRPr kumimoji="1" lang="ja-JP" altLang="en-US" b="1">
                        <a:solidFill>
                          <a:srgbClr val="00B0F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kumimoji="1" lang="en-US" altLang="ja-JP" b="1" smtClean="0">
                          <a:solidFill>
                            <a:srgbClr val="00B0F0"/>
                          </a:solidFill>
                        </a:rPr>
                        <a:t>NUMBER</a:t>
                      </a:r>
                      <a:endParaRPr kumimoji="1" lang="ja-JP" altLang="en-US" b="1">
                        <a:solidFill>
                          <a:srgbClr val="00B0F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r>
              <a:tr h="392849">
                <a:tc>
                  <a:txBody>
                    <a:bodyPr/>
                    <a:lstStyle/>
                    <a:p>
                      <a:pPr algn="ctr"/>
                      <a:r>
                        <a:rPr kumimoji="1" lang="en-US" altLang="ja-JP" smtClean="0"/>
                        <a:t>100</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mtClean="0"/>
                        <a:t>ビール</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mtClean="0"/>
                        <a:t>1</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2849">
                <a:tc>
                  <a:txBody>
                    <a:bodyPr/>
                    <a:lstStyle/>
                    <a:p>
                      <a:pPr algn="ctr"/>
                      <a:r>
                        <a:rPr kumimoji="1" lang="en-US" altLang="ja-JP" smtClean="0"/>
                        <a:t>100</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mtClean="0"/>
                        <a:t>ウィスキー</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mtClean="0"/>
                        <a:t>2</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2849">
                <a:tc>
                  <a:txBody>
                    <a:bodyPr/>
                    <a:lstStyle/>
                    <a:p>
                      <a:pPr algn="ctr"/>
                      <a:r>
                        <a:rPr kumimoji="1" lang="en-US" altLang="ja-JP" smtClean="0"/>
                        <a:t>200</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mtClean="0"/>
                        <a:t>ビール</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mtClean="0"/>
                        <a:t>1</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2849">
                <a:tc>
                  <a:txBody>
                    <a:bodyPr/>
                    <a:lstStyle/>
                    <a:p>
                      <a:pPr algn="ctr"/>
                      <a:r>
                        <a:rPr kumimoji="1" lang="en-US" altLang="ja-JP" smtClean="0"/>
                        <a:t>200</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mtClean="0"/>
                        <a:t>焼酎</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mtClean="0"/>
                        <a:t>3</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9" name="テキスト ボックス 18"/>
          <p:cNvSpPr txBox="1"/>
          <p:nvPr/>
        </p:nvSpPr>
        <p:spPr>
          <a:xfrm>
            <a:off x="807387" y="1613647"/>
            <a:ext cx="5270683" cy="4012602"/>
          </a:xfrm>
          <a:prstGeom prst="rect">
            <a:avLst/>
          </a:prstGeom>
          <a:noFill/>
          <a:ln>
            <a:solidFill>
              <a:schemeClr val="tx2"/>
            </a:solidFill>
          </a:ln>
        </p:spPr>
        <p:txBody>
          <a:bodyPr wrap="none" lIns="108000" tIns="108000" rIns="108000" bIns="108000" rtlCol="0">
            <a:noAutofit/>
          </a:bodyPr>
          <a:lstStyle/>
          <a:p>
            <a:r>
              <a:rPr kumimoji="1" lang="nb-NO" altLang="ja-JP" sz="2000" smtClean="0">
                <a:latin typeface="Consolas" panose="020B0609020204030204" pitchFamily="49" charset="0"/>
                <a:ea typeface="メイリオ" panose="020B0604030504040204" pitchFamily="50" charset="-128"/>
                <a:cs typeface="Consolas" panose="020B0609020204030204" pitchFamily="49" charset="0"/>
              </a:rPr>
              <a:t>@</a:t>
            </a:r>
            <a:r>
              <a:rPr kumimoji="1" lang="nb-NO" altLang="ja-JP" sz="2000">
                <a:latin typeface="Consolas" panose="020B0609020204030204" pitchFamily="49" charset="0"/>
                <a:ea typeface="メイリオ" panose="020B0604030504040204" pitchFamily="50" charset="-128"/>
                <a:cs typeface="Consolas" panose="020B0609020204030204" pitchFamily="49" charset="0"/>
              </a:rPr>
              <a:t>Id</a:t>
            </a:r>
          </a:p>
          <a:p>
            <a:r>
              <a:rPr kumimoji="1" lang="nb-NO" altLang="ja-JP" sz="2000" smtClean="0">
                <a:latin typeface="Consolas" panose="020B0609020204030204" pitchFamily="49" charset="0"/>
                <a:ea typeface="メイリオ" panose="020B0604030504040204" pitchFamily="50" charset="-128"/>
                <a:cs typeface="Consolas" panose="020B0609020204030204" pitchFamily="49" charset="0"/>
              </a:rPr>
              <a:t>private </a:t>
            </a:r>
            <a:r>
              <a:rPr kumimoji="1" lang="nb-NO" altLang="ja-JP" sz="2000">
                <a:latin typeface="Consolas" panose="020B0609020204030204" pitchFamily="49" charset="0"/>
                <a:ea typeface="メイリオ" panose="020B0604030504040204" pitchFamily="50" charset="-128"/>
                <a:cs typeface="Consolas" panose="020B0609020204030204" pitchFamily="49" charset="0"/>
              </a:rPr>
              <a:t>Long id;</a:t>
            </a:r>
          </a:p>
          <a:p>
            <a:r>
              <a:rPr kumimoji="1" lang="nb-NO" altLang="ja-JP" sz="2000">
                <a:latin typeface="Consolas" panose="020B0609020204030204" pitchFamily="49" charset="0"/>
                <a:ea typeface="メイリオ" panose="020B0604030504040204" pitchFamily="50" charset="-128"/>
                <a:cs typeface="Consolas" panose="020B0609020204030204" pitchFamily="49" charset="0"/>
              </a:rPr>
              <a:t>private String </a:t>
            </a:r>
            <a:r>
              <a:rPr kumimoji="1" lang="nb-NO" altLang="ja-JP" sz="2000" smtClean="0">
                <a:latin typeface="Consolas" panose="020B0609020204030204" pitchFamily="49" charset="0"/>
                <a:ea typeface="メイリオ" panose="020B0604030504040204" pitchFamily="50" charset="-128"/>
                <a:cs typeface="Consolas" panose="020B0609020204030204" pitchFamily="49" charset="0"/>
              </a:rPr>
              <a:t>name;</a:t>
            </a:r>
            <a:endParaRPr kumimoji="1" lang="nb-NO" altLang="ja-JP" sz="2000">
              <a:latin typeface="Consolas" panose="020B0609020204030204" pitchFamily="49" charset="0"/>
              <a:ea typeface="メイリオ" panose="020B0604030504040204" pitchFamily="50" charset="-128"/>
              <a:cs typeface="Consolas" panose="020B0609020204030204" pitchFamily="49" charset="0"/>
            </a:endParaRPr>
          </a:p>
          <a:p>
            <a:r>
              <a:rPr kumimoji="1" lang="nb-NO" altLang="ja-JP" sz="2000" b="1" smtClean="0">
                <a:latin typeface="Consolas" panose="020B0609020204030204" pitchFamily="49" charset="0"/>
                <a:ea typeface="メイリオ" panose="020B0604030504040204" pitchFamily="50" charset="-128"/>
                <a:cs typeface="Consolas" panose="020B0609020204030204" pitchFamily="49" charset="0"/>
              </a:rPr>
              <a:t>@ElementCollection</a:t>
            </a:r>
          </a:p>
          <a:p>
            <a:r>
              <a:rPr kumimoji="1" lang="nb-NO" altLang="ja-JP" sz="2000" b="1" smtClean="0">
                <a:solidFill>
                  <a:srgbClr val="00B0F0"/>
                </a:solidFill>
                <a:latin typeface="+mj-lt"/>
                <a:ea typeface="メイリオ" panose="020B0604030504040204" pitchFamily="50" charset="-128"/>
                <a:cs typeface="Consolas" panose="020B0609020204030204" pitchFamily="49" charset="0"/>
              </a:rPr>
              <a:t>@CollectionTable</a:t>
            </a:r>
            <a:r>
              <a:rPr kumimoji="1" lang="nb-NO" altLang="ja-JP" sz="2000" smtClean="0">
                <a:solidFill>
                  <a:srgbClr val="00B0F0"/>
                </a:solidFill>
                <a:latin typeface="+mj-lt"/>
                <a:ea typeface="メイリオ" panose="020B0604030504040204" pitchFamily="50" charset="-128"/>
                <a:cs typeface="Consolas" panose="020B0609020204030204" pitchFamily="49" charset="0"/>
              </a:rPr>
              <a:t>(</a:t>
            </a:r>
            <a:r>
              <a:rPr kumimoji="1" lang="nb-NO" altLang="ja-JP" sz="2000" smtClean="0">
                <a:latin typeface="+mj-lt"/>
                <a:ea typeface="メイリオ" panose="020B0604030504040204" pitchFamily="50" charset="-128"/>
                <a:cs typeface="Consolas" panose="020B0609020204030204" pitchFamily="49" charset="0"/>
              </a:rPr>
              <a:t>name=</a:t>
            </a:r>
            <a:r>
              <a:rPr kumimoji="1" lang="nb-NO" altLang="ja-JP" sz="2000" smtClean="0">
                <a:latin typeface="Consolas" panose="020B0609020204030204" pitchFamily="49" charset="0"/>
                <a:ea typeface="メイリオ" panose="020B0604030504040204" pitchFamily="50" charset="-128"/>
                <a:cs typeface="Consolas" panose="020B0609020204030204" pitchFamily="49" charset="0"/>
              </a:rPr>
              <a:t>"NOTE_TBL"</a:t>
            </a:r>
            <a:r>
              <a:rPr kumimoji="1" lang="nb-NO" altLang="ja-JP" sz="2000" smtClean="0">
                <a:solidFill>
                  <a:srgbClr val="00B0F0"/>
                </a:solidFill>
                <a:latin typeface="+mj-lt"/>
                <a:ea typeface="メイリオ" panose="020B0604030504040204" pitchFamily="50" charset="-128"/>
                <a:cs typeface="Consolas" panose="020B0609020204030204" pitchFamily="49" charset="0"/>
              </a:rPr>
              <a:t>)</a:t>
            </a:r>
          </a:p>
          <a:p>
            <a:r>
              <a:rPr kumimoji="1" lang="nb-NO" altLang="ja-JP" sz="2000" b="1" smtClean="0">
                <a:solidFill>
                  <a:srgbClr val="00B0F0"/>
                </a:solidFill>
                <a:latin typeface="+mj-lt"/>
                <a:ea typeface="メイリオ" panose="020B0604030504040204" pitchFamily="50" charset="-128"/>
                <a:cs typeface="Consolas" panose="020B0609020204030204" pitchFamily="49" charset="0"/>
              </a:rPr>
              <a:t>@Column</a:t>
            </a:r>
            <a:r>
              <a:rPr kumimoji="1" lang="nb-NO" altLang="ja-JP" sz="2000" smtClean="0">
                <a:solidFill>
                  <a:srgbClr val="00B0F0"/>
                </a:solidFill>
                <a:latin typeface="+mj-lt"/>
                <a:ea typeface="メイリオ" panose="020B0604030504040204" pitchFamily="50" charset="-128"/>
                <a:cs typeface="Consolas" panose="020B0609020204030204" pitchFamily="49" charset="0"/>
              </a:rPr>
              <a:t>(</a:t>
            </a:r>
            <a:r>
              <a:rPr kumimoji="1" lang="nb-NO" altLang="ja-JP" sz="2000" smtClean="0">
                <a:latin typeface="+mj-lt"/>
                <a:ea typeface="メイリオ" panose="020B0604030504040204" pitchFamily="50" charset="-128"/>
                <a:cs typeface="Consolas" panose="020B0609020204030204" pitchFamily="49" charset="0"/>
              </a:rPr>
              <a:t>name=</a:t>
            </a:r>
            <a:r>
              <a:rPr kumimoji="1" lang="nb-NO" altLang="ja-JP" sz="2000">
                <a:latin typeface="Consolas" panose="020B0609020204030204" pitchFamily="49" charset="0"/>
                <a:ea typeface="メイリオ" panose="020B0604030504040204" pitchFamily="50" charset="-128"/>
                <a:cs typeface="Consolas" panose="020B0609020204030204" pitchFamily="49" charset="0"/>
              </a:rPr>
              <a:t>"</a:t>
            </a:r>
            <a:r>
              <a:rPr kumimoji="1" lang="nb-NO" altLang="ja-JP" sz="2000" smtClean="0">
                <a:latin typeface="+mj-lt"/>
                <a:ea typeface="メイリオ" panose="020B0604030504040204" pitchFamily="50" charset="-128"/>
                <a:cs typeface="Consolas" panose="020B0609020204030204" pitchFamily="49" charset="0"/>
              </a:rPr>
              <a:t>MEMO</a:t>
            </a:r>
            <a:r>
              <a:rPr kumimoji="1" lang="nb-NO" altLang="ja-JP" sz="2000">
                <a:latin typeface="Consolas" panose="020B0609020204030204" pitchFamily="49" charset="0"/>
                <a:ea typeface="メイリオ" panose="020B0604030504040204" pitchFamily="50" charset="-128"/>
                <a:cs typeface="Consolas" panose="020B0609020204030204" pitchFamily="49" charset="0"/>
              </a:rPr>
              <a:t>"</a:t>
            </a:r>
            <a:r>
              <a:rPr kumimoji="1" lang="nb-NO" altLang="ja-JP" sz="2000"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a:t>
            </a:r>
            <a:endParaRPr kumimoji="1" lang="nb-NO" altLang="ja-JP" sz="2000" smtClean="0">
              <a:solidFill>
                <a:srgbClr val="00B0F0"/>
              </a:solidFill>
              <a:latin typeface="+mj-lt"/>
              <a:ea typeface="メイリオ" panose="020B0604030504040204" pitchFamily="50" charset="-128"/>
              <a:cs typeface="Consolas" panose="020B0609020204030204" pitchFamily="49" charset="0"/>
            </a:endParaRPr>
          </a:p>
          <a:p>
            <a:r>
              <a:rPr kumimoji="1" lang="nb-NO" altLang="ja-JP" sz="2000" smtClean="0">
                <a:latin typeface="Consolas" panose="020B0609020204030204" pitchFamily="49" charset="0"/>
                <a:ea typeface="メイリオ" panose="020B0604030504040204" pitchFamily="50" charset="-128"/>
                <a:cs typeface="Consolas" panose="020B0609020204030204" pitchFamily="49" charset="0"/>
              </a:rPr>
              <a:t>private </a:t>
            </a:r>
            <a:r>
              <a:rPr kumimoji="1" lang="nb-NO" altLang="ja-JP" sz="2000">
                <a:latin typeface="Consolas" panose="020B0609020204030204" pitchFamily="49" charset="0"/>
                <a:ea typeface="メイリオ" panose="020B0604030504040204" pitchFamily="50" charset="-128"/>
                <a:cs typeface="Consolas" panose="020B0609020204030204" pitchFamily="49" charset="0"/>
              </a:rPr>
              <a:t>List&lt;String&gt; </a:t>
            </a:r>
            <a:r>
              <a:rPr kumimoji="1" lang="nb-NO" altLang="ja-JP" sz="2000" b="1">
                <a:latin typeface="Consolas" panose="020B0609020204030204" pitchFamily="49" charset="0"/>
                <a:ea typeface="メイリオ" panose="020B0604030504040204" pitchFamily="50" charset="-128"/>
                <a:cs typeface="Consolas" panose="020B0609020204030204" pitchFamily="49" charset="0"/>
              </a:rPr>
              <a:t>notes</a:t>
            </a:r>
            <a:r>
              <a:rPr kumimoji="1" lang="nb-NO" altLang="ja-JP" sz="2000" smtClean="0">
                <a:latin typeface="Consolas" panose="020B0609020204030204" pitchFamily="49" charset="0"/>
                <a:ea typeface="メイリオ" panose="020B0604030504040204" pitchFamily="50" charset="-128"/>
                <a:cs typeface="Consolas" panose="020B0609020204030204" pitchFamily="49" charset="0"/>
              </a:rPr>
              <a:t>;</a:t>
            </a:r>
          </a:p>
          <a:p>
            <a:r>
              <a:rPr kumimoji="1" lang="nb-NO" altLang="ja-JP" sz="2000" b="1" smtClean="0">
                <a:latin typeface="Consolas" panose="020B0609020204030204" pitchFamily="49" charset="0"/>
                <a:ea typeface="メイリオ" panose="020B0604030504040204" pitchFamily="50" charset="-128"/>
                <a:cs typeface="Consolas" panose="020B0609020204030204" pitchFamily="49" charset="0"/>
              </a:rPr>
              <a:t>@ElementCollection</a:t>
            </a:r>
          </a:p>
          <a:p>
            <a:r>
              <a:rPr kumimoji="1" lang="nb-NO" altLang="ja-JP" sz="2000" b="1">
                <a:solidFill>
                  <a:srgbClr val="00B0F0"/>
                </a:solidFill>
                <a:ea typeface="メイリオ" panose="020B0604030504040204" pitchFamily="50" charset="-128"/>
                <a:cs typeface="Consolas" panose="020B0609020204030204" pitchFamily="49" charset="0"/>
              </a:rPr>
              <a:t>@CollectionTable</a:t>
            </a:r>
            <a:r>
              <a:rPr kumimoji="1" lang="nb-NO" altLang="ja-JP" sz="2000">
                <a:solidFill>
                  <a:srgbClr val="00B0F0"/>
                </a:solidFill>
                <a:ea typeface="メイリオ" panose="020B0604030504040204" pitchFamily="50" charset="-128"/>
                <a:cs typeface="Consolas" panose="020B0609020204030204" pitchFamily="49" charset="0"/>
              </a:rPr>
              <a:t>(</a:t>
            </a:r>
            <a:r>
              <a:rPr kumimoji="1" lang="nb-NO" altLang="ja-JP" sz="2000">
                <a:ea typeface="メイリオ" panose="020B0604030504040204" pitchFamily="50" charset="-128"/>
                <a:cs typeface="Consolas" panose="020B0609020204030204" pitchFamily="49" charset="0"/>
              </a:rPr>
              <a:t>name</a:t>
            </a:r>
            <a:r>
              <a:rPr kumimoji="1" lang="nb-NO" altLang="ja-JP" sz="2000" smtClean="0">
                <a:ea typeface="メイリオ" panose="020B0604030504040204" pitchFamily="50" charset="-128"/>
                <a:cs typeface="Consolas" panose="020B0609020204030204" pitchFamily="49" charset="0"/>
              </a:rPr>
              <a:t>=</a:t>
            </a:r>
            <a:r>
              <a:rPr kumimoji="1" lang="nb-NO" altLang="ja-JP" sz="2000" smtClean="0">
                <a:latin typeface="Consolas" panose="020B0609020204030204" pitchFamily="49" charset="0"/>
                <a:ea typeface="メイリオ" panose="020B0604030504040204" pitchFamily="50" charset="-128"/>
                <a:cs typeface="Consolas" panose="020B0609020204030204" pitchFamily="49" charset="0"/>
              </a:rPr>
              <a:t>"ITEM_TBL"</a:t>
            </a:r>
            <a:r>
              <a:rPr kumimoji="1" lang="nb-NO" altLang="ja-JP" sz="2000" smtClean="0">
                <a:solidFill>
                  <a:srgbClr val="00B0F0"/>
                </a:solidFill>
                <a:ea typeface="メイリオ" panose="020B0604030504040204" pitchFamily="50" charset="-128"/>
                <a:cs typeface="Consolas" panose="020B0609020204030204" pitchFamily="49" charset="0"/>
              </a:rPr>
              <a:t>)</a:t>
            </a:r>
            <a:endParaRPr kumimoji="1" lang="nb-NO" altLang="ja-JP" sz="2000">
              <a:solidFill>
                <a:srgbClr val="00B0F0"/>
              </a:solidFill>
              <a:ea typeface="メイリオ" panose="020B0604030504040204" pitchFamily="50" charset="-128"/>
              <a:cs typeface="Consolas" panose="020B0609020204030204" pitchFamily="49" charset="0"/>
            </a:endParaRPr>
          </a:p>
          <a:p>
            <a:r>
              <a:rPr kumimoji="1" lang="nb-NO" altLang="ja-JP" sz="2000" b="1" smtClean="0">
                <a:solidFill>
                  <a:srgbClr val="00B0F0"/>
                </a:solidFill>
                <a:ea typeface="メイリオ" panose="020B0604030504040204" pitchFamily="50" charset="-128"/>
                <a:cs typeface="Consolas" panose="020B0609020204030204" pitchFamily="49" charset="0"/>
              </a:rPr>
              <a:t>@Column </a:t>
            </a:r>
            <a:r>
              <a:rPr kumimoji="1" lang="nb-NO" altLang="ja-JP" sz="2000" smtClean="0">
                <a:solidFill>
                  <a:srgbClr val="00B0F0"/>
                </a:solidFill>
                <a:ea typeface="メイリオ" panose="020B0604030504040204" pitchFamily="50" charset="-128"/>
                <a:cs typeface="Consolas" panose="020B0609020204030204" pitchFamily="49" charset="0"/>
              </a:rPr>
              <a:t>(</a:t>
            </a:r>
            <a:r>
              <a:rPr kumimoji="1" lang="nb-NO" altLang="ja-JP" sz="2000" smtClean="0">
                <a:ea typeface="メイリオ" panose="020B0604030504040204" pitchFamily="50" charset="-128"/>
                <a:cs typeface="Consolas" panose="020B0609020204030204" pitchFamily="49" charset="0"/>
              </a:rPr>
              <a:t>name=</a:t>
            </a:r>
            <a:r>
              <a:rPr kumimoji="1" lang="nb-NO" altLang="ja-JP" sz="2000">
                <a:latin typeface="Consolas" panose="020B0609020204030204" pitchFamily="49" charset="0"/>
                <a:ea typeface="メイリオ" panose="020B0604030504040204" pitchFamily="50" charset="-128"/>
                <a:cs typeface="Consolas" panose="020B0609020204030204" pitchFamily="49" charset="0"/>
              </a:rPr>
              <a:t>"</a:t>
            </a:r>
            <a:r>
              <a:rPr kumimoji="1" lang="nb-NO" altLang="ja-JP" sz="2000" smtClean="0">
                <a:latin typeface="Consolas" panose="020B0609020204030204" pitchFamily="49" charset="0"/>
                <a:ea typeface="メイリオ" panose="020B0604030504040204" pitchFamily="50" charset="-128"/>
                <a:cs typeface="Consolas" panose="020B0609020204030204" pitchFamily="49" charset="0"/>
              </a:rPr>
              <a:t>NAME"</a:t>
            </a:r>
            <a:r>
              <a:rPr kumimoji="1" lang="nb-NO" altLang="ja-JP" sz="2000"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a:t>
            </a:r>
            <a:endParaRPr kumimoji="1" lang="nb-NO" altLang="ja-JP" sz="2000">
              <a:solidFill>
                <a:srgbClr val="00B0F0"/>
              </a:solidFill>
              <a:ea typeface="メイリオ" panose="020B0604030504040204" pitchFamily="50" charset="-128"/>
              <a:cs typeface="Consolas" panose="020B0609020204030204" pitchFamily="49" charset="0"/>
            </a:endParaRPr>
          </a:p>
          <a:p>
            <a:r>
              <a:rPr kumimoji="1" lang="nb-NO" altLang="ja-JP" sz="2000" b="1" smtClean="0">
                <a:solidFill>
                  <a:srgbClr val="00B0F0"/>
                </a:solidFill>
                <a:ea typeface="メイリオ" panose="020B0604030504040204" pitchFamily="50" charset="-128"/>
                <a:cs typeface="Consolas" panose="020B0609020204030204" pitchFamily="49" charset="0"/>
              </a:rPr>
              <a:t>@MapKeyColumn </a:t>
            </a:r>
            <a:r>
              <a:rPr kumimoji="1" lang="nb-NO" altLang="ja-JP" sz="2000" smtClean="0">
                <a:solidFill>
                  <a:srgbClr val="00B0F0"/>
                </a:solidFill>
                <a:ea typeface="メイリオ" panose="020B0604030504040204" pitchFamily="50" charset="-128"/>
                <a:cs typeface="Consolas" panose="020B0609020204030204" pitchFamily="49" charset="0"/>
              </a:rPr>
              <a:t>(</a:t>
            </a:r>
            <a:r>
              <a:rPr kumimoji="1" lang="nb-NO" altLang="ja-JP" sz="2000" smtClean="0">
                <a:ea typeface="メイリオ" panose="020B0604030504040204" pitchFamily="50" charset="-128"/>
                <a:cs typeface="Consolas" panose="020B0609020204030204" pitchFamily="49" charset="0"/>
              </a:rPr>
              <a:t>name=</a:t>
            </a:r>
            <a:r>
              <a:rPr kumimoji="1" lang="nb-NO" altLang="ja-JP" sz="2000">
                <a:latin typeface="Consolas" panose="020B0609020204030204" pitchFamily="49" charset="0"/>
                <a:ea typeface="メイリオ" panose="020B0604030504040204" pitchFamily="50" charset="-128"/>
                <a:cs typeface="Consolas" panose="020B0609020204030204" pitchFamily="49" charset="0"/>
              </a:rPr>
              <a:t>"</a:t>
            </a:r>
            <a:r>
              <a:rPr kumimoji="1" lang="nb-NO" altLang="ja-JP" sz="2000" smtClean="0">
                <a:latin typeface="Consolas" panose="020B0609020204030204" pitchFamily="49" charset="0"/>
                <a:ea typeface="メイリオ" panose="020B0604030504040204" pitchFamily="50" charset="-128"/>
                <a:cs typeface="Consolas" panose="020B0609020204030204" pitchFamily="49" charset="0"/>
              </a:rPr>
              <a:t>NUMBER"</a:t>
            </a:r>
            <a:r>
              <a:rPr kumimoji="1" lang="nb-NO" altLang="ja-JP" sz="2000"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a:t>
            </a:r>
            <a:endParaRPr kumimoji="1" lang="nb-NO" altLang="ja-JP" sz="2000">
              <a:solidFill>
                <a:srgbClr val="00B0F0"/>
              </a:solidFill>
              <a:ea typeface="メイリオ" panose="020B0604030504040204" pitchFamily="50" charset="-128"/>
              <a:cs typeface="Consolas" panose="020B0609020204030204" pitchFamily="49" charset="0"/>
            </a:endParaRPr>
          </a:p>
          <a:p>
            <a:r>
              <a:rPr kumimoji="1" lang="nb-NO" altLang="ja-JP" sz="2000" smtClean="0">
                <a:latin typeface="Consolas" panose="020B0609020204030204" pitchFamily="49" charset="0"/>
                <a:ea typeface="メイリオ" panose="020B0604030504040204" pitchFamily="50" charset="-128"/>
                <a:cs typeface="Consolas" panose="020B0609020204030204" pitchFamily="49" charset="0"/>
              </a:rPr>
              <a:t>private Map&lt;Integer, String&gt; </a:t>
            </a:r>
            <a:r>
              <a:rPr kumimoji="1" lang="nb-NO" altLang="ja-JP" sz="2000" b="1">
                <a:latin typeface="Consolas" panose="020B0609020204030204" pitchFamily="49" charset="0"/>
                <a:ea typeface="メイリオ" panose="020B0604030504040204" pitchFamily="50" charset="-128"/>
                <a:cs typeface="Consolas" panose="020B0609020204030204" pitchFamily="49" charset="0"/>
              </a:rPr>
              <a:t>items</a:t>
            </a:r>
            <a:r>
              <a:rPr kumimoji="1" lang="nb-NO" altLang="ja-JP" sz="200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000" b="1">
              <a:solidFill>
                <a:schemeClr val="accent1">
                  <a:lumMod val="60000"/>
                  <a:lumOff val="40000"/>
                </a:schemeClr>
              </a:solidFill>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a:latin typeface="Consolas" panose="020B0609020204030204" pitchFamily="49" charset="0"/>
              <a:ea typeface="メイリオ" panose="020B0604030504040204" pitchFamily="50" charset="-128"/>
              <a:cs typeface="Consolas" panose="020B0609020204030204" pitchFamily="49" charset="0"/>
            </a:endParaRPr>
          </a:p>
        </p:txBody>
      </p:sp>
      <p:grpSp>
        <p:nvGrpSpPr>
          <p:cNvPr id="30" name="グループ化 29"/>
          <p:cNvGrpSpPr/>
          <p:nvPr/>
        </p:nvGrpSpPr>
        <p:grpSpPr>
          <a:xfrm>
            <a:off x="5131398" y="989704"/>
            <a:ext cx="1678193" cy="2097741"/>
            <a:chOff x="5131398" y="989704"/>
            <a:chExt cx="1678193" cy="2097741"/>
          </a:xfrm>
        </p:grpSpPr>
        <p:cxnSp>
          <p:nvCxnSpPr>
            <p:cNvPr id="8" name="直線コネクタ 7"/>
            <p:cNvCxnSpPr/>
            <p:nvPr/>
          </p:nvCxnSpPr>
          <p:spPr>
            <a:xfrm>
              <a:off x="5131398" y="3087445"/>
              <a:ext cx="290456" cy="0"/>
            </a:xfrm>
            <a:prstGeom prst="line">
              <a:avLst/>
            </a:prstGeom>
            <a:ln w="19050">
              <a:solidFill>
                <a:schemeClr val="accent3"/>
              </a:solidFill>
              <a:miter lim="800000"/>
            </a:ln>
          </p:spPr>
          <p:style>
            <a:lnRef idx="1">
              <a:schemeClr val="accent1"/>
            </a:lnRef>
            <a:fillRef idx="0">
              <a:schemeClr val="accent1"/>
            </a:fillRef>
            <a:effectRef idx="0">
              <a:schemeClr val="accent1"/>
            </a:effectRef>
            <a:fontRef idx="minor">
              <a:schemeClr val="tx1"/>
            </a:fontRef>
          </p:style>
        </p:cxnSp>
        <p:sp>
          <p:nvSpPr>
            <p:cNvPr id="13" name="フリーフォーム 12"/>
            <p:cNvSpPr/>
            <p:nvPr/>
          </p:nvSpPr>
          <p:spPr bwMode="gray">
            <a:xfrm>
              <a:off x="5400339" y="989704"/>
              <a:ext cx="1409252" cy="2097741"/>
            </a:xfrm>
            <a:custGeom>
              <a:avLst/>
              <a:gdLst>
                <a:gd name="connsiteX0" fmla="*/ 0 w 1409252"/>
                <a:gd name="connsiteY0" fmla="*/ 2229187 h 2229187"/>
                <a:gd name="connsiteX1" fmla="*/ 763793 w 1409252"/>
                <a:gd name="connsiteY1" fmla="*/ 357356 h 2229187"/>
                <a:gd name="connsiteX2" fmla="*/ 1409252 w 1409252"/>
                <a:gd name="connsiteY2" fmla="*/ 2354 h 2229187"/>
              </a:gdLst>
              <a:ahLst/>
              <a:cxnLst>
                <a:cxn ang="0">
                  <a:pos x="connsiteX0" y="connsiteY0"/>
                </a:cxn>
                <a:cxn ang="0">
                  <a:pos x="connsiteX1" y="connsiteY1"/>
                </a:cxn>
                <a:cxn ang="0">
                  <a:pos x="connsiteX2" y="connsiteY2"/>
                </a:cxn>
              </a:cxnLst>
              <a:rect l="l" t="t" r="r" b="b"/>
              <a:pathLst>
                <a:path w="1409252" h="2229187">
                  <a:moveTo>
                    <a:pt x="0" y="2229187"/>
                  </a:moveTo>
                  <a:cubicBezTo>
                    <a:pt x="264459" y="1478841"/>
                    <a:pt x="528918" y="728495"/>
                    <a:pt x="763793" y="357356"/>
                  </a:cubicBezTo>
                  <a:cubicBezTo>
                    <a:pt x="998668" y="-13783"/>
                    <a:pt x="1203960" y="-5715"/>
                    <a:pt x="1409252" y="2354"/>
                  </a:cubicBezTo>
                </a:path>
              </a:pathLst>
            </a:custGeom>
            <a:noFill/>
            <a:ln w="1905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1" name="グループ化 30"/>
          <p:cNvGrpSpPr/>
          <p:nvPr/>
        </p:nvGrpSpPr>
        <p:grpSpPr>
          <a:xfrm>
            <a:off x="3980329" y="1344706"/>
            <a:ext cx="4572000" cy="2076226"/>
            <a:chOff x="3980329" y="1344706"/>
            <a:chExt cx="4572000" cy="2076226"/>
          </a:xfrm>
        </p:grpSpPr>
        <p:cxnSp>
          <p:nvCxnSpPr>
            <p:cNvPr id="4" name="直線コネクタ 3"/>
            <p:cNvCxnSpPr/>
            <p:nvPr/>
          </p:nvCxnSpPr>
          <p:spPr>
            <a:xfrm>
              <a:off x="3980329" y="3420932"/>
              <a:ext cx="1527586" cy="0"/>
            </a:xfrm>
            <a:prstGeom prst="line">
              <a:avLst/>
            </a:prstGeom>
            <a:ln w="19050">
              <a:solidFill>
                <a:schemeClr val="accent3"/>
              </a:solidFill>
              <a:miter lim="800000"/>
            </a:ln>
          </p:spPr>
          <p:style>
            <a:lnRef idx="1">
              <a:schemeClr val="accent1"/>
            </a:lnRef>
            <a:fillRef idx="0">
              <a:schemeClr val="accent1"/>
            </a:fillRef>
            <a:effectRef idx="0">
              <a:schemeClr val="accent1"/>
            </a:effectRef>
            <a:fontRef idx="minor">
              <a:schemeClr val="tx1"/>
            </a:fontRef>
          </p:style>
        </p:cxnSp>
        <p:sp>
          <p:nvSpPr>
            <p:cNvPr id="15" name="フリーフォーム 14"/>
            <p:cNvSpPr/>
            <p:nvPr/>
          </p:nvSpPr>
          <p:spPr bwMode="gray">
            <a:xfrm>
              <a:off x="5470263" y="1344706"/>
              <a:ext cx="3082066" cy="2076226"/>
            </a:xfrm>
            <a:custGeom>
              <a:avLst/>
              <a:gdLst>
                <a:gd name="connsiteX0" fmla="*/ 0 w 3098202"/>
                <a:gd name="connsiteY0" fmla="*/ 2065468 h 2065468"/>
                <a:gd name="connsiteX1" fmla="*/ 1775012 w 3098202"/>
                <a:gd name="connsiteY1" fmla="*/ 537882 h 2065468"/>
                <a:gd name="connsiteX2" fmla="*/ 3098202 w 3098202"/>
                <a:gd name="connsiteY2" fmla="*/ 0 h 2065468"/>
                <a:gd name="connsiteX3" fmla="*/ 3098202 w 3098202"/>
                <a:gd name="connsiteY3" fmla="*/ 0 h 2065468"/>
              </a:gdLst>
              <a:ahLst/>
              <a:cxnLst>
                <a:cxn ang="0">
                  <a:pos x="connsiteX0" y="connsiteY0"/>
                </a:cxn>
                <a:cxn ang="0">
                  <a:pos x="connsiteX1" y="connsiteY1"/>
                </a:cxn>
                <a:cxn ang="0">
                  <a:pos x="connsiteX2" y="connsiteY2"/>
                </a:cxn>
                <a:cxn ang="0">
                  <a:pos x="connsiteX3" y="connsiteY3"/>
                </a:cxn>
              </a:cxnLst>
              <a:rect l="l" t="t" r="r" b="b"/>
              <a:pathLst>
                <a:path w="3098202" h="2065468">
                  <a:moveTo>
                    <a:pt x="0" y="2065468"/>
                  </a:moveTo>
                  <a:cubicBezTo>
                    <a:pt x="629322" y="1473797"/>
                    <a:pt x="1258645" y="882127"/>
                    <a:pt x="1775012" y="537882"/>
                  </a:cubicBezTo>
                  <a:cubicBezTo>
                    <a:pt x="2291379" y="193637"/>
                    <a:pt x="3098202" y="0"/>
                    <a:pt x="3098202" y="0"/>
                  </a:cubicBezTo>
                  <a:lnTo>
                    <a:pt x="3098202" y="0"/>
                  </a:lnTo>
                </a:path>
              </a:pathLst>
            </a:custGeom>
            <a:noFill/>
            <a:ln w="1905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 name="グループ化 31"/>
          <p:cNvGrpSpPr/>
          <p:nvPr/>
        </p:nvGrpSpPr>
        <p:grpSpPr>
          <a:xfrm>
            <a:off x="5131398" y="3619948"/>
            <a:ext cx="1592131" cy="683111"/>
            <a:chOff x="5131398" y="3619948"/>
            <a:chExt cx="1592131" cy="683111"/>
          </a:xfrm>
        </p:grpSpPr>
        <p:cxnSp>
          <p:nvCxnSpPr>
            <p:cNvPr id="20" name="直線コネクタ 19"/>
            <p:cNvCxnSpPr/>
            <p:nvPr/>
          </p:nvCxnSpPr>
          <p:spPr>
            <a:xfrm>
              <a:off x="5131398" y="4303059"/>
              <a:ext cx="290456" cy="0"/>
            </a:xfrm>
            <a:prstGeom prst="line">
              <a:avLst/>
            </a:prstGeom>
            <a:ln w="19050">
              <a:solidFill>
                <a:schemeClr val="accent3"/>
              </a:solidFill>
              <a:miter lim="800000"/>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V="1">
              <a:off x="5421854" y="3619948"/>
              <a:ext cx="1301675" cy="683111"/>
            </a:xfrm>
            <a:prstGeom prst="line">
              <a:avLst/>
            </a:prstGeom>
            <a:ln w="19050">
              <a:solidFill>
                <a:schemeClr val="accent3"/>
              </a:solidFill>
              <a:miter lim="800000"/>
            </a:ln>
          </p:spPr>
          <p:style>
            <a:lnRef idx="1">
              <a:schemeClr val="accent1"/>
            </a:lnRef>
            <a:fillRef idx="0">
              <a:schemeClr val="accent1"/>
            </a:fillRef>
            <a:effectRef idx="0">
              <a:schemeClr val="accent1"/>
            </a:effectRef>
            <a:fontRef idx="minor">
              <a:schemeClr val="tx1"/>
            </a:fontRef>
          </p:style>
        </p:cxnSp>
      </p:grpSp>
      <p:grpSp>
        <p:nvGrpSpPr>
          <p:cNvPr id="41" name="グループ化 40"/>
          <p:cNvGrpSpPr/>
          <p:nvPr/>
        </p:nvGrpSpPr>
        <p:grpSpPr>
          <a:xfrm>
            <a:off x="3980329" y="3961503"/>
            <a:ext cx="4572000" cy="707316"/>
            <a:chOff x="3980329" y="3961503"/>
            <a:chExt cx="4572000" cy="707316"/>
          </a:xfrm>
        </p:grpSpPr>
        <p:cxnSp>
          <p:nvCxnSpPr>
            <p:cNvPr id="21" name="直線コネクタ 20"/>
            <p:cNvCxnSpPr/>
            <p:nvPr/>
          </p:nvCxnSpPr>
          <p:spPr>
            <a:xfrm>
              <a:off x="3980329" y="4668819"/>
              <a:ext cx="1463040" cy="0"/>
            </a:xfrm>
            <a:prstGeom prst="line">
              <a:avLst/>
            </a:prstGeom>
            <a:ln w="19050">
              <a:solidFill>
                <a:schemeClr val="accent3"/>
              </a:solidFill>
              <a:miter lim="800000"/>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flipV="1">
              <a:off x="5443369" y="3961503"/>
              <a:ext cx="3108960" cy="707316"/>
            </a:xfrm>
            <a:prstGeom prst="line">
              <a:avLst/>
            </a:prstGeom>
            <a:ln w="19050">
              <a:solidFill>
                <a:schemeClr val="accent3"/>
              </a:solidFill>
              <a:miter lim="800000"/>
            </a:ln>
          </p:spPr>
          <p:style>
            <a:lnRef idx="1">
              <a:schemeClr val="accent1"/>
            </a:lnRef>
            <a:fillRef idx="0">
              <a:schemeClr val="accent1"/>
            </a:fillRef>
            <a:effectRef idx="0">
              <a:schemeClr val="accent1"/>
            </a:effectRef>
            <a:fontRef idx="minor">
              <a:schemeClr val="tx1"/>
            </a:fontRef>
          </p:style>
        </p:cxnSp>
      </p:grpSp>
      <p:grpSp>
        <p:nvGrpSpPr>
          <p:cNvPr id="43" name="グループ化 42"/>
          <p:cNvGrpSpPr/>
          <p:nvPr/>
        </p:nvGrpSpPr>
        <p:grpSpPr>
          <a:xfrm>
            <a:off x="4991548" y="3969572"/>
            <a:ext cx="5056094" cy="1000461"/>
            <a:chOff x="4991548" y="3969572"/>
            <a:chExt cx="5056094" cy="1000461"/>
          </a:xfrm>
        </p:grpSpPr>
        <p:cxnSp>
          <p:nvCxnSpPr>
            <p:cNvPr id="22" name="直線コネクタ 21"/>
            <p:cNvCxnSpPr/>
            <p:nvPr/>
          </p:nvCxnSpPr>
          <p:spPr>
            <a:xfrm>
              <a:off x="4991548" y="4970033"/>
              <a:ext cx="478715" cy="0"/>
            </a:xfrm>
            <a:prstGeom prst="line">
              <a:avLst/>
            </a:prstGeom>
            <a:ln w="19050">
              <a:solidFill>
                <a:schemeClr val="accent3"/>
              </a:solidFill>
              <a:miter lim="800000"/>
            </a:ln>
          </p:spPr>
          <p:style>
            <a:lnRef idx="1">
              <a:schemeClr val="accent1"/>
            </a:lnRef>
            <a:fillRef idx="0">
              <a:schemeClr val="accent1"/>
            </a:fillRef>
            <a:effectRef idx="0">
              <a:schemeClr val="accent1"/>
            </a:effectRef>
            <a:fontRef idx="minor">
              <a:schemeClr val="tx1"/>
            </a:fontRef>
          </p:style>
        </p:cxnSp>
        <p:sp>
          <p:nvSpPr>
            <p:cNvPr id="29" name="フリーフォーム 28"/>
            <p:cNvSpPr/>
            <p:nvPr/>
          </p:nvSpPr>
          <p:spPr bwMode="gray">
            <a:xfrm>
              <a:off x="5443369" y="3969572"/>
              <a:ext cx="4604273" cy="1000461"/>
            </a:xfrm>
            <a:custGeom>
              <a:avLst/>
              <a:gdLst>
                <a:gd name="connsiteX0" fmla="*/ 0 w 4604273"/>
                <a:gd name="connsiteY0" fmla="*/ 1000461 h 1000461"/>
                <a:gd name="connsiteX1" fmla="*/ 2872292 w 4604273"/>
                <a:gd name="connsiteY1" fmla="*/ 333487 h 1000461"/>
                <a:gd name="connsiteX2" fmla="*/ 4604273 w 4604273"/>
                <a:gd name="connsiteY2" fmla="*/ 0 h 1000461"/>
              </a:gdLst>
              <a:ahLst/>
              <a:cxnLst>
                <a:cxn ang="0">
                  <a:pos x="connsiteX0" y="connsiteY0"/>
                </a:cxn>
                <a:cxn ang="0">
                  <a:pos x="connsiteX1" y="connsiteY1"/>
                </a:cxn>
                <a:cxn ang="0">
                  <a:pos x="connsiteX2" y="connsiteY2"/>
                </a:cxn>
              </a:cxnLst>
              <a:rect l="l" t="t" r="r" b="b"/>
              <a:pathLst>
                <a:path w="4604273" h="1000461">
                  <a:moveTo>
                    <a:pt x="0" y="1000461"/>
                  </a:moveTo>
                  <a:lnTo>
                    <a:pt x="2872292" y="333487"/>
                  </a:lnTo>
                  <a:cubicBezTo>
                    <a:pt x="3639671" y="166744"/>
                    <a:pt x="4121972" y="83372"/>
                    <a:pt x="4604273" y="0"/>
                  </a:cubicBezTo>
                </a:path>
              </a:pathLst>
            </a:custGeom>
            <a:noFill/>
            <a:ln w="1905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62870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par>
                                <p:cTn id="12" presetID="10"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71</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6" name="テキスト ボックス 5"/>
          <p:cNvSpPr txBox="1"/>
          <p:nvPr/>
        </p:nvSpPr>
        <p:spPr>
          <a:xfrm>
            <a:off x="4826643" y="1782501"/>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7" name="テキスト ボックス 6"/>
          <p:cNvSpPr txBox="1"/>
          <p:nvPr/>
        </p:nvSpPr>
        <p:spPr>
          <a:xfrm>
            <a:off x="807388" y="1282905"/>
            <a:ext cx="10986706" cy="2181057"/>
          </a:xfrm>
          <a:prstGeom prst="rect">
            <a:avLst/>
          </a:prstGeom>
          <a:noFill/>
          <a:ln>
            <a:solidFill>
              <a:schemeClr val="tx2"/>
            </a:solidFill>
          </a:ln>
        </p:spPr>
        <p:txBody>
          <a:bodyPr wrap="none" lIns="108000" tIns="108000" rIns="108000" bIns="108000" rtlCol="0">
            <a:noAutofit/>
          </a:bodyPr>
          <a:lstStyle/>
          <a:p>
            <a:r>
              <a:rPr kumimoji="1" lang="en-US" altLang="ja-JP" sz="2000" dirty="0" smtClean="0">
                <a:latin typeface="Consolas" panose="020B0609020204030204" pitchFamily="49" charset="0"/>
                <a:ea typeface="メイリオ" panose="020B0604030504040204" pitchFamily="50" charset="-128"/>
                <a:cs typeface="Consolas" panose="020B0609020204030204" pitchFamily="49" charset="0"/>
              </a:rPr>
              <a:t>@</a:t>
            </a:r>
            <a:r>
              <a:rPr kumimoji="1" lang="en-US" altLang="ja-JP" sz="2000" dirty="0">
                <a:latin typeface="Consolas" panose="020B0609020204030204" pitchFamily="49" charset="0"/>
                <a:ea typeface="メイリオ" panose="020B0604030504040204" pitchFamily="50" charset="-128"/>
                <a:cs typeface="Consolas" panose="020B0609020204030204" pitchFamily="49" charset="0"/>
              </a:rPr>
              <a:t>Entity</a:t>
            </a:r>
          </a:p>
          <a:p>
            <a:r>
              <a:rPr kumimoji="1" lang="en-US" altLang="ja-JP" sz="2000" dirty="0">
                <a:latin typeface="Consolas" panose="020B0609020204030204" pitchFamily="49" charset="0"/>
                <a:ea typeface="メイリオ" panose="020B0604030504040204" pitchFamily="50" charset="-128"/>
                <a:cs typeface="Consolas" panose="020B0609020204030204" pitchFamily="49" charset="0"/>
              </a:rPr>
              <a:t>public class E</a:t>
            </a:r>
            <a:r>
              <a:rPr kumimoji="1" lang="en-US" altLang="ja-JP" sz="2000" dirty="0" smtClean="0">
                <a:latin typeface="Consolas" panose="020B0609020204030204" pitchFamily="49" charset="0"/>
                <a:ea typeface="メイリオ" panose="020B0604030504040204" pitchFamily="50" charset="-128"/>
                <a:cs typeface="Consolas" panose="020B0609020204030204" pitchFamily="49" charset="0"/>
              </a:rPr>
              <a:t>mployee implements </a:t>
            </a:r>
            <a:r>
              <a:rPr kumimoji="1" lang="en-US" altLang="ja-JP" sz="2000" dirty="0">
                <a:latin typeface="Consolas" panose="020B0609020204030204" pitchFamily="49" charset="0"/>
                <a:ea typeface="メイリオ" panose="020B0604030504040204" pitchFamily="50" charset="-128"/>
                <a:cs typeface="Consolas" panose="020B0609020204030204" pitchFamily="49" charset="0"/>
              </a:rPr>
              <a:t>Serializable {</a:t>
            </a:r>
          </a:p>
          <a:p>
            <a:endParaRPr kumimoji="1" lang="en-US" altLang="ja-JP" sz="2000" dirty="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000" dirty="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b="1" dirty="0">
                <a:solidFill>
                  <a:srgbClr val="00B0F0"/>
                </a:solidFill>
                <a:latin typeface="Consolas" panose="020B0609020204030204" pitchFamily="49" charset="0"/>
                <a:ea typeface="メイリオ" panose="020B0604030504040204" pitchFamily="50" charset="-128"/>
                <a:cs typeface="Consolas" panose="020B0609020204030204" pitchFamily="49" charset="0"/>
              </a:rPr>
              <a:t>@Transient</a:t>
            </a:r>
          </a:p>
          <a:p>
            <a:r>
              <a:rPr kumimoji="1" lang="en-US" altLang="ja-JP" sz="2000" dirty="0">
                <a:latin typeface="Consolas" panose="020B0609020204030204" pitchFamily="49" charset="0"/>
                <a:ea typeface="メイリオ" panose="020B0604030504040204" pitchFamily="50" charset="-128"/>
                <a:cs typeface="Consolas" panose="020B0609020204030204" pitchFamily="49" charset="0"/>
              </a:rPr>
              <a:t>    private </a:t>
            </a:r>
            <a:r>
              <a:rPr kumimoji="1" lang="en-US" altLang="ja-JP" sz="2000" dirty="0" err="1" smtClean="0">
                <a:latin typeface="Consolas" panose="020B0609020204030204" pitchFamily="49" charset="0"/>
                <a:ea typeface="メイリオ" panose="020B0604030504040204" pitchFamily="50" charset="-128"/>
                <a:cs typeface="Consolas" panose="020B0609020204030204" pitchFamily="49" charset="0"/>
              </a:rPr>
              <a:t>int</a:t>
            </a:r>
            <a:r>
              <a:rPr kumimoji="1" lang="en-US" altLang="ja-JP" sz="2000" dirty="0" smtClean="0">
                <a:latin typeface="Consolas" panose="020B0609020204030204" pitchFamily="49" charset="0"/>
                <a:ea typeface="メイリオ" panose="020B0604030504040204" pitchFamily="50" charset="-128"/>
                <a:cs typeface="Consolas" panose="020B0609020204030204" pitchFamily="49" charset="0"/>
              </a:rPr>
              <a:t> flag;</a:t>
            </a:r>
            <a:endParaRPr kumimoji="1" lang="en-US" altLang="ja-JP" sz="2000" dirty="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000" dirty="0" smtClean="0">
                <a:latin typeface="Consolas" panose="020B0609020204030204" pitchFamily="49" charset="0"/>
                <a:ea typeface="メイリオ" panose="020B0604030504040204" pitchFamily="50" charset="-128"/>
                <a:cs typeface="Consolas" panose="020B0609020204030204" pitchFamily="49" charset="0"/>
              </a:rPr>
              <a:t>}</a:t>
            </a:r>
          </a:p>
          <a:p>
            <a:endParaRPr kumimoji="1" lang="en-US" altLang="ja-JP" sz="2000" b="1" dirty="0">
              <a:solidFill>
                <a:schemeClr val="accent1">
                  <a:lumMod val="60000"/>
                  <a:lumOff val="40000"/>
                </a:schemeClr>
              </a:solidFill>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dirty="0" smtClean="0">
                <a:latin typeface="Consolas" panose="020B0609020204030204" pitchFamily="49" charset="0"/>
                <a:ea typeface="メイリオ" panose="020B0604030504040204" pitchFamily="50" charset="-128"/>
                <a:cs typeface="Consolas" panose="020B0609020204030204" pitchFamily="49" charset="0"/>
              </a:rPr>
              <a:t> </a:t>
            </a:r>
          </a:p>
          <a:p>
            <a:endParaRPr kumimoji="1" lang="en-US" altLang="ja-JP" dirty="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400" dirty="0" smtClean="0">
                <a:latin typeface="Consolas" panose="020B0609020204030204" pitchFamily="49" charset="0"/>
                <a:ea typeface="メイリオ" panose="020B0604030504040204" pitchFamily="50" charset="-128"/>
                <a:cs typeface="Consolas" panose="020B0609020204030204" pitchFamily="49" charset="0"/>
              </a:rPr>
              <a:t>※</a:t>
            </a:r>
            <a:r>
              <a:rPr kumimoji="1" lang="ja-JP" altLang="en-US" sz="2400" dirty="0">
                <a:latin typeface="Consolas" panose="020B0609020204030204" pitchFamily="49" charset="0"/>
                <a:ea typeface="メイリオ" panose="020B0604030504040204" pitchFamily="50" charset="-128"/>
                <a:cs typeface="Consolas" panose="020B0609020204030204" pitchFamily="49" charset="0"/>
              </a:rPr>
              <a:t>シリア</a:t>
            </a:r>
            <a:r>
              <a:rPr kumimoji="1" lang="ja-JP" altLang="en-US" sz="2400" dirty="0" smtClean="0">
                <a:latin typeface="Consolas" panose="020B0609020204030204" pitchFamily="49" charset="0"/>
                <a:ea typeface="メイリオ" panose="020B0604030504040204" pitchFamily="50" charset="-128"/>
                <a:cs typeface="Consolas" panose="020B0609020204030204" pitchFamily="49" charset="0"/>
              </a:rPr>
              <a:t>ライズしない変数につける </a:t>
            </a:r>
            <a:r>
              <a:rPr kumimoji="1" lang="en-US" altLang="ja-JP" sz="2400" dirty="0" smtClean="0">
                <a:latin typeface="Consolas" panose="020B0609020204030204" pitchFamily="49" charset="0"/>
                <a:ea typeface="メイリオ" panose="020B0604030504040204" pitchFamily="50" charset="-128"/>
                <a:cs typeface="Consolas" panose="020B0609020204030204" pitchFamily="49" charset="0"/>
              </a:rPr>
              <a:t>transient </a:t>
            </a:r>
            <a:r>
              <a:rPr kumimoji="1" lang="ja-JP" altLang="en-US" sz="2400" dirty="0" smtClean="0">
                <a:latin typeface="Consolas" panose="020B0609020204030204" pitchFamily="49" charset="0"/>
                <a:ea typeface="メイリオ" panose="020B0604030504040204" pitchFamily="50" charset="-128"/>
                <a:cs typeface="Consolas" panose="020B0609020204030204" pitchFamily="49" charset="0"/>
              </a:rPr>
              <a:t>修飾子と似ている</a:t>
            </a:r>
            <a:endParaRPr kumimoji="1" lang="en-US" altLang="ja-JP" sz="2400" dirty="0">
              <a:latin typeface="Consolas" panose="020B0609020204030204" pitchFamily="49" charset="0"/>
              <a:ea typeface="メイリオ" panose="020B0604030504040204" pitchFamily="50" charset="-128"/>
              <a:cs typeface="Consolas" panose="020B0609020204030204" pitchFamily="49" charset="0"/>
            </a:endParaRPr>
          </a:p>
        </p:txBody>
      </p:sp>
      <p:sp>
        <p:nvSpPr>
          <p:cNvPr id="42" name="タイトル 4"/>
          <p:cNvSpPr>
            <a:spLocks noGrp="1"/>
          </p:cNvSpPr>
          <p:nvPr>
            <p:ph type="title"/>
          </p:nvPr>
        </p:nvSpPr>
        <p:spPr>
          <a:xfrm>
            <a:off x="531812" y="378376"/>
            <a:ext cx="11125200" cy="641131"/>
          </a:xfrm>
        </p:spPr>
        <p:txBody>
          <a:bodyPr/>
          <a:lstStyle/>
          <a:p>
            <a:r>
              <a:rPr lang="en-US" altLang="ja-JP" dirty="0" smtClean="0"/>
              <a:t>4-6. @Transient</a:t>
            </a:r>
            <a:endParaRPr kumimoji="1" lang="ja-JP" altLang="en-US" dirty="0"/>
          </a:p>
        </p:txBody>
      </p:sp>
      <p:grpSp>
        <p:nvGrpSpPr>
          <p:cNvPr id="9" name="グループ化 8"/>
          <p:cNvGrpSpPr/>
          <p:nvPr/>
        </p:nvGrpSpPr>
        <p:grpSpPr>
          <a:xfrm>
            <a:off x="1608881" y="2308844"/>
            <a:ext cx="7771043" cy="388057"/>
            <a:chOff x="1717203" y="4925960"/>
            <a:chExt cx="7771043" cy="388057"/>
          </a:xfrm>
        </p:grpSpPr>
        <p:cxnSp>
          <p:nvCxnSpPr>
            <p:cNvPr id="24" name="直線コネクタ 23"/>
            <p:cNvCxnSpPr/>
            <p:nvPr/>
          </p:nvCxnSpPr>
          <p:spPr>
            <a:xfrm flipV="1">
              <a:off x="1717203" y="5206436"/>
              <a:ext cx="1165846" cy="2406"/>
            </a:xfrm>
            <a:prstGeom prst="line">
              <a:avLst/>
            </a:prstGeom>
            <a:ln w="19050">
              <a:solidFill>
                <a:schemeClr val="accent6">
                  <a:lumMod val="75000"/>
                </a:schemeClr>
              </a:solidFill>
              <a:miter lim="800000"/>
            </a:ln>
          </p:spPr>
          <p:style>
            <a:lnRef idx="1">
              <a:schemeClr val="accent1"/>
            </a:lnRef>
            <a:fillRef idx="0">
              <a:schemeClr val="accent1"/>
            </a:fillRef>
            <a:effectRef idx="0">
              <a:schemeClr val="accent1"/>
            </a:effectRef>
            <a:fontRef idx="minor">
              <a:schemeClr val="tx1"/>
            </a:fontRef>
          </p:style>
        </p:cxnSp>
        <p:sp>
          <p:nvSpPr>
            <p:cNvPr id="25" name="下矢印 24"/>
            <p:cNvSpPr/>
            <p:nvPr/>
          </p:nvSpPr>
          <p:spPr bwMode="gray">
            <a:xfrm rot="5400000">
              <a:off x="3503373" y="4637309"/>
              <a:ext cx="219196" cy="919058"/>
            </a:xfrm>
            <a:prstGeom prst="downArrow">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26" name="テキスト ボックス 25"/>
            <p:cNvSpPr txBox="1"/>
            <p:nvPr/>
          </p:nvSpPr>
          <p:spPr>
            <a:xfrm>
              <a:off x="4066392" y="4925960"/>
              <a:ext cx="5421854" cy="388057"/>
            </a:xfrm>
            <a:prstGeom prst="rect">
              <a:avLst/>
            </a:prstGeom>
            <a:solidFill>
              <a:schemeClr val="accent6">
                <a:lumMod val="20000"/>
                <a:lumOff val="80000"/>
              </a:schemeClr>
            </a:solidFill>
            <a:ln>
              <a:solidFill>
                <a:schemeClr val="tx2"/>
              </a:solidFill>
            </a:ln>
          </p:spPr>
          <p:txBody>
            <a:bodyPr wrap="none" lIns="108000" tIns="108000" rIns="108000" bIns="108000" rtlCol="0" anchor="ctr">
              <a:noAutofit/>
            </a:bodyPr>
            <a:lstStyle/>
            <a:p>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データベースに保存しないフィールドを指定</a:t>
              </a:r>
            </a:p>
          </p:txBody>
        </p:sp>
      </p:grpSp>
    </p:spTree>
    <p:extLst>
      <p:ext uri="{BB962C8B-B14F-4D97-AF65-F5344CB8AC3E}">
        <p14:creationId xmlns:p14="http://schemas.microsoft.com/office/powerpoint/2010/main" val="339715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9" end="9"/>
                                            </p:txEl>
                                          </p:spTgt>
                                        </p:tgtEl>
                                        <p:attrNameLst>
                                          <p:attrName>style.visibility</p:attrName>
                                        </p:attrNameLst>
                                      </p:cBhvr>
                                      <p:to>
                                        <p:strVal val="visible"/>
                                      </p:to>
                                    </p:set>
                                    <p:animEffect transition="in" filter="fade">
                                      <p:cBhvr>
                                        <p:cTn id="12"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内容</a:t>
            </a:r>
            <a:endParaRPr lang="en-US"/>
          </a:p>
        </p:txBody>
      </p:sp>
      <p:sp>
        <p:nvSpPr>
          <p:cNvPr id="3" name="Content Placeholder 2"/>
          <p:cNvSpPr>
            <a:spLocks noGrp="1"/>
          </p:cNvSpPr>
          <p:nvPr>
            <p:ph idx="13"/>
          </p:nvPr>
        </p:nvSpPr>
        <p:spPr/>
        <p:txBody>
          <a:bodyPr/>
          <a:lstStyle/>
          <a:p>
            <a:r>
              <a:rPr lang="ja-JP" altLang="en-US">
                <a:solidFill>
                  <a:schemeClr val="tx1">
                    <a:lumMod val="40000"/>
                    <a:lumOff val="60000"/>
                  </a:schemeClr>
                </a:solidFill>
              </a:rPr>
              <a:t>ＪＰＡの仕組み</a:t>
            </a:r>
            <a:endParaRPr lang="en-US">
              <a:solidFill>
                <a:schemeClr val="tx1">
                  <a:lumMod val="40000"/>
                  <a:lumOff val="60000"/>
                </a:schemeClr>
              </a:solidFill>
            </a:endParaRPr>
          </a:p>
          <a:p>
            <a:r>
              <a:rPr lang="ja-JP" altLang="en-US">
                <a:solidFill>
                  <a:schemeClr val="tx1">
                    <a:lumMod val="40000"/>
                    <a:lumOff val="60000"/>
                  </a:schemeClr>
                </a:solidFill>
              </a:rPr>
              <a:t>いろいろな</a:t>
            </a:r>
            <a:r>
              <a:rPr lang="ja-JP" altLang="en-US" smtClean="0">
                <a:solidFill>
                  <a:schemeClr val="tx1">
                    <a:lumMod val="40000"/>
                    <a:lumOff val="60000"/>
                  </a:schemeClr>
                </a:solidFill>
              </a:rPr>
              <a:t>エンティティマッピング</a:t>
            </a:r>
            <a:endParaRPr lang="en-US">
              <a:solidFill>
                <a:schemeClr val="tx1">
                  <a:lumMod val="40000"/>
                  <a:lumOff val="60000"/>
                </a:schemeClr>
              </a:solidFill>
            </a:endParaRPr>
          </a:p>
          <a:p>
            <a:r>
              <a:rPr lang="ja-JP" altLang="en-US"/>
              <a:t>オブジェクト関係マッピング</a:t>
            </a:r>
            <a:endParaRPr lang="en-US"/>
          </a:p>
          <a:p>
            <a:r>
              <a:rPr lang="ja-JP" altLang="en-US">
                <a:solidFill>
                  <a:schemeClr val="tx1">
                    <a:lumMod val="40000"/>
                    <a:lumOff val="60000"/>
                  </a:schemeClr>
                </a:solidFill>
              </a:rPr>
              <a:t>操作の主役は</a:t>
            </a:r>
            <a:r>
              <a:rPr lang="ja-JP" altLang="en-US" smtClean="0">
                <a:solidFill>
                  <a:schemeClr val="tx1">
                    <a:lumMod val="40000"/>
                    <a:lumOff val="60000"/>
                  </a:schemeClr>
                </a:solidFill>
              </a:rPr>
              <a:t>ＪＰＱＬ</a:t>
            </a:r>
            <a:endParaRPr lang="en-US">
              <a:solidFill>
                <a:schemeClr val="tx1">
                  <a:lumMod val="40000"/>
                  <a:lumOff val="60000"/>
                </a:schemeClr>
              </a:solidFill>
            </a:endParaRPr>
          </a:p>
        </p:txBody>
      </p:sp>
      <p:sp>
        <p:nvSpPr>
          <p:cNvPr id="6" name="Pentagon 5"/>
          <p:cNvSpPr/>
          <p:nvPr/>
        </p:nvSpPr>
        <p:spPr>
          <a:xfrm>
            <a:off x="2186329" y="1981200"/>
            <a:ext cx="457200" cy="320040"/>
          </a:xfrm>
          <a:prstGeom prst="homePlate">
            <a:avLst/>
          </a:prstGeom>
          <a:solidFill>
            <a:schemeClr val="accent1">
              <a:lumMod val="20000"/>
              <a:lumOff val="8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smtClean="0">
                <a:solidFill>
                  <a:schemeClr val="bg1"/>
                </a:solidFill>
              </a:rPr>
              <a:t>1</a:t>
            </a:r>
          </a:p>
        </p:txBody>
      </p:sp>
      <p:sp>
        <p:nvSpPr>
          <p:cNvPr id="5" name="Slide Number Placeholder 4"/>
          <p:cNvSpPr>
            <a:spLocks noGrp="1"/>
          </p:cNvSpPr>
          <p:nvPr>
            <p:ph type="sldNum" sz="quarter" idx="12"/>
          </p:nvPr>
        </p:nvSpPr>
        <p:spPr/>
        <p:txBody>
          <a:bodyPr/>
          <a:lstStyle/>
          <a:p>
            <a:fld id="{C51EAA63-D034-42AE-91FA-B13B9518C7BE}" type="slidenum">
              <a:rPr lang="en-US" smtClean="0"/>
              <a:pPr/>
              <a:t>72</a:t>
            </a:fld>
            <a:endParaRPr lang="en-US"/>
          </a:p>
        </p:txBody>
      </p:sp>
      <p:sp>
        <p:nvSpPr>
          <p:cNvPr id="10" name="Pentagon 16"/>
          <p:cNvSpPr/>
          <p:nvPr/>
        </p:nvSpPr>
        <p:spPr>
          <a:xfrm>
            <a:off x="2186329" y="2677477"/>
            <a:ext cx="457200" cy="320040"/>
          </a:xfrm>
          <a:prstGeom prst="homePlate">
            <a:avLst/>
          </a:prstGeom>
          <a:solidFill>
            <a:schemeClr val="accent1">
              <a:lumMod val="20000"/>
              <a:lumOff val="8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a:solidFill>
                  <a:schemeClr val="bg1"/>
                </a:solidFill>
              </a:rPr>
              <a:t>2</a:t>
            </a:r>
          </a:p>
        </p:txBody>
      </p:sp>
      <p:sp>
        <p:nvSpPr>
          <p:cNvPr id="11" name="Pentagon 17"/>
          <p:cNvSpPr/>
          <p:nvPr/>
        </p:nvSpPr>
        <p:spPr>
          <a:xfrm>
            <a:off x="2186329" y="3373754"/>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a:solidFill>
                  <a:schemeClr val="bg1"/>
                </a:solidFill>
              </a:rPr>
              <a:t>3</a:t>
            </a:r>
          </a:p>
        </p:txBody>
      </p:sp>
      <p:sp>
        <p:nvSpPr>
          <p:cNvPr id="12" name="Pentagon 18"/>
          <p:cNvSpPr/>
          <p:nvPr/>
        </p:nvSpPr>
        <p:spPr>
          <a:xfrm>
            <a:off x="2186329" y="4070031"/>
            <a:ext cx="457200" cy="320040"/>
          </a:xfrm>
          <a:prstGeom prst="homePlat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a:solidFill>
                  <a:schemeClr val="bg1"/>
                </a:solidFill>
              </a:rPr>
              <a:t>4</a:t>
            </a:r>
          </a:p>
        </p:txBody>
      </p:sp>
    </p:spTree>
    <p:extLst>
      <p:ext uri="{BB962C8B-B14F-4D97-AF65-F5344CB8AC3E}">
        <p14:creationId xmlns:p14="http://schemas.microsoft.com/office/powerpoint/2010/main" val="198958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５つのパターン</a:t>
            </a:r>
            <a:endParaRPr lang="en-US"/>
          </a:p>
        </p:txBody>
      </p:sp>
      <p:sp>
        <p:nvSpPr>
          <p:cNvPr id="3" name="Content Placeholder 2"/>
          <p:cNvSpPr>
            <a:spLocks noGrp="1"/>
          </p:cNvSpPr>
          <p:nvPr>
            <p:ph idx="13"/>
          </p:nvPr>
        </p:nvSpPr>
        <p:spPr>
          <a:xfrm>
            <a:off x="1450210" y="1808672"/>
            <a:ext cx="8861082" cy="3479322"/>
          </a:xfrm>
        </p:spPr>
        <p:txBody>
          <a:bodyPr/>
          <a:lstStyle/>
          <a:p>
            <a:r>
              <a:rPr lang="ja-JP" altLang="en-US" sz="3200" smtClean="0"/>
              <a:t>① </a:t>
            </a:r>
            <a:r>
              <a:rPr lang="en-US" altLang="ja-JP" sz="3200" smtClean="0"/>
              <a:t>One-to-One</a:t>
            </a:r>
          </a:p>
          <a:p>
            <a:r>
              <a:rPr lang="ja-JP" altLang="en-US" sz="3200" smtClean="0"/>
              <a:t>② </a:t>
            </a:r>
            <a:r>
              <a:rPr lang="en-US" altLang="ja-JP" sz="3200" smtClean="0"/>
              <a:t>One-to-Many</a:t>
            </a:r>
            <a:endParaRPr lang="en-US" sz="3200"/>
          </a:p>
          <a:p>
            <a:r>
              <a:rPr lang="ja-JP" altLang="en-US" sz="3200" smtClean="0"/>
              <a:t>③ </a:t>
            </a:r>
            <a:r>
              <a:rPr lang="en-US" sz="3200" smtClean="0"/>
              <a:t>One-to-One</a:t>
            </a:r>
            <a:r>
              <a:rPr lang="ja-JP" altLang="en-US" sz="3200" smtClean="0"/>
              <a:t>（双方向）</a:t>
            </a:r>
            <a:endParaRPr lang="en-US" sz="3200" smtClean="0"/>
          </a:p>
          <a:p>
            <a:r>
              <a:rPr lang="ja-JP" altLang="en-US" sz="3200" smtClean="0"/>
              <a:t>④ </a:t>
            </a:r>
            <a:r>
              <a:rPr lang="en-US" altLang="ja-JP" sz="3200" smtClean="0"/>
              <a:t>One-to-Many</a:t>
            </a:r>
            <a:r>
              <a:rPr lang="ja-JP" altLang="en-US" sz="3200"/>
              <a:t>、</a:t>
            </a:r>
            <a:r>
              <a:rPr lang="en-US" altLang="ja-JP" sz="3200" smtClean="0"/>
              <a:t>Many-to-One</a:t>
            </a:r>
            <a:r>
              <a:rPr lang="ja-JP" altLang="en-US" sz="3200"/>
              <a:t> </a:t>
            </a:r>
            <a:r>
              <a:rPr lang="ja-JP" altLang="en-US" sz="3200" smtClean="0"/>
              <a:t>（双方向）</a:t>
            </a:r>
            <a:r>
              <a:rPr lang="en-US" altLang="ja-JP" sz="3200" smtClean="0"/>
              <a:t> </a:t>
            </a:r>
            <a:endParaRPr lang="en-US" altLang="ja-JP" sz="3200"/>
          </a:p>
          <a:p>
            <a:r>
              <a:rPr lang="ja-JP" altLang="en-US" sz="3200" smtClean="0"/>
              <a:t>⑤ </a:t>
            </a:r>
            <a:r>
              <a:rPr lang="en-US" altLang="ja-JP" sz="3200" smtClean="0"/>
              <a:t>Many-to-Many  </a:t>
            </a:r>
            <a:r>
              <a:rPr lang="ja-JP" altLang="en-US" sz="3200" smtClean="0"/>
              <a:t>（双方向）</a:t>
            </a:r>
            <a:endParaRPr lang="en-US" sz="3200"/>
          </a:p>
        </p:txBody>
      </p:sp>
      <p:sp>
        <p:nvSpPr>
          <p:cNvPr id="5" name="Slide Number Placeholder 4"/>
          <p:cNvSpPr>
            <a:spLocks noGrp="1"/>
          </p:cNvSpPr>
          <p:nvPr>
            <p:ph type="sldNum" sz="quarter" idx="12"/>
          </p:nvPr>
        </p:nvSpPr>
        <p:spPr/>
        <p:txBody>
          <a:bodyPr/>
          <a:lstStyle/>
          <a:p>
            <a:fld id="{C51EAA63-D034-42AE-91FA-B13B9518C7BE}" type="slidenum">
              <a:rPr lang="en-US" smtClean="0"/>
              <a:pPr/>
              <a:t>73</a:t>
            </a:fld>
            <a:endParaRPr lang="en-US"/>
          </a:p>
        </p:txBody>
      </p:sp>
    </p:spTree>
    <p:extLst>
      <p:ext uri="{BB962C8B-B14F-4D97-AF65-F5344CB8AC3E}">
        <p14:creationId xmlns:p14="http://schemas.microsoft.com/office/powerpoint/2010/main" val="423781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74</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6" name="テキスト ボックス 5"/>
          <p:cNvSpPr txBox="1"/>
          <p:nvPr/>
        </p:nvSpPr>
        <p:spPr>
          <a:xfrm>
            <a:off x="4826643" y="1782501"/>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1205327"/>
          </a:xfrm>
        </p:spPr>
        <p:txBody>
          <a:bodyPr/>
          <a:lstStyle/>
          <a:p>
            <a:r>
              <a:rPr kumimoji="1" lang="en-US" altLang="ja-JP" smtClean="0"/>
              <a:t>1. </a:t>
            </a:r>
            <a:r>
              <a:rPr lang="en-US" altLang="ja-JP" b="1">
                <a:latin typeface="Calibri" panose="020F0502020204030204" pitchFamily="34" charset="0"/>
                <a:ea typeface="メイリオ" panose="020B0604030504040204" pitchFamily="50" charset="-128"/>
              </a:rPr>
              <a:t>One-to-One </a:t>
            </a:r>
            <a:r>
              <a:rPr lang="ja-JP" altLang="en-US">
                <a:latin typeface="Calibri" panose="020F0502020204030204" pitchFamily="34" charset="0"/>
                <a:ea typeface="メイリオ" panose="020B0604030504040204" pitchFamily="50" charset="-128"/>
              </a:rPr>
              <a:t>（</a:t>
            </a:r>
            <a:r>
              <a:rPr lang="en-US" altLang="ja-JP">
                <a:latin typeface="Calibri" panose="020F0502020204030204" pitchFamily="34" charset="0"/>
                <a:ea typeface="メイリオ" panose="020B0604030504040204" pitchFamily="50" charset="-128"/>
              </a:rPr>
              <a:t>1</a:t>
            </a:r>
            <a:r>
              <a:rPr lang="ja-JP" altLang="en-US">
                <a:latin typeface="Calibri" panose="020F0502020204030204" pitchFamily="34" charset="0"/>
                <a:ea typeface="メイリオ" panose="020B0604030504040204" pitchFamily="50" charset="-128"/>
              </a:rPr>
              <a:t>対</a:t>
            </a:r>
            <a:r>
              <a:rPr lang="en-US" altLang="ja-JP">
                <a:latin typeface="Calibri" panose="020F0502020204030204" pitchFamily="34" charset="0"/>
                <a:ea typeface="メイリオ" panose="020B0604030504040204" pitchFamily="50" charset="-128"/>
              </a:rPr>
              <a:t>1</a:t>
            </a:r>
            <a:r>
              <a:rPr lang="ja-JP" altLang="en-US">
                <a:latin typeface="Calibri" panose="020F0502020204030204" pitchFamily="34" charset="0"/>
                <a:ea typeface="メイリオ" panose="020B0604030504040204" pitchFamily="50" charset="-128"/>
              </a:rPr>
              <a:t>の関係）</a:t>
            </a:r>
            <a:br>
              <a:rPr lang="ja-JP" altLang="en-US">
                <a:latin typeface="Calibri" panose="020F0502020204030204" pitchFamily="34" charset="0"/>
                <a:ea typeface="メイリオ" panose="020B0604030504040204" pitchFamily="50" charset="-128"/>
              </a:rPr>
            </a:br>
            <a:endParaRPr kumimoji="1" lang="ja-JP" altLang="en-US"/>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344" y="1536986"/>
            <a:ext cx="9034053" cy="3098680"/>
          </a:xfrm>
          <a:prstGeom prst="rect">
            <a:avLst/>
          </a:prstGeom>
        </p:spPr>
      </p:pic>
      <p:sp>
        <p:nvSpPr>
          <p:cNvPr id="8" name="テキスト ボックス 7"/>
          <p:cNvSpPr txBox="1"/>
          <p:nvPr/>
        </p:nvSpPr>
        <p:spPr>
          <a:xfrm>
            <a:off x="1151681" y="4635667"/>
            <a:ext cx="3674962" cy="596292"/>
          </a:xfrm>
          <a:prstGeom prst="rect">
            <a:avLst/>
          </a:prstGeom>
          <a:solidFill>
            <a:schemeClr val="accent3">
              <a:lumMod val="20000"/>
              <a:lumOff val="80000"/>
            </a:schemeClr>
          </a:solidFill>
        </p:spPr>
        <p:txBody>
          <a:bodyPr wrap="square" lIns="108000" tIns="108000" rIns="108000" bIns="108000" rtlCol="0">
            <a:noAutofit/>
          </a:bodyPr>
          <a:lstStyle/>
          <a:p>
            <a:pPr>
              <a:lnSpc>
                <a:spcPts val="2700"/>
              </a:lnSpc>
            </a:pPr>
            <a:r>
              <a:rPr kumimoji="1" lang="ja-JP" altLang="en-US" smtClean="0">
                <a:latin typeface="Calibri" panose="020F0502020204030204" pitchFamily="34" charset="0"/>
                <a:ea typeface="メイリオ" panose="020B0604030504040204" pitchFamily="50" charset="-128"/>
              </a:rPr>
              <a:t>顧客（</a:t>
            </a:r>
            <a:r>
              <a:rPr kumimoji="1" lang="en-US" altLang="ja-JP" smtClean="0">
                <a:latin typeface="Calibri" panose="020F0502020204030204" pitchFamily="34" charset="0"/>
                <a:ea typeface="メイリオ" panose="020B0604030504040204" pitchFamily="50" charset="-128"/>
              </a:rPr>
              <a:t>ID</a:t>
            </a:r>
            <a:r>
              <a:rPr kumimoji="1" lang="ja-JP" altLang="en-US" smtClean="0">
                <a:latin typeface="Calibri" panose="020F0502020204030204" pitchFamily="34" charset="0"/>
                <a:ea typeface="メイリオ" panose="020B0604030504040204" pitchFamily="50" charset="-128"/>
              </a:rPr>
              <a:t>、名前、顧客情報）</a:t>
            </a:r>
          </a:p>
        </p:txBody>
      </p:sp>
      <p:sp>
        <p:nvSpPr>
          <p:cNvPr id="9" name="テキスト ボックス 8"/>
          <p:cNvSpPr txBox="1"/>
          <p:nvPr/>
        </p:nvSpPr>
        <p:spPr>
          <a:xfrm>
            <a:off x="5835000" y="4635666"/>
            <a:ext cx="4024617" cy="596292"/>
          </a:xfrm>
          <a:prstGeom prst="rect">
            <a:avLst/>
          </a:prstGeom>
          <a:solidFill>
            <a:schemeClr val="accent3">
              <a:lumMod val="20000"/>
              <a:lumOff val="80000"/>
            </a:schemeClr>
          </a:solidFill>
        </p:spPr>
        <p:txBody>
          <a:bodyPr wrap="square" lIns="108000" tIns="108000" rIns="108000" bIns="108000" rtlCol="0">
            <a:noAutofit/>
          </a:bodyPr>
          <a:lstStyle/>
          <a:p>
            <a:pPr>
              <a:lnSpc>
                <a:spcPts val="2700"/>
              </a:lnSpc>
            </a:pPr>
            <a:r>
              <a:rPr kumimoji="1" lang="ja-JP" altLang="en-US" smtClean="0">
                <a:latin typeface="Calibri" panose="020F0502020204030204" pitchFamily="34" charset="0"/>
                <a:ea typeface="メイリオ" panose="020B0604030504040204" pitchFamily="50" charset="-128"/>
              </a:rPr>
              <a:t>顧客情報（</a:t>
            </a:r>
            <a:r>
              <a:rPr kumimoji="1" lang="en-US" altLang="ja-JP" smtClean="0">
                <a:latin typeface="Calibri" panose="020F0502020204030204" pitchFamily="34" charset="0"/>
                <a:ea typeface="メイリオ" panose="020B0604030504040204" pitchFamily="50" charset="-128"/>
              </a:rPr>
              <a:t>ID</a:t>
            </a:r>
            <a:r>
              <a:rPr kumimoji="1" lang="ja-JP" altLang="en-US" smtClean="0">
                <a:latin typeface="Calibri" panose="020F0502020204030204" pitchFamily="34" charset="0"/>
                <a:ea typeface="メイリオ" panose="020B0604030504040204" pitchFamily="50" charset="-128"/>
              </a:rPr>
              <a:t>、住所、電話、携帯）</a:t>
            </a:r>
          </a:p>
        </p:txBody>
      </p:sp>
      <p:sp>
        <p:nvSpPr>
          <p:cNvPr id="10" name="テキスト ボックス 9"/>
          <p:cNvSpPr txBox="1"/>
          <p:nvPr/>
        </p:nvSpPr>
        <p:spPr>
          <a:xfrm>
            <a:off x="4173958" y="5422848"/>
            <a:ext cx="2564824" cy="596292"/>
          </a:xfrm>
          <a:prstGeom prst="rect">
            <a:avLst/>
          </a:prstGeom>
          <a:solidFill>
            <a:schemeClr val="accent6">
              <a:lumMod val="20000"/>
              <a:lumOff val="80000"/>
            </a:schemeClr>
          </a:solidFill>
        </p:spPr>
        <p:txBody>
          <a:bodyPr wrap="square" lIns="108000" tIns="108000" rIns="108000" bIns="108000" rtlCol="0">
            <a:noAutofit/>
          </a:bodyPr>
          <a:lstStyle/>
          <a:p>
            <a:pPr>
              <a:lnSpc>
                <a:spcPts val="2700"/>
              </a:lnSpc>
            </a:pPr>
            <a:r>
              <a:rPr kumimoji="1" lang="ja-JP" altLang="en-US" smtClean="0">
                <a:latin typeface="Calibri" panose="020F0502020204030204" pitchFamily="34" charset="0"/>
                <a:ea typeface="メイリオ" panose="020B0604030504040204" pitchFamily="50" charset="-128"/>
              </a:rPr>
              <a:t>必ず１対１に対応する</a:t>
            </a:r>
          </a:p>
        </p:txBody>
      </p:sp>
    </p:spTree>
    <p:extLst>
      <p:ext uri="{BB962C8B-B14F-4D97-AF65-F5344CB8AC3E}">
        <p14:creationId xmlns:p14="http://schemas.microsoft.com/office/powerpoint/2010/main" val="293293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75</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6" name="テキスト ボックス 5"/>
          <p:cNvSpPr txBox="1"/>
          <p:nvPr/>
        </p:nvSpPr>
        <p:spPr>
          <a:xfrm>
            <a:off x="4826643" y="1782501"/>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7"/>
            <a:ext cx="11125200" cy="651934"/>
          </a:xfrm>
        </p:spPr>
        <p:txBody>
          <a:bodyPr/>
          <a:lstStyle/>
          <a:p>
            <a:r>
              <a:rPr lang="en-US" altLang="ja-JP" smtClean="0"/>
              <a:t>1. </a:t>
            </a:r>
            <a:r>
              <a:rPr lang="en-US" altLang="ja-JP" b="1"/>
              <a:t>One-to-One</a:t>
            </a:r>
            <a:r>
              <a:rPr lang="en-US" altLang="ja-JP"/>
              <a:t> </a:t>
            </a:r>
            <a:r>
              <a:rPr lang="ja-JP" altLang="en-US"/>
              <a:t>（</a:t>
            </a:r>
            <a:r>
              <a:rPr lang="en-US" altLang="ja-JP"/>
              <a:t>1</a:t>
            </a:r>
            <a:r>
              <a:rPr lang="ja-JP" altLang="en-US"/>
              <a:t>対</a:t>
            </a:r>
            <a:r>
              <a:rPr lang="en-US" altLang="ja-JP"/>
              <a:t>1</a:t>
            </a:r>
            <a:r>
              <a:rPr lang="ja-JP" altLang="en-US"/>
              <a:t>の関係</a:t>
            </a:r>
            <a:r>
              <a:rPr lang="ja-JP" altLang="en-US" smtClean="0"/>
              <a:t>）</a:t>
            </a:r>
            <a:endParaRPr kumimoji="1" lang="ja-JP" altLang="en-US"/>
          </a:p>
        </p:txBody>
      </p:sp>
      <p:sp>
        <p:nvSpPr>
          <p:cNvPr id="8" name="テキスト ボックス 7"/>
          <p:cNvSpPr txBox="1"/>
          <p:nvPr/>
        </p:nvSpPr>
        <p:spPr>
          <a:xfrm>
            <a:off x="521636" y="1164315"/>
            <a:ext cx="10099210" cy="619653"/>
          </a:xfrm>
          <a:prstGeom prst="rect">
            <a:avLst/>
          </a:prstGeom>
          <a:noFill/>
        </p:spPr>
        <p:txBody>
          <a:bodyPr wrap="square" lIns="0" tIns="0" rIns="0" bIns="0" rtlCol="0" anchor="ctr">
            <a:noAutofit/>
          </a:bodyPr>
          <a:lstStyle/>
          <a:p>
            <a:pPr marL="571500" indent="-571500">
              <a:lnSpc>
                <a:spcPts val="2700"/>
              </a:lnSpc>
              <a:buFont typeface="Wingdings" panose="05000000000000000000" pitchFamily="2" charset="2"/>
              <a:buChar char="u"/>
            </a:pPr>
            <a:r>
              <a:rPr kumimoji="1" lang="ja-JP" altLang="en-US" sz="2800" smtClean="0">
                <a:latin typeface="Calibri" panose="020F0502020204030204" pitchFamily="34" charset="0"/>
                <a:ea typeface="メイリオ" panose="020B0604030504040204" pitchFamily="50" charset="-128"/>
              </a:rPr>
              <a:t>エンティティの定義</a:t>
            </a:r>
          </a:p>
        </p:txBody>
      </p:sp>
      <p:sp>
        <p:nvSpPr>
          <p:cNvPr id="9" name="テキスト ボックス 8"/>
          <p:cNvSpPr txBox="1"/>
          <p:nvPr/>
        </p:nvSpPr>
        <p:spPr>
          <a:xfrm>
            <a:off x="433633" y="2006290"/>
            <a:ext cx="5137608" cy="3128925"/>
          </a:xfrm>
          <a:prstGeom prst="rect">
            <a:avLst/>
          </a:prstGeom>
          <a:noFill/>
          <a:ln>
            <a:solidFill>
              <a:schemeClr val="tx2"/>
            </a:solidFill>
          </a:ln>
        </p:spPr>
        <p:txBody>
          <a:bodyPr wrap="none" lIns="108000" tIns="108000" rIns="108000" bIns="108000" rtlCol="0">
            <a:noAutofit/>
          </a:bodyPr>
          <a:lstStyle/>
          <a:p>
            <a:r>
              <a:rPr kumimoji="1" lang="en-US" altLang="ja-JP" sz="2200">
                <a:latin typeface="Consolas" panose="020B0609020204030204" pitchFamily="49" charset="0"/>
                <a:ea typeface="メイリオ" panose="020B0604030504040204" pitchFamily="50" charset="-128"/>
                <a:cs typeface="Consolas" panose="020B0609020204030204" pitchFamily="49" charset="0"/>
              </a:rPr>
              <a:t>@Entity</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public class </a:t>
            </a:r>
            <a:r>
              <a:rPr kumimoji="1" lang="en-US" altLang="ja-JP" sz="2200" b="1">
                <a:latin typeface="Consolas" panose="020B0609020204030204" pitchFamily="49" charset="0"/>
                <a:ea typeface="メイリオ" panose="020B0604030504040204" pitchFamily="50" charset="-128"/>
                <a:cs typeface="Consolas" panose="020B0609020204030204" pitchFamily="49" charset="0"/>
              </a:rPr>
              <a:t>Customer</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sz="220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implements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Serializable {</a:t>
            </a:r>
          </a:p>
          <a:p>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@Id</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    private String customerId;</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    private String name;</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    private </a:t>
            </a:r>
            <a:r>
              <a:rPr kumimoji="1" lang="en-US" altLang="ja-JP" sz="2200" b="1">
                <a:solidFill>
                  <a:srgbClr val="00B0F0"/>
                </a:solidFill>
                <a:latin typeface="Consolas" panose="020B0609020204030204" pitchFamily="49" charset="0"/>
                <a:ea typeface="メイリオ" panose="020B0604030504040204" pitchFamily="50" charset="-128"/>
                <a:cs typeface="Consolas" panose="020B0609020204030204" pitchFamily="49" charset="0"/>
              </a:rPr>
              <a:t>Information</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 info</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ja-JP" altLang="en-US" sz="220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20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a:latin typeface="Consolas" panose="020B0609020204030204" pitchFamily="49" charset="0"/>
              <a:ea typeface="メイリオ" panose="020B0604030504040204" pitchFamily="50" charset="-128"/>
              <a:cs typeface="Consolas" panose="020B0609020204030204" pitchFamily="49" charset="0"/>
            </a:endParaRPr>
          </a:p>
        </p:txBody>
      </p:sp>
      <p:sp>
        <p:nvSpPr>
          <p:cNvPr id="10" name="テキスト ボックス 9"/>
          <p:cNvSpPr txBox="1"/>
          <p:nvPr/>
        </p:nvSpPr>
        <p:spPr>
          <a:xfrm>
            <a:off x="6092876" y="2006288"/>
            <a:ext cx="5539800" cy="3866477"/>
          </a:xfrm>
          <a:prstGeom prst="rect">
            <a:avLst/>
          </a:prstGeom>
          <a:noFill/>
          <a:ln>
            <a:solidFill>
              <a:schemeClr val="tx2"/>
            </a:solidFill>
          </a:ln>
        </p:spPr>
        <p:txBody>
          <a:bodyPr wrap="none" lIns="108000" tIns="108000" rIns="108000" bIns="108000" rtlCol="0">
            <a:noAutofit/>
          </a:bodyPr>
          <a:lstStyle/>
          <a:p>
            <a:r>
              <a:rPr kumimoji="1" lang="en-US" altLang="ja-JP" sz="2200">
                <a:latin typeface="Consolas" panose="020B0609020204030204" pitchFamily="49" charset="0"/>
                <a:ea typeface="メイリオ" panose="020B0604030504040204" pitchFamily="50" charset="-128"/>
                <a:cs typeface="Consolas" panose="020B0609020204030204" pitchFamily="49" charset="0"/>
              </a:rPr>
              <a:t>@Entity</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public class </a:t>
            </a:r>
            <a:r>
              <a:rPr kumimoji="1" lang="en-US" altLang="ja-JP" sz="2200" b="1">
                <a:latin typeface="Consolas" panose="020B0609020204030204" pitchFamily="49" charset="0"/>
                <a:ea typeface="メイリオ" panose="020B0604030504040204" pitchFamily="50" charset="-128"/>
                <a:cs typeface="Consolas" panose="020B0609020204030204" pitchFamily="49" charset="0"/>
              </a:rPr>
              <a:t>Information</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sz="2200" smtClean="0">
              <a:latin typeface="Consolas" panose="020B0609020204030204" pitchFamily="49" charset="0"/>
              <a:ea typeface="メイリオ" panose="020B0604030504040204" pitchFamily="50" charset="-128"/>
              <a:cs typeface="Consolas" panose="020B0609020204030204" pitchFamily="49" charset="0"/>
            </a:endParaRPr>
          </a:p>
          <a:p>
            <a:r>
              <a:rPr kumimoji="1" lang="ja-JP" altLang="en-US" sz="2200">
                <a:latin typeface="Consolas" panose="020B0609020204030204" pitchFamily="49" charset="0"/>
                <a:ea typeface="メイリオ" panose="020B0604030504040204" pitchFamily="50" charset="-128"/>
                <a:cs typeface="Consolas" panose="020B0609020204030204" pitchFamily="49" charset="0"/>
              </a:rPr>
              <a:t>　</a:t>
            </a:r>
            <a:r>
              <a:rPr kumimoji="1" lang="ja-JP" altLang="en-US" sz="22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implements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Serializable {</a:t>
            </a:r>
          </a:p>
          <a:p>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@Id</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GeneratedValue(strategy</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             =GenerationType.AUTO)</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    private Long id;</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    private String address;</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    private String phone;</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    private String cellular</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ja-JP" altLang="en-US" sz="220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20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a:latin typeface="Consolas" panose="020B0609020204030204" pitchFamily="49" charset="0"/>
              <a:ea typeface="メイリオ" panose="020B0604030504040204" pitchFamily="50" charset="-128"/>
              <a:cs typeface="Consolas" panose="020B0609020204030204" pitchFamily="49" charset="0"/>
            </a:endParaRPr>
          </a:p>
        </p:txBody>
      </p:sp>
      <p:sp>
        <p:nvSpPr>
          <p:cNvPr id="11" name="右矢印 10"/>
          <p:cNvSpPr/>
          <p:nvPr/>
        </p:nvSpPr>
        <p:spPr bwMode="gray">
          <a:xfrm>
            <a:off x="5283963" y="3966292"/>
            <a:ext cx="809033" cy="282804"/>
          </a:xfrm>
          <a:prstGeom prst="rightArrow">
            <a:avLst/>
          </a:prstGeom>
          <a:solidFill>
            <a:srgbClr val="00B0F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nvGrpSpPr>
          <p:cNvPr id="14" name="グループ化 13"/>
          <p:cNvGrpSpPr/>
          <p:nvPr/>
        </p:nvGrpSpPr>
        <p:grpSpPr>
          <a:xfrm>
            <a:off x="1550504" y="4500439"/>
            <a:ext cx="2576224" cy="1372326"/>
            <a:chOff x="1550504" y="4500439"/>
            <a:chExt cx="2576224" cy="1372326"/>
          </a:xfrm>
        </p:grpSpPr>
        <p:sp>
          <p:nvSpPr>
            <p:cNvPr id="12" name="テキスト ボックス 11"/>
            <p:cNvSpPr txBox="1"/>
            <p:nvPr/>
          </p:nvSpPr>
          <p:spPr>
            <a:xfrm>
              <a:off x="1550504" y="5231959"/>
              <a:ext cx="2576224" cy="640806"/>
            </a:xfrm>
            <a:prstGeom prst="rect">
              <a:avLst/>
            </a:prstGeom>
            <a:solidFill>
              <a:schemeClr val="accent6">
                <a:lumMod val="20000"/>
                <a:lumOff val="80000"/>
              </a:schemeClr>
            </a:solidFill>
          </p:spPr>
          <p:txBody>
            <a:bodyPr wrap="square" lIns="108000" tIns="108000" rIns="108000" bIns="108000" rtlCol="0">
              <a:noAutofit/>
            </a:bodyPr>
            <a:lstStyle/>
            <a:p>
              <a:pPr>
                <a:lnSpc>
                  <a:spcPts val="2700"/>
                </a:lnSpc>
              </a:pPr>
              <a:r>
                <a:rPr kumimoji="1" lang="ja-JP" altLang="en-US" smtClean="0">
                  <a:latin typeface="Calibri" panose="020F0502020204030204" pitchFamily="34" charset="0"/>
                  <a:ea typeface="メイリオ" panose="020B0604030504040204" pitchFamily="50" charset="-128"/>
                </a:rPr>
                <a:t>顧客情報オブジェクト</a:t>
              </a:r>
            </a:p>
          </p:txBody>
        </p:sp>
        <p:sp>
          <p:nvSpPr>
            <p:cNvPr id="2" name="上矢印 1"/>
            <p:cNvSpPr/>
            <p:nvPr/>
          </p:nvSpPr>
          <p:spPr bwMode="gray">
            <a:xfrm>
              <a:off x="2918129" y="4500439"/>
              <a:ext cx="190831" cy="723569"/>
            </a:xfrm>
            <a:prstGeom prst="upArrow">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cxnSp>
        <p:nvCxnSpPr>
          <p:cNvPr id="13" name="直線コネクタ 12"/>
          <p:cNvCxnSpPr/>
          <p:nvPr/>
        </p:nvCxnSpPr>
        <p:spPr>
          <a:xfrm>
            <a:off x="2369489" y="4460684"/>
            <a:ext cx="1661822" cy="0"/>
          </a:xfrm>
          <a:prstGeom prst="line">
            <a:avLst/>
          </a:prstGeom>
          <a:ln w="28575">
            <a:solidFill>
              <a:schemeClr val="accent6">
                <a:lumMod val="75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237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76</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6" name="テキスト ボックス 5"/>
          <p:cNvSpPr txBox="1"/>
          <p:nvPr/>
        </p:nvSpPr>
        <p:spPr>
          <a:xfrm>
            <a:off x="4826643" y="1782501"/>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12" name="テキスト ボックス 11"/>
          <p:cNvSpPr txBox="1"/>
          <p:nvPr/>
        </p:nvSpPr>
        <p:spPr>
          <a:xfrm>
            <a:off x="1217669" y="1995064"/>
            <a:ext cx="9519461" cy="3571924"/>
          </a:xfrm>
          <a:prstGeom prst="rect">
            <a:avLst/>
          </a:prstGeom>
          <a:noFill/>
          <a:ln>
            <a:solidFill>
              <a:schemeClr val="tx2"/>
            </a:solidFill>
          </a:ln>
        </p:spPr>
        <p:txBody>
          <a:bodyPr wrap="none" lIns="108000" tIns="108000" rIns="108000" bIns="108000" rtlCol="0">
            <a:noAutofit/>
          </a:bodyPr>
          <a:lstStyle/>
          <a:p>
            <a:r>
              <a:rPr kumimoji="1" lang="en-US" altLang="ja-JP" sz="2000" dirty="0">
                <a:latin typeface="Consolas" panose="020B0609020204030204" pitchFamily="49" charset="0"/>
                <a:ea typeface="メイリオ" panose="020B0604030504040204" pitchFamily="50" charset="-128"/>
                <a:cs typeface="Consolas" panose="020B0609020204030204" pitchFamily="49" charset="0"/>
              </a:rPr>
              <a:t>@</a:t>
            </a:r>
            <a:r>
              <a:rPr kumimoji="1" lang="en-US" altLang="ja-JP" sz="2000" dirty="0" smtClean="0">
                <a:latin typeface="Consolas" panose="020B0609020204030204" pitchFamily="49" charset="0"/>
                <a:ea typeface="メイリオ" panose="020B0604030504040204" pitchFamily="50" charset="-128"/>
                <a:cs typeface="Consolas" panose="020B0609020204030204" pitchFamily="49" charset="0"/>
              </a:rPr>
              <a:t>EJB</a:t>
            </a:r>
          </a:p>
          <a:p>
            <a:r>
              <a:rPr kumimoji="1" lang="en-US" altLang="ja-JP" sz="2000" dirty="0" err="1" smtClean="0">
                <a:latin typeface="Consolas" panose="020B0609020204030204" pitchFamily="49" charset="0"/>
                <a:ea typeface="メイリオ" panose="020B0604030504040204" pitchFamily="50" charset="-128"/>
                <a:cs typeface="Consolas" panose="020B0609020204030204" pitchFamily="49" charset="0"/>
              </a:rPr>
              <a:t>InformationDb</a:t>
            </a:r>
            <a:r>
              <a:rPr kumimoji="1" lang="en-US" altLang="ja-JP" sz="2000" dirty="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dirty="0" err="1">
                <a:latin typeface="Consolas" panose="020B0609020204030204" pitchFamily="49" charset="0"/>
                <a:ea typeface="メイリオ" panose="020B0604030504040204" pitchFamily="50" charset="-128"/>
                <a:cs typeface="Consolas" panose="020B0609020204030204" pitchFamily="49" charset="0"/>
              </a:rPr>
              <a:t>infoDb</a:t>
            </a:r>
            <a:r>
              <a:rPr kumimoji="1" lang="en-US" altLang="ja-JP" sz="2000" dirty="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000" dirty="0">
                <a:latin typeface="Consolas" panose="020B0609020204030204" pitchFamily="49" charset="0"/>
                <a:ea typeface="メイリオ" panose="020B0604030504040204" pitchFamily="50" charset="-128"/>
                <a:cs typeface="Consolas" panose="020B0609020204030204" pitchFamily="49" charset="0"/>
              </a:rPr>
              <a:t>@</a:t>
            </a:r>
            <a:r>
              <a:rPr kumimoji="1" lang="en-US" altLang="ja-JP" sz="2000" dirty="0" smtClean="0">
                <a:latin typeface="Consolas" panose="020B0609020204030204" pitchFamily="49" charset="0"/>
                <a:ea typeface="メイリオ" panose="020B0604030504040204" pitchFamily="50" charset="-128"/>
                <a:cs typeface="Consolas" panose="020B0609020204030204" pitchFamily="49" charset="0"/>
              </a:rPr>
              <a:t>EJB</a:t>
            </a:r>
          </a:p>
          <a:p>
            <a:r>
              <a:rPr kumimoji="1" lang="en-US" altLang="ja-JP" sz="2000" dirty="0" err="1" smtClean="0">
                <a:latin typeface="Consolas" panose="020B0609020204030204" pitchFamily="49" charset="0"/>
                <a:ea typeface="メイリオ" panose="020B0604030504040204" pitchFamily="50" charset="-128"/>
                <a:cs typeface="Consolas" panose="020B0609020204030204" pitchFamily="49" charset="0"/>
              </a:rPr>
              <a:t>CustomerDb</a:t>
            </a:r>
            <a:r>
              <a:rPr kumimoji="1" lang="en-US" altLang="ja-JP" sz="2000" dirty="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dirty="0" err="1" smtClean="0">
                <a:latin typeface="Consolas" panose="020B0609020204030204" pitchFamily="49" charset="0"/>
                <a:ea typeface="メイリオ" panose="020B0604030504040204" pitchFamily="50" charset="-128"/>
                <a:cs typeface="Consolas" panose="020B0609020204030204" pitchFamily="49" charset="0"/>
              </a:rPr>
              <a:t>cusDb</a:t>
            </a:r>
            <a:r>
              <a:rPr kumimoji="1" lang="en-US" altLang="ja-JP" sz="2000" dirty="0">
                <a:latin typeface="Consolas" panose="020B0609020204030204" pitchFamily="49" charset="0"/>
                <a:ea typeface="メイリオ" panose="020B0604030504040204" pitchFamily="50" charset="-128"/>
                <a:cs typeface="Consolas" panose="020B0609020204030204" pitchFamily="49" charset="0"/>
              </a:rPr>
              <a:t>;</a:t>
            </a:r>
          </a:p>
          <a:p>
            <a:endParaRPr kumimoji="1" lang="en-US" altLang="ja-JP" sz="2000" dirty="0" smtClean="0">
              <a:latin typeface="Consolas" panose="020B0609020204030204" pitchFamily="49" charset="0"/>
              <a:ea typeface="メイリオ" panose="020B0604030504040204" pitchFamily="50" charset="-128"/>
              <a:cs typeface="Consolas" panose="020B0609020204030204" pitchFamily="49" charset="0"/>
            </a:endParaRPr>
          </a:p>
          <a:p>
            <a:r>
              <a:rPr kumimoji="1" lang="ja-JP" altLang="en-US" sz="2000" dirty="0">
                <a:latin typeface="Consolas" panose="020B0609020204030204" pitchFamily="49" charset="0"/>
                <a:ea typeface="メイリオ" panose="020B0604030504040204" pitchFamily="50" charset="-128"/>
                <a:cs typeface="Consolas" panose="020B0609020204030204" pitchFamily="49" charset="0"/>
              </a:rPr>
              <a:t>･････</a:t>
            </a:r>
            <a:r>
              <a:rPr kumimoji="1" lang="ja-JP" altLang="en-US" sz="2000" dirty="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000" dirty="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000" dirty="0" smtClean="0">
                <a:latin typeface="Consolas" panose="020B0609020204030204" pitchFamily="49" charset="0"/>
                <a:ea typeface="メイリオ" panose="020B0604030504040204" pitchFamily="50" charset="-128"/>
                <a:cs typeface="Consolas" panose="020B0609020204030204" pitchFamily="49" charset="0"/>
              </a:rPr>
              <a:t>public void write(){</a:t>
            </a:r>
          </a:p>
          <a:p>
            <a:r>
              <a:rPr kumimoji="1" lang="en-US" altLang="ja-JP" sz="2000" dirty="0" smtClean="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sz="2000" dirty="0">
              <a:latin typeface="Consolas" panose="020B0609020204030204" pitchFamily="49" charset="0"/>
              <a:ea typeface="メイリオ" panose="020B0604030504040204" pitchFamily="50" charset="-128"/>
              <a:cs typeface="Consolas" panose="020B0609020204030204" pitchFamily="49" charset="0"/>
            </a:endParaRPr>
          </a:p>
          <a:p>
            <a:endParaRPr kumimoji="1" lang="en-US" altLang="ja-JP" sz="2000" dirty="0">
              <a:latin typeface="Consolas" panose="020B0609020204030204" pitchFamily="49" charset="0"/>
              <a:ea typeface="メイリオ" panose="020B0604030504040204" pitchFamily="50" charset="-128"/>
              <a:cs typeface="Consolas" panose="020B0609020204030204" pitchFamily="49" charset="0"/>
            </a:endParaRPr>
          </a:p>
          <a:p>
            <a:endParaRPr kumimoji="1" lang="en-US" altLang="ja-JP" sz="2000" dirty="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000" dirty="0" smtClean="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dirty="0" smtClean="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dirty="0">
              <a:latin typeface="Consolas" panose="020B0609020204030204" pitchFamily="49" charset="0"/>
              <a:ea typeface="メイリオ" panose="020B0604030504040204" pitchFamily="50" charset="-128"/>
              <a:cs typeface="Consolas" panose="020B0609020204030204" pitchFamily="49" charset="0"/>
            </a:endParaRPr>
          </a:p>
        </p:txBody>
      </p:sp>
      <p:sp>
        <p:nvSpPr>
          <p:cNvPr id="2" name="テキスト ボックス 1"/>
          <p:cNvSpPr txBox="1"/>
          <p:nvPr/>
        </p:nvSpPr>
        <p:spPr>
          <a:xfrm>
            <a:off x="1608881" y="4288162"/>
            <a:ext cx="3952934" cy="904973"/>
          </a:xfrm>
          <a:prstGeom prst="rect">
            <a:avLst/>
          </a:prstGeom>
          <a:solidFill>
            <a:schemeClr val="accent2">
              <a:lumMod val="20000"/>
              <a:lumOff val="80000"/>
            </a:schemeClr>
          </a:solidFill>
        </p:spPr>
        <p:txBody>
          <a:bodyPr wrap="square" lIns="108000" tIns="288000" rIns="108000" bIns="108000" rtlCol="0">
            <a:noAutofit/>
          </a:bodyPr>
          <a:lstStyle/>
          <a:p>
            <a:pPr algn="ctr">
              <a:lnSpc>
                <a:spcPts val="2700"/>
              </a:lnSpc>
              <a:spcBef>
                <a:spcPts val="2400"/>
              </a:spcBef>
              <a:spcAft>
                <a:spcPts val="3000"/>
              </a:spcAft>
            </a:pPr>
            <a:r>
              <a:rPr kumimoji="1" lang="ja-JP" altLang="en-US" sz="2200" smtClean="0">
                <a:latin typeface="Calibri" panose="020F0502020204030204" pitchFamily="34" charset="0"/>
                <a:ea typeface="メイリオ" panose="020B0604030504040204" pitchFamily="50" charset="-128"/>
              </a:rPr>
              <a:t>データベースに保存処理</a:t>
            </a:r>
            <a:endParaRPr kumimoji="1" lang="en-US" altLang="ja-JP" sz="2200" smtClean="0">
              <a:latin typeface="Calibri" panose="020F0502020204030204" pitchFamily="34" charset="0"/>
              <a:ea typeface="メイリオ" panose="020B0604030504040204" pitchFamily="50" charset="-128"/>
            </a:endParaRPr>
          </a:p>
        </p:txBody>
      </p:sp>
      <p:sp>
        <p:nvSpPr>
          <p:cNvPr id="13" name="タイトル 4"/>
          <p:cNvSpPr>
            <a:spLocks noGrp="1"/>
          </p:cNvSpPr>
          <p:nvPr>
            <p:ph type="title"/>
          </p:nvPr>
        </p:nvSpPr>
        <p:spPr>
          <a:xfrm>
            <a:off x="531812" y="378377"/>
            <a:ext cx="11125200" cy="651934"/>
          </a:xfrm>
        </p:spPr>
        <p:txBody>
          <a:bodyPr/>
          <a:lstStyle/>
          <a:p>
            <a:r>
              <a:rPr lang="en-US" altLang="ja-JP" smtClean="0"/>
              <a:t>1. </a:t>
            </a:r>
            <a:r>
              <a:rPr lang="en-US" altLang="ja-JP" b="1"/>
              <a:t>One-to-One</a:t>
            </a:r>
            <a:r>
              <a:rPr lang="en-US" altLang="ja-JP"/>
              <a:t> </a:t>
            </a:r>
            <a:r>
              <a:rPr lang="ja-JP" altLang="en-US"/>
              <a:t>（</a:t>
            </a:r>
            <a:r>
              <a:rPr lang="en-US" altLang="ja-JP"/>
              <a:t>1</a:t>
            </a:r>
            <a:r>
              <a:rPr lang="ja-JP" altLang="en-US"/>
              <a:t>対</a:t>
            </a:r>
            <a:r>
              <a:rPr lang="en-US" altLang="ja-JP"/>
              <a:t>1</a:t>
            </a:r>
            <a:r>
              <a:rPr lang="ja-JP" altLang="en-US"/>
              <a:t>の関係</a:t>
            </a:r>
            <a:r>
              <a:rPr lang="ja-JP" altLang="en-US" smtClean="0"/>
              <a:t>）</a:t>
            </a:r>
            <a:endParaRPr kumimoji="1" lang="ja-JP" altLang="en-US"/>
          </a:p>
        </p:txBody>
      </p:sp>
      <p:sp>
        <p:nvSpPr>
          <p:cNvPr id="14" name="テキスト ボックス 13"/>
          <p:cNvSpPr txBox="1"/>
          <p:nvPr/>
        </p:nvSpPr>
        <p:spPr>
          <a:xfrm>
            <a:off x="521636" y="1164315"/>
            <a:ext cx="10099210" cy="619653"/>
          </a:xfrm>
          <a:prstGeom prst="rect">
            <a:avLst/>
          </a:prstGeom>
          <a:noFill/>
        </p:spPr>
        <p:txBody>
          <a:bodyPr wrap="square" lIns="0" tIns="0" rIns="0" bIns="0" rtlCol="0" anchor="ctr">
            <a:noAutofit/>
          </a:bodyPr>
          <a:lstStyle/>
          <a:p>
            <a:pPr marL="571500" indent="-571500">
              <a:lnSpc>
                <a:spcPts val="2700"/>
              </a:lnSpc>
              <a:buFont typeface="Wingdings" panose="05000000000000000000" pitchFamily="2" charset="2"/>
              <a:buChar char="u"/>
            </a:pPr>
            <a:r>
              <a:rPr kumimoji="1" lang="ja-JP" altLang="en-US" sz="2800" smtClean="0">
                <a:latin typeface="Calibri" panose="020F0502020204030204" pitchFamily="34" charset="0"/>
                <a:ea typeface="メイリオ" panose="020B0604030504040204" pitchFamily="50" charset="-128"/>
              </a:rPr>
              <a:t>永続化（データベース）処理</a:t>
            </a:r>
          </a:p>
        </p:txBody>
      </p:sp>
      <p:grpSp>
        <p:nvGrpSpPr>
          <p:cNvPr id="7" name="グループ化 6"/>
          <p:cNvGrpSpPr/>
          <p:nvPr/>
        </p:nvGrpSpPr>
        <p:grpSpPr>
          <a:xfrm>
            <a:off x="4826643" y="2361537"/>
            <a:ext cx="5247861" cy="978011"/>
            <a:chOff x="4627659" y="2409244"/>
            <a:chExt cx="5247861" cy="978011"/>
          </a:xfrm>
        </p:grpSpPr>
        <p:sp>
          <p:nvSpPr>
            <p:cNvPr id="9" name="テキスト ボックス 8"/>
            <p:cNvSpPr txBox="1"/>
            <p:nvPr/>
          </p:nvSpPr>
          <p:spPr>
            <a:xfrm>
              <a:off x="5428759" y="2409244"/>
              <a:ext cx="4446761" cy="978011"/>
            </a:xfrm>
            <a:prstGeom prst="rect">
              <a:avLst/>
            </a:prstGeom>
            <a:solidFill>
              <a:schemeClr val="accent6">
                <a:lumMod val="20000"/>
                <a:lumOff val="80000"/>
              </a:schemeClr>
            </a:solidFill>
          </p:spPr>
          <p:txBody>
            <a:bodyPr wrap="square" lIns="108000" tIns="108000" rIns="108000" bIns="108000" rtlCol="0">
              <a:noAutofit/>
            </a:bodyPr>
            <a:lstStyle/>
            <a:p>
              <a:pPr>
                <a:lnSpc>
                  <a:spcPts val="2700"/>
                </a:lnSpc>
              </a:pPr>
              <a:r>
                <a:rPr kumimoji="1" lang="ja-JP" altLang="en-US" smtClean="0">
                  <a:latin typeface="Calibri" panose="020F0502020204030204" pitchFamily="34" charset="0"/>
                  <a:ea typeface="メイリオ" panose="020B0604030504040204" pitchFamily="50" charset="-128"/>
                </a:rPr>
                <a:t>汎用</a:t>
              </a:r>
              <a:r>
                <a:rPr kumimoji="1" lang="en-US" altLang="ja-JP" smtClean="0">
                  <a:latin typeface="Calibri" panose="020F0502020204030204" pitchFamily="34" charset="0"/>
                  <a:ea typeface="メイリオ" panose="020B0604030504040204" pitchFamily="50" charset="-128"/>
                </a:rPr>
                <a:t>CRUD</a:t>
              </a:r>
              <a:r>
                <a:rPr kumimoji="1" lang="ja-JP" altLang="en-US" smtClean="0">
                  <a:latin typeface="Calibri" panose="020F0502020204030204" pitchFamily="34" charset="0"/>
                  <a:ea typeface="メイリオ" panose="020B0604030504040204" pitchFamily="50" charset="-128"/>
                </a:rPr>
                <a:t>クラスから作成したそれぞれのエンティティ用の</a:t>
              </a:r>
              <a:r>
                <a:rPr kumimoji="1" lang="en-US" altLang="ja-JP" sz="2000" smtClean="0">
                  <a:latin typeface="Calibri" panose="020F0502020204030204" pitchFamily="34" charset="0"/>
                  <a:ea typeface="メイリオ" panose="020B0604030504040204" pitchFamily="50" charset="-128"/>
                </a:rPr>
                <a:t>EJB</a:t>
              </a:r>
              <a:r>
                <a:rPr kumimoji="1" lang="ja-JP" altLang="en-US" smtClean="0">
                  <a:latin typeface="Calibri" panose="020F0502020204030204" pitchFamily="34" charset="0"/>
                  <a:ea typeface="メイリオ" panose="020B0604030504040204" pitchFamily="50" charset="-128"/>
                </a:rPr>
                <a:t>を</a:t>
              </a:r>
              <a:r>
                <a:rPr kumimoji="1" lang="en-US" altLang="ja-JP" sz="2000" smtClean="0">
                  <a:latin typeface="Calibri" panose="020F0502020204030204" pitchFamily="34" charset="0"/>
                  <a:ea typeface="メイリオ" panose="020B0604030504040204" pitchFamily="50" charset="-128"/>
                </a:rPr>
                <a:t>DI</a:t>
              </a:r>
              <a:r>
                <a:rPr kumimoji="1" lang="ja-JP" altLang="en-US" smtClean="0">
                  <a:latin typeface="Calibri" panose="020F0502020204030204" pitchFamily="34" charset="0"/>
                  <a:ea typeface="メイリオ" panose="020B0604030504040204" pitchFamily="50" charset="-128"/>
                </a:rPr>
                <a:t>で取得しておく</a:t>
              </a:r>
            </a:p>
          </p:txBody>
        </p:sp>
        <p:sp>
          <p:nvSpPr>
            <p:cNvPr id="5" name="左矢印 4"/>
            <p:cNvSpPr/>
            <p:nvPr/>
          </p:nvSpPr>
          <p:spPr bwMode="gray">
            <a:xfrm>
              <a:off x="4627659" y="2822713"/>
              <a:ext cx="801100" cy="270344"/>
            </a:xfrm>
            <a:prstGeom prst="leftArrow">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sp>
        <p:nvSpPr>
          <p:cNvPr id="8" name="正方形/長方形 7"/>
          <p:cNvSpPr/>
          <p:nvPr/>
        </p:nvSpPr>
        <p:spPr bwMode="gray">
          <a:xfrm>
            <a:off x="1288111" y="2067339"/>
            <a:ext cx="3474720" cy="1383527"/>
          </a:xfrm>
          <a:prstGeom prst="rect">
            <a:avLst/>
          </a:prstGeom>
          <a:noFill/>
          <a:ln w="19050">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nvGrpSpPr>
          <p:cNvPr id="10" name="グループ化 9"/>
          <p:cNvGrpSpPr/>
          <p:nvPr/>
        </p:nvGrpSpPr>
        <p:grpSpPr>
          <a:xfrm>
            <a:off x="5741043" y="4496145"/>
            <a:ext cx="4213990" cy="489005"/>
            <a:chOff x="5741043" y="4496145"/>
            <a:chExt cx="4213990" cy="489005"/>
          </a:xfrm>
        </p:grpSpPr>
        <p:sp>
          <p:nvSpPr>
            <p:cNvPr id="16" name="テキスト ボックス 15"/>
            <p:cNvSpPr txBox="1"/>
            <p:nvPr/>
          </p:nvSpPr>
          <p:spPr>
            <a:xfrm>
              <a:off x="6542143" y="4496145"/>
              <a:ext cx="3412890" cy="489005"/>
            </a:xfrm>
            <a:prstGeom prst="rect">
              <a:avLst/>
            </a:prstGeom>
            <a:solidFill>
              <a:schemeClr val="accent6">
                <a:lumMod val="20000"/>
                <a:lumOff val="80000"/>
              </a:schemeClr>
            </a:solidFill>
          </p:spPr>
          <p:txBody>
            <a:bodyPr wrap="square" lIns="108000" tIns="108000" rIns="108000" bIns="108000" rtlCol="0">
              <a:noAutofit/>
            </a:bodyPr>
            <a:lstStyle/>
            <a:p>
              <a:pPr>
                <a:lnSpc>
                  <a:spcPts val="2700"/>
                </a:lnSpc>
              </a:pPr>
              <a:r>
                <a:rPr kumimoji="1" lang="ja-JP" altLang="en-US" smtClean="0">
                  <a:latin typeface="Calibri" panose="020F0502020204030204" pitchFamily="34" charset="0"/>
                  <a:ea typeface="メイリオ" panose="020B0604030504040204" pitchFamily="50" charset="-128"/>
                </a:rPr>
                <a:t>具体的な処理はここに書く</a:t>
              </a:r>
            </a:p>
          </p:txBody>
        </p:sp>
        <p:sp>
          <p:nvSpPr>
            <p:cNvPr id="17" name="左矢印 16"/>
            <p:cNvSpPr/>
            <p:nvPr/>
          </p:nvSpPr>
          <p:spPr bwMode="gray">
            <a:xfrm>
              <a:off x="5741043" y="4628593"/>
              <a:ext cx="801100" cy="270344"/>
            </a:xfrm>
            <a:prstGeom prst="leftArrow">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spTree>
    <p:extLst>
      <p:ext uri="{BB962C8B-B14F-4D97-AF65-F5344CB8AC3E}">
        <p14:creationId xmlns:p14="http://schemas.microsoft.com/office/powerpoint/2010/main" val="129762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77</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6" name="テキスト ボックス 5"/>
          <p:cNvSpPr txBox="1"/>
          <p:nvPr/>
        </p:nvSpPr>
        <p:spPr>
          <a:xfrm>
            <a:off x="4826643" y="1782501"/>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12" name="テキスト ボックス 11"/>
          <p:cNvSpPr txBox="1"/>
          <p:nvPr/>
        </p:nvSpPr>
        <p:spPr>
          <a:xfrm>
            <a:off x="822194" y="2696901"/>
            <a:ext cx="10782202" cy="2685804"/>
          </a:xfrm>
          <a:prstGeom prst="rect">
            <a:avLst/>
          </a:prstGeom>
          <a:noFill/>
          <a:ln>
            <a:solidFill>
              <a:schemeClr val="tx2"/>
            </a:solidFill>
          </a:ln>
        </p:spPr>
        <p:txBody>
          <a:bodyPr wrap="none" lIns="108000" tIns="108000" rIns="108000" bIns="108000" rtlCol="0">
            <a:noAutofit/>
          </a:bodyPr>
          <a:lstStyle/>
          <a:p>
            <a:r>
              <a:rPr kumimoji="1" lang="en-US" altLang="ja-JP" sz="2400" dirty="0" smtClean="0">
                <a:latin typeface="Consolas" panose="020B0609020204030204" pitchFamily="49" charset="0"/>
                <a:ea typeface="メイリオ" panose="020B0604030504040204" pitchFamily="50" charset="-128"/>
                <a:cs typeface="Consolas" panose="020B0609020204030204" pitchFamily="49" charset="0"/>
              </a:rPr>
              <a:t>Information </a:t>
            </a:r>
            <a:r>
              <a:rPr kumimoji="1" lang="en-US" altLang="ja-JP" sz="2400" dirty="0">
                <a:latin typeface="Consolas" panose="020B0609020204030204" pitchFamily="49" charset="0"/>
                <a:ea typeface="メイリオ" panose="020B0604030504040204" pitchFamily="50" charset="-128"/>
                <a:cs typeface="Consolas" panose="020B0609020204030204" pitchFamily="49" charset="0"/>
              </a:rPr>
              <a:t>info1 </a:t>
            </a:r>
            <a:endParaRPr kumimoji="1" lang="en-US" altLang="ja-JP" sz="2400" dirty="0" smtClean="0">
              <a:latin typeface="Consolas" panose="020B0609020204030204" pitchFamily="49" charset="0"/>
              <a:ea typeface="メイリオ" panose="020B0604030504040204" pitchFamily="50" charset="-128"/>
              <a:cs typeface="Consolas" panose="020B0609020204030204" pitchFamily="49" charset="0"/>
            </a:endParaRPr>
          </a:p>
          <a:p>
            <a:r>
              <a:rPr kumimoji="1" lang="ja-JP" altLang="en-US" sz="2400" dirty="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400" dirty="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400" dirty="0">
                <a:latin typeface="Consolas" panose="020B0609020204030204" pitchFamily="49" charset="0"/>
                <a:ea typeface="メイリオ" panose="020B0604030504040204" pitchFamily="50" charset="-128"/>
                <a:cs typeface="Consolas" panose="020B0609020204030204" pitchFamily="49" charset="0"/>
              </a:rPr>
              <a:t>new Information("</a:t>
            </a:r>
            <a:r>
              <a:rPr kumimoji="1" lang="ja-JP" altLang="en-US" sz="2400" dirty="0">
                <a:latin typeface="Consolas" panose="020B0609020204030204" pitchFamily="49" charset="0"/>
                <a:ea typeface="メイリオ" panose="020B0604030504040204" pitchFamily="50" charset="-128"/>
                <a:cs typeface="Consolas" panose="020B0609020204030204" pitchFamily="49" charset="0"/>
              </a:rPr>
              <a:t>東京都</a:t>
            </a:r>
            <a:r>
              <a:rPr kumimoji="1" lang="en-US" altLang="ja-JP" sz="2400" dirty="0">
                <a:latin typeface="Consolas" panose="020B0609020204030204" pitchFamily="49" charset="0"/>
                <a:ea typeface="メイリオ" panose="020B0604030504040204" pitchFamily="50" charset="-128"/>
                <a:cs typeface="Consolas" panose="020B0609020204030204" pitchFamily="49" charset="0"/>
              </a:rPr>
              <a:t>", "03-333-3333", "090-333-3333");</a:t>
            </a:r>
          </a:p>
          <a:p>
            <a:r>
              <a:rPr kumimoji="1" lang="en-US" altLang="ja-JP" sz="2400" dirty="0" smtClean="0">
                <a:latin typeface="Consolas" panose="020B0609020204030204" pitchFamily="49" charset="0"/>
                <a:ea typeface="メイリオ" panose="020B0604030504040204" pitchFamily="50" charset="-128"/>
                <a:cs typeface="Consolas" panose="020B0609020204030204" pitchFamily="49" charset="0"/>
              </a:rPr>
              <a:t>Customer </a:t>
            </a:r>
            <a:r>
              <a:rPr kumimoji="1" lang="en-US" altLang="ja-JP" sz="2400" dirty="0">
                <a:latin typeface="Consolas" panose="020B0609020204030204" pitchFamily="49" charset="0"/>
                <a:ea typeface="メイリオ" panose="020B0604030504040204" pitchFamily="50" charset="-128"/>
                <a:cs typeface="Consolas" panose="020B0609020204030204" pitchFamily="49" charset="0"/>
              </a:rPr>
              <a:t>c1 </a:t>
            </a:r>
            <a:endParaRPr kumimoji="1" lang="en-US" altLang="ja-JP" sz="2400" dirty="0" smtClean="0">
              <a:latin typeface="Consolas" panose="020B0609020204030204" pitchFamily="49" charset="0"/>
              <a:ea typeface="メイリオ" panose="020B0604030504040204" pitchFamily="50" charset="-128"/>
              <a:cs typeface="Consolas" panose="020B0609020204030204" pitchFamily="49" charset="0"/>
            </a:endParaRPr>
          </a:p>
          <a:p>
            <a:pPr>
              <a:spcAft>
                <a:spcPts val="1200"/>
              </a:spcAft>
            </a:pPr>
            <a:r>
              <a:rPr kumimoji="1" lang="en-US" altLang="ja-JP" sz="2400" dirty="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400" dirty="0" smtClean="0">
                <a:latin typeface="Consolas" panose="020B0609020204030204" pitchFamily="49" charset="0"/>
                <a:ea typeface="メイリオ" panose="020B0604030504040204" pitchFamily="50" charset="-128"/>
                <a:cs typeface="Consolas" panose="020B0609020204030204" pitchFamily="49" charset="0"/>
              </a:rPr>
              <a:t>  = </a:t>
            </a:r>
            <a:r>
              <a:rPr kumimoji="1" lang="en-US" altLang="ja-JP" sz="2400" dirty="0">
                <a:latin typeface="Consolas" panose="020B0609020204030204" pitchFamily="49" charset="0"/>
                <a:ea typeface="メイリオ" panose="020B0604030504040204" pitchFamily="50" charset="-128"/>
                <a:cs typeface="Consolas" panose="020B0609020204030204" pitchFamily="49" charset="0"/>
              </a:rPr>
              <a:t>new Customer("cus001", "</a:t>
            </a:r>
            <a:r>
              <a:rPr kumimoji="1" lang="ja-JP" altLang="en-US" sz="2400" dirty="0">
                <a:latin typeface="Consolas" panose="020B0609020204030204" pitchFamily="49" charset="0"/>
                <a:ea typeface="メイリオ" panose="020B0604030504040204" pitchFamily="50" charset="-128"/>
                <a:cs typeface="Consolas" panose="020B0609020204030204" pitchFamily="49" charset="0"/>
              </a:rPr>
              <a:t>田中宏</a:t>
            </a:r>
            <a:r>
              <a:rPr kumimoji="1" lang="en-US" altLang="ja-JP" sz="2400" dirty="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400" b="1" dirty="0">
                <a:solidFill>
                  <a:srgbClr val="00B0F0"/>
                </a:solidFill>
                <a:latin typeface="Consolas" panose="020B0609020204030204" pitchFamily="49" charset="0"/>
                <a:ea typeface="メイリオ" panose="020B0604030504040204" pitchFamily="50" charset="-128"/>
                <a:cs typeface="Consolas" panose="020B0609020204030204" pitchFamily="49" charset="0"/>
              </a:rPr>
              <a:t>info1</a:t>
            </a:r>
            <a:r>
              <a:rPr kumimoji="1" lang="en-US" altLang="ja-JP" sz="2400" dirty="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400" dirty="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400" dirty="0" err="1" smtClean="0">
                <a:latin typeface="Consolas" panose="020B0609020204030204" pitchFamily="49" charset="0"/>
                <a:ea typeface="メイリオ" panose="020B0604030504040204" pitchFamily="50" charset="-128"/>
                <a:cs typeface="Consolas" panose="020B0609020204030204" pitchFamily="49" charset="0"/>
              </a:rPr>
              <a:t>infoDb.create</a:t>
            </a:r>
            <a:r>
              <a:rPr kumimoji="1" lang="en-US" altLang="ja-JP" sz="2400" dirty="0" smtClean="0">
                <a:latin typeface="Consolas" panose="020B0609020204030204" pitchFamily="49" charset="0"/>
                <a:ea typeface="メイリオ" panose="020B0604030504040204" pitchFamily="50" charset="-128"/>
                <a:cs typeface="Consolas" panose="020B0609020204030204" pitchFamily="49" charset="0"/>
              </a:rPr>
              <a:t>(info1</a:t>
            </a:r>
            <a:r>
              <a:rPr kumimoji="1" lang="en-US" altLang="ja-JP" sz="2400" dirty="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400" dirty="0" err="1" smtClean="0">
                <a:latin typeface="Consolas" panose="020B0609020204030204" pitchFamily="49" charset="0"/>
                <a:ea typeface="メイリオ" panose="020B0604030504040204" pitchFamily="50" charset="-128"/>
                <a:cs typeface="Consolas" panose="020B0609020204030204" pitchFamily="49" charset="0"/>
              </a:rPr>
              <a:t>cusDb.create</a:t>
            </a:r>
            <a:r>
              <a:rPr kumimoji="1" lang="en-US" altLang="ja-JP" sz="2400" dirty="0" smtClean="0">
                <a:latin typeface="Consolas" panose="020B0609020204030204" pitchFamily="49" charset="0"/>
                <a:ea typeface="メイリオ" panose="020B0604030504040204" pitchFamily="50" charset="-128"/>
                <a:cs typeface="Consolas" panose="020B0609020204030204" pitchFamily="49" charset="0"/>
              </a:rPr>
              <a:t>(c1</a:t>
            </a:r>
            <a:r>
              <a:rPr kumimoji="1" lang="en-US" altLang="ja-JP" sz="2400" dirty="0" smtClean="0">
                <a:latin typeface="Consolas" panose="020B0609020204030204" pitchFamily="49" charset="0"/>
                <a:ea typeface="メイリオ" panose="020B0604030504040204" pitchFamily="50" charset="-128"/>
                <a:cs typeface="Consolas" panose="020B0609020204030204" pitchFamily="49" charset="0"/>
              </a:rPr>
              <a:t>);</a:t>
            </a:r>
          </a:p>
          <a:p>
            <a:endParaRPr kumimoji="1" lang="en-US" altLang="ja-JP" sz="2400" dirty="0">
              <a:latin typeface="Consolas" panose="020B0609020204030204" pitchFamily="49" charset="0"/>
              <a:ea typeface="メイリオ" panose="020B0604030504040204" pitchFamily="50" charset="-128"/>
              <a:cs typeface="Consolas" panose="020B0609020204030204" pitchFamily="49" charset="0"/>
            </a:endParaRPr>
          </a:p>
          <a:p>
            <a:endParaRPr kumimoji="1" lang="en-US" altLang="ja-JP" sz="2000" dirty="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dirty="0" smtClean="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dirty="0">
              <a:latin typeface="Consolas" panose="020B0609020204030204" pitchFamily="49" charset="0"/>
              <a:ea typeface="メイリオ" panose="020B0604030504040204" pitchFamily="50" charset="-128"/>
              <a:cs typeface="Consolas" panose="020B0609020204030204" pitchFamily="49" charset="0"/>
            </a:endParaRPr>
          </a:p>
        </p:txBody>
      </p:sp>
      <p:sp>
        <p:nvSpPr>
          <p:cNvPr id="13" name="テキスト ボックス 12"/>
          <p:cNvSpPr txBox="1"/>
          <p:nvPr/>
        </p:nvSpPr>
        <p:spPr>
          <a:xfrm>
            <a:off x="7651462" y="2226336"/>
            <a:ext cx="3952934" cy="452547"/>
          </a:xfrm>
          <a:prstGeom prst="rect">
            <a:avLst/>
          </a:prstGeom>
          <a:solidFill>
            <a:schemeClr val="accent2">
              <a:lumMod val="20000"/>
              <a:lumOff val="80000"/>
            </a:schemeClr>
          </a:solidFill>
        </p:spPr>
        <p:txBody>
          <a:bodyPr wrap="square" lIns="108000" tIns="108000" rIns="108000" bIns="108000" rtlCol="0">
            <a:noAutofit/>
          </a:bodyPr>
          <a:lstStyle/>
          <a:p>
            <a:pPr algn="ctr">
              <a:lnSpc>
                <a:spcPts val="2700"/>
              </a:lnSpc>
              <a:spcBef>
                <a:spcPts val="2400"/>
              </a:spcBef>
              <a:spcAft>
                <a:spcPts val="3000"/>
              </a:spcAft>
            </a:pPr>
            <a:r>
              <a:rPr kumimoji="1" lang="ja-JP" altLang="en-US" sz="2200" smtClean="0">
                <a:latin typeface="Calibri" panose="020F0502020204030204" pitchFamily="34" charset="0"/>
                <a:ea typeface="メイリオ" panose="020B0604030504040204" pitchFamily="50" charset="-128"/>
              </a:rPr>
              <a:t>データベースに保存</a:t>
            </a:r>
            <a:endParaRPr kumimoji="1" lang="en-US" altLang="ja-JP" sz="2200" smtClean="0">
              <a:latin typeface="Calibri" panose="020F0502020204030204" pitchFamily="34" charset="0"/>
              <a:ea typeface="メイリオ" panose="020B0604030504040204" pitchFamily="50" charset="-128"/>
            </a:endParaRPr>
          </a:p>
        </p:txBody>
      </p:sp>
      <p:sp>
        <p:nvSpPr>
          <p:cNvPr id="15" name="タイトル 4"/>
          <p:cNvSpPr>
            <a:spLocks noGrp="1"/>
          </p:cNvSpPr>
          <p:nvPr>
            <p:ph type="title"/>
          </p:nvPr>
        </p:nvSpPr>
        <p:spPr>
          <a:xfrm>
            <a:off x="531812" y="378377"/>
            <a:ext cx="11125200" cy="651934"/>
          </a:xfrm>
        </p:spPr>
        <p:txBody>
          <a:bodyPr/>
          <a:lstStyle/>
          <a:p>
            <a:r>
              <a:rPr lang="en-US" altLang="ja-JP" smtClean="0"/>
              <a:t>1. </a:t>
            </a:r>
            <a:r>
              <a:rPr lang="en-US" altLang="ja-JP" b="1"/>
              <a:t>One-to-One</a:t>
            </a:r>
            <a:r>
              <a:rPr lang="en-US" altLang="ja-JP"/>
              <a:t> </a:t>
            </a:r>
            <a:r>
              <a:rPr lang="ja-JP" altLang="en-US"/>
              <a:t>（</a:t>
            </a:r>
            <a:r>
              <a:rPr lang="en-US" altLang="ja-JP"/>
              <a:t>1</a:t>
            </a:r>
            <a:r>
              <a:rPr lang="ja-JP" altLang="en-US"/>
              <a:t>対</a:t>
            </a:r>
            <a:r>
              <a:rPr lang="en-US" altLang="ja-JP"/>
              <a:t>1</a:t>
            </a:r>
            <a:r>
              <a:rPr lang="ja-JP" altLang="en-US"/>
              <a:t>の関係</a:t>
            </a:r>
            <a:r>
              <a:rPr lang="ja-JP" altLang="en-US" smtClean="0"/>
              <a:t>）</a:t>
            </a:r>
            <a:endParaRPr kumimoji="1" lang="ja-JP" altLang="en-US"/>
          </a:p>
        </p:txBody>
      </p:sp>
      <p:sp>
        <p:nvSpPr>
          <p:cNvPr id="16" name="テキスト ボックス 15"/>
          <p:cNvSpPr txBox="1"/>
          <p:nvPr/>
        </p:nvSpPr>
        <p:spPr>
          <a:xfrm>
            <a:off x="521636" y="1164315"/>
            <a:ext cx="10099210" cy="619653"/>
          </a:xfrm>
          <a:prstGeom prst="rect">
            <a:avLst/>
          </a:prstGeom>
          <a:noFill/>
        </p:spPr>
        <p:txBody>
          <a:bodyPr wrap="square" lIns="0" tIns="0" rIns="0" bIns="0" rtlCol="0" anchor="ctr">
            <a:noAutofit/>
          </a:bodyPr>
          <a:lstStyle/>
          <a:p>
            <a:pPr marL="571500" indent="-571500">
              <a:lnSpc>
                <a:spcPts val="2700"/>
              </a:lnSpc>
              <a:buFont typeface="Wingdings" panose="05000000000000000000" pitchFamily="2" charset="2"/>
              <a:buChar char="u"/>
            </a:pPr>
            <a:r>
              <a:rPr kumimoji="1" lang="ja-JP" altLang="en-US" sz="2800" smtClean="0">
                <a:latin typeface="Calibri" panose="020F0502020204030204" pitchFamily="34" charset="0"/>
                <a:ea typeface="メイリオ" panose="020B0604030504040204" pitchFamily="50" charset="-128"/>
              </a:rPr>
              <a:t>永続化（データベース）処理</a:t>
            </a:r>
          </a:p>
        </p:txBody>
      </p:sp>
      <p:cxnSp>
        <p:nvCxnSpPr>
          <p:cNvPr id="5" name="直線コネクタ 4"/>
          <p:cNvCxnSpPr/>
          <p:nvPr/>
        </p:nvCxnSpPr>
        <p:spPr>
          <a:xfrm>
            <a:off x="930303" y="3140765"/>
            <a:ext cx="2862469" cy="0"/>
          </a:xfrm>
          <a:prstGeom prst="line">
            <a:avLst/>
          </a:prstGeom>
          <a:ln w="28575">
            <a:solidFill>
              <a:schemeClr val="accent6">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930303" y="3872285"/>
            <a:ext cx="1844702" cy="0"/>
          </a:xfrm>
          <a:prstGeom prst="line">
            <a:avLst/>
          </a:prstGeom>
          <a:ln w="28575">
            <a:solidFill>
              <a:schemeClr val="accent6">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7203882" y="4245997"/>
            <a:ext cx="826935" cy="0"/>
          </a:xfrm>
          <a:prstGeom prst="line">
            <a:avLst/>
          </a:prstGeom>
          <a:ln w="28575">
            <a:solidFill>
              <a:srgbClr val="0070C0"/>
            </a:solidFill>
            <a:miter lim="800000"/>
          </a:ln>
        </p:spPr>
        <p:style>
          <a:lnRef idx="1">
            <a:schemeClr val="accent1"/>
          </a:lnRef>
          <a:fillRef idx="0">
            <a:schemeClr val="accent1"/>
          </a:fillRef>
          <a:effectRef idx="0">
            <a:schemeClr val="accent1"/>
          </a:effectRef>
          <a:fontRef idx="minor">
            <a:schemeClr val="tx1"/>
          </a:fontRef>
        </p:style>
      </p:cxnSp>
      <p:grpSp>
        <p:nvGrpSpPr>
          <p:cNvPr id="17" name="グループ化 16"/>
          <p:cNvGrpSpPr/>
          <p:nvPr/>
        </p:nvGrpSpPr>
        <p:grpSpPr>
          <a:xfrm>
            <a:off x="4699422" y="4580567"/>
            <a:ext cx="3331395" cy="489005"/>
            <a:chOff x="5741043" y="4496145"/>
            <a:chExt cx="4213990" cy="489005"/>
          </a:xfrm>
        </p:grpSpPr>
        <p:sp>
          <p:nvSpPr>
            <p:cNvPr id="18" name="テキスト ボックス 17"/>
            <p:cNvSpPr txBox="1"/>
            <p:nvPr/>
          </p:nvSpPr>
          <p:spPr>
            <a:xfrm>
              <a:off x="6542143" y="4496145"/>
              <a:ext cx="3412890" cy="489005"/>
            </a:xfrm>
            <a:prstGeom prst="rect">
              <a:avLst/>
            </a:prstGeom>
            <a:solidFill>
              <a:schemeClr val="accent2">
                <a:lumMod val="20000"/>
                <a:lumOff val="80000"/>
              </a:schemeClr>
            </a:solidFill>
          </p:spPr>
          <p:txBody>
            <a:bodyPr wrap="square" lIns="108000" tIns="108000" rIns="108000" bIns="108000" rtlCol="0">
              <a:noAutofit/>
            </a:bodyPr>
            <a:lstStyle/>
            <a:p>
              <a:pPr>
                <a:lnSpc>
                  <a:spcPts val="2700"/>
                </a:lnSpc>
              </a:pPr>
              <a:r>
                <a:rPr kumimoji="1" lang="ja-JP" altLang="en-US" smtClean="0">
                  <a:latin typeface="Calibri" panose="020F0502020204030204" pitchFamily="34" charset="0"/>
                  <a:ea typeface="メイリオ" panose="020B0604030504040204" pitchFamily="50" charset="-128"/>
                </a:rPr>
                <a:t>それぞれを</a:t>
              </a:r>
              <a:r>
                <a:rPr kumimoji="1" lang="en-US" altLang="ja-JP" smtClean="0">
                  <a:latin typeface="Calibri" panose="020F0502020204030204" pitchFamily="34" charset="0"/>
                  <a:ea typeface="メイリオ" panose="020B0604030504040204" pitchFamily="50" charset="-128"/>
                </a:rPr>
                <a:t>DB</a:t>
              </a:r>
              <a:r>
                <a:rPr kumimoji="1" lang="ja-JP" altLang="en-US" smtClean="0">
                  <a:latin typeface="Calibri" panose="020F0502020204030204" pitchFamily="34" charset="0"/>
                  <a:ea typeface="メイリオ" panose="020B0604030504040204" pitchFamily="50" charset="-128"/>
                </a:rPr>
                <a:t>に保存</a:t>
              </a:r>
            </a:p>
          </p:txBody>
        </p:sp>
        <p:sp>
          <p:nvSpPr>
            <p:cNvPr id="19" name="左矢印 18"/>
            <p:cNvSpPr/>
            <p:nvPr/>
          </p:nvSpPr>
          <p:spPr bwMode="gray">
            <a:xfrm>
              <a:off x="5741043" y="4628593"/>
              <a:ext cx="801100" cy="270344"/>
            </a:xfrm>
            <a:prstGeom prst="leftArrow">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sp>
        <p:nvSpPr>
          <p:cNvPr id="20" name="テキスト ボックス 19"/>
          <p:cNvSpPr txBox="1"/>
          <p:nvPr/>
        </p:nvSpPr>
        <p:spPr>
          <a:xfrm>
            <a:off x="8554339" y="3795300"/>
            <a:ext cx="2458218" cy="489005"/>
          </a:xfrm>
          <a:prstGeom prst="rect">
            <a:avLst/>
          </a:prstGeom>
          <a:solidFill>
            <a:schemeClr val="accent2">
              <a:lumMod val="20000"/>
              <a:lumOff val="80000"/>
            </a:schemeClr>
          </a:solidFill>
        </p:spPr>
        <p:txBody>
          <a:bodyPr wrap="square" lIns="108000" tIns="108000" rIns="108000" bIns="108000" rtlCol="0">
            <a:noAutofit/>
          </a:bodyPr>
          <a:lstStyle/>
          <a:p>
            <a:pPr>
              <a:lnSpc>
                <a:spcPts val="2700"/>
              </a:lnSpc>
            </a:pPr>
            <a:r>
              <a:rPr kumimoji="1" lang="ja-JP" altLang="en-US" smtClean="0">
                <a:latin typeface="Calibri" panose="020F0502020204030204" pitchFamily="34" charset="0"/>
                <a:ea typeface="メイリオ" panose="020B0604030504040204" pitchFamily="50" charset="-128"/>
              </a:rPr>
              <a:t>顧客情報も忘れずに</a:t>
            </a:r>
          </a:p>
        </p:txBody>
      </p:sp>
    </p:spTree>
    <p:extLst>
      <p:ext uri="{BB962C8B-B14F-4D97-AF65-F5344CB8AC3E}">
        <p14:creationId xmlns:p14="http://schemas.microsoft.com/office/powerpoint/2010/main" val="79968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78</a:t>
            </a:fld>
            <a:endParaRPr lang="en-US"/>
          </a:p>
        </p:txBody>
      </p:sp>
      <p:sp>
        <p:nvSpPr>
          <p:cNvPr id="6" name="テキスト ボックス 5"/>
          <p:cNvSpPr txBox="1"/>
          <p:nvPr/>
        </p:nvSpPr>
        <p:spPr>
          <a:xfrm>
            <a:off x="1064173" y="2021951"/>
            <a:ext cx="9660930" cy="475966"/>
          </a:xfrm>
          <a:prstGeom prst="rect">
            <a:avLst/>
          </a:prstGeom>
          <a:solidFill>
            <a:schemeClr val="accent2">
              <a:lumMod val="20000"/>
              <a:lumOff val="80000"/>
            </a:schemeClr>
          </a:solidFill>
        </p:spPr>
        <p:txBody>
          <a:bodyPr wrap="none" lIns="0" tIns="108000" rIns="0" bIns="108000" rtlCol="0">
            <a:noAutofit/>
          </a:bodyPr>
          <a:lstStyle/>
          <a:p>
            <a:pPr algn="ctr">
              <a:lnSpc>
                <a:spcPts val="2700"/>
              </a:lnSpc>
            </a:pPr>
            <a:r>
              <a:rPr kumimoji="1" lang="ja-JP" altLang="en-US" sz="2800" smtClean="0">
                <a:latin typeface="Calibri" panose="020F0502020204030204" pitchFamily="34" charset="0"/>
                <a:ea typeface="メイリオ" panose="020B0604030504040204" pitchFamily="50" charset="-128"/>
              </a:rPr>
              <a:t>外部キー結合：外部キーで関連するテーブルを結合する</a:t>
            </a:r>
          </a:p>
        </p:txBody>
      </p:sp>
      <p:grpSp>
        <p:nvGrpSpPr>
          <p:cNvPr id="19" name="グループ化 18"/>
          <p:cNvGrpSpPr/>
          <p:nvPr/>
        </p:nvGrpSpPr>
        <p:grpSpPr>
          <a:xfrm>
            <a:off x="1064173" y="2690250"/>
            <a:ext cx="9814034" cy="3416258"/>
            <a:chOff x="1064173" y="2690250"/>
            <a:chExt cx="9814034" cy="3416258"/>
          </a:xfrm>
        </p:grpSpPr>
        <p:pic>
          <p:nvPicPr>
            <p:cNvPr id="21" name="図 20"/>
            <p:cNvPicPr/>
            <p:nvPr/>
          </p:nvPicPr>
          <p:blipFill>
            <a:blip r:embed="rId3" cstate="print">
              <a:extLst>
                <a:ext uri="{28A0092B-C50C-407E-A947-70E740481C1C}">
                  <a14:useLocalDpi xmlns:a14="http://schemas.microsoft.com/office/drawing/2010/main" val="0"/>
                </a:ext>
              </a:extLst>
            </a:blip>
            <a:stretch>
              <a:fillRect/>
            </a:stretch>
          </p:blipFill>
          <p:spPr>
            <a:xfrm>
              <a:off x="1064173" y="2690250"/>
              <a:ext cx="9814034" cy="2901251"/>
            </a:xfrm>
            <a:prstGeom prst="rect">
              <a:avLst/>
            </a:prstGeom>
          </p:spPr>
        </p:pic>
        <p:sp>
          <p:nvSpPr>
            <p:cNvPr id="22" name="円/楕円 21"/>
            <p:cNvSpPr/>
            <p:nvPr/>
          </p:nvSpPr>
          <p:spPr bwMode="gray">
            <a:xfrm>
              <a:off x="3993931" y="4277710"/>
              <a:ext cx="420414" cy="420414"/>
            </a:xfrm>
            <a:prstGeom prst="ellipse">
              <a:avLst/>
            </a:prstGeom>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23" name="円/楕円 22"/>
            <p:cNvSpPr/>
            <p:nvPr/>
          </p:nvSpPr>
          <p:spPr bwMode="gray">
            <a:xfrm>
              <a:off x="6265895" y="4161896"/>
              <a:ext cx="420414" cy="420414"/>
            </a:xfrm>
            <a:prstGeom prst="ellipse">
              <a:avLst/>
            </a:prstGeom>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24" name="テキスト ボックス 23"/>
            <p:cNvSpPr txBox="1"/>
            <p:nvPr/>
          </p:nvSpPr>
          <p:spPr>
            <a:xfrm>
              <a:off x="3091771" y="5759667"/>
              <a:ext cx="3174124" cy="346841"/>
            </a:xfrm>
            <a:prstGeom prst="rect">
              <a:avLst/>
            </a:prstGeom>
            <a:noFill/>
          </p:spPr>
          <p:txBody>
            <a:bodyPr wrap="none" lIns="0" tIns="0" rIns="0" bIns="0" rtlCol="0">
              <a:noAutofit/>
            </a:bodyPr>
            <a:lstStyle/>
            <a:p>
              <a:pPr>
                <a:lnSpc>
                  <a:spcPts val="2700"/>
                </a:lnSpc>
              </a:pPr>
              <a:r>
                <a:rPr kumimoji="1" lang="en-US" altLang="ja-JP" smtClean="0">
                  <a:latin typeface="Calibri" panose="020F0502020204030204" pitchFamily="34" charset="0"/>
                  <a:ea typeface="メイリオ" panose="020B0604030504040204" pitchFamily="50" charset="-128"/>
                </a:rPr>
                <a:t>INFORMATION</a:t>
              </a:r>
              <a:r>
                <a:rPr kumimoji="1" lang="ja-JP" altLang="en-US" smtClean="0">
                  <a:latin typeface="Calibri" panose="020F0502020204030204" pitchFamily="34" charset="0"/>
                  <a:ea typeface="メイリオ" panose="020B0604030504040204" pitchFamily="50" charset="-128"/>
                </a:rPr>
                <a:t> テーブルのキー</a:t>
              </a:r>
            </a:p>
          </p:txBody>
        </p:sp>
        <p:sp>
          <p:nvSpPr>
            <p:cNvPr id="25" name="円/楕円 24"/>
            <p:cNvSpPr/>
            <p:nvPr/>
          </p:nvSpPr>
          <p:spPr bwMode="gray">
            <a:xfrm>
              <a:off x="3993931" y="4792717"/>
              <a:ext cx="420414" cy="420414"/>
            </a:xfrm>
            <a:prstGeom prst="ellipse">
              <a:avLst/>
            </a:prstGeom>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26" name="円/楕円 25"/>
            <p:cNvSpPr/>
            <p:nvPr/>
          </p:nvSpPr>
          <p:spPr bwMode="gray">
            <a:xfrm>
              <a:off x="6309666" y="4698124"/>
              <a:ext cx="420414" cy="420414"/>
            </a:xfrm>
            <a:prstGeom prst="ellipse">
              <a:avLst/>
            </a:prstGeom>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27" name="上矢印 26"/>
            <p:cNvSpPr/>
            <p:nvPr/>
          </p:nvSpPr>
          <p:spPr bwMode="gray">
            <a:xfrm>
              <a:off x="3983420" y="5276189"/>
              <a:ext cx="430925" cy="483478"/>
            </a:xfrm>
            <a:prstGeom prst="upArrow">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sp>
        <p:nvSpPr>
          <p:cNvPr id="28" name="タイトル 4"/>
          <p:cNvSpPr>
            <a:spLocks noGrp="1"/>
          </p:cNvSpPr>
          <p:nvPr>
            <p:ph type="title"/>
          </p:nvPr>
        </p:nvSpPr>
        <p:spPr>
          <a:xfrm>
            <a:off x="531812" y="378377"/>
            <a:ext cx="11125200" cy="651934"/>
          </a:xfrm>
        </p:spPr>
        <p:txBody>
          <a:bodyPr/>
          <a:lstStyle/>
          <a:p>
            <a:r>
              <a:rPr lang="en-US" altLang="ja-JP"/>
              <a:t>1</a:t>
            </a:r>
            <a:r>
              <a:rPr lang="en-US" altLang="ja-JP" smtClean="0"/>
              <a:t>. </a:t>
            </a:r>
            <a:r>
              <a:rPr lang="en-US" altLang="ja-JP" b="1"/>
              <a:t>One-to-One</a:t>
            </a:r>
            <a:r>
              <a:rPr lang="en-US" altLang="ja-JP"/>
              <a:t> </a:t>
            </a:r>
            <a:r>
              <a:rPr lang="ja-JP" altLang="en-US"/>
              <a:t>（</a:t>
            </a:r>
            <a:r>
              <a:rPr lang="en-US" altLang="ja-JP"/>
              <a:t>1</a:t>
            </a:r>
            <a:r>
              <a:rPr lang="ja-JP" altLang="en-US"/>
              <a:t>対</a:t>
            </a:r>
            <a:r>
              <a:rPr lang="en-US" altLang="ja-JP"/>
              <a:t>1</a:t>
            </a:r>
            <a:r>
              <a:rPr lang="ja-JP" altLang="en-US"/>
              <a:t>の関係</a:t>
            </a:r>
            <a:r>
              <a:rPr lang="ja-JP" altLang="en-US" smtClean="0"/>
              <a:t>）</a:t>
            </a:r>
            <a:endParaRPr kumimoji="1" lang="ja-JP" altLang="en-US"/>
          </a:p>
        </p:txBody>
      </p:sp>
      <p:sp>
        <p:nvSpPr>
          <p:cNvPr id="29" name="テキスト ボックス 28"/>
          <p:cNvSpPr txBox="1"/>
          <p:nvPr/>
        </p:nvSpPr>
        <p:spPr>
          <a:xfrm>
            <a:off x="521636" y="1164315"/>
            <a:ext cx="10099210" cy="619653"/>
          </a:xfrm>
          <a:prstGeom prst="rect">
            <a:avLst/>
          </a:prstGeom>
          <a:noFill/>
        </p:spPr>
        <p:txBody>
          <a:bodyPr wrap="square" lIns="0" tIns="0" rIns="0" bIns="0" rtlCol="0" anchor="ctr">
            <a:noAutofit/>
          </a:bodyPr>
          <a:lstStyle/>
          <a:p>
            <a:pPr marL="571500" indent="-571500">
              <a:lnSpc>
                <a:spcPts val="2700"/>
              </a:lnSpc>
              <a:buFont typeface="Wingdings" panose="05000000000000000000" pitchFamily="2" charset="2"/>
              <a:buChar char="u"/>
            </a:pPr>
            <a:r>
              <a:rPr kumimoji="1" lang="en-US" altLang="ja-JP" sz="2800" smtClean="0">
                <a:latin typeface="Calibri" panose="020F0502020204030204" pitchFamily="34" charset="0"/>
                <a:ea typeface="メイリオ" panose="020B0604030504040204" pitchFamily="50" charset="-128"/>
              </a:rPr>
              <a:t>RDB</a:t>
            </a:r>
            <a:r>
              <a:rPr kumimoji="1" lang="ja-JP" altLang="en-US" sz="2800" smtClean="0">
                <a:latin typeface="Calibri" panose="020F0502020204030204" pitchFamily="34" charset="0"/>
                <a:ea typeface="メイリオ" panose="020B0604030504040204" pitchFamily="50" charset="-128"/>
              </a:rPr>
              <a:t>での保存形式は次のようになる</a:t>
            </a:r>
          </a:p>
        </p:txBody>
      </p:sp>
    </p:spTree>
    <p:extLst>
      <p:ext uri="{BB962C8B-B14F-4D97-AF65-F5344CB8AC3E}">
        <p14:creationId xmlns:p14="http://schemas.microsoft.com/office/powerpoint/2010/main" val="812843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79</a:t>
            </a:fld>
            <a:endParaRPr lang="en-US"/>
          </a:p>
        </p:txBody>
      </p:sp>
      <p:sp>
        <p:nvSpPr>
          <p:cNvPr id="12" name="テキスト ボックス 11"/>
          <p:cNvSpPr txBox="1"/>
          <p:nvPr/>
        </p:nvSpPr>
        <p:spPr>
          <a:xfrm>
            <a:off x="822194" y="2696901"/>
            <a:ext cx="10782202" cy="2685804"/>
          </a:xfrm>
          <a:prstGeom prst="rect">
            <a:avLst/>
          </a:prstGeom>
          <a:noFill/>
          <a:ln>
            <a:solidFill>
              <a:schemeClr val="tx2"/>
            </a:solidFill>
          </a:ln>
        </p:spPr>
        <p:txBody>
          <a:bodyPr wrap="none" lIns="108000" tIns="108000" rIns="108000" bIns="108000" rtlCol="0">
            <a:noAutofit/>
          </a:bodyPr>
          <a:lstStyle/>
          <a:p>
            <a:r>
              <a:rPr kumimoji="1" lang="en-US" altLang="ja-JP" sz="2400" dirty="0" smtClean="0">
                <a:latin typeface="Consolas" panose="020B0609020204030204" pitchFamily="49" charset="0"/>
                <a:ea typeface="メイリオ" panose="020B0604030504040204" pitchFamily="50" charset="-128"/>
                <a:cs typeface="Consolas" panose="020B0609020204030204" pitchFamily="49" charset="0"/>
              </a:rPr>
              <a:t>Information </a:t>
            </a:r>
            <a:r>
              <a:rPr kumimoji="1" lang="en-US" altLang="ja-JP" sz="2400" dirty="0">
                <a:latin typeface="Consolas" panose="020B0609020204030204" pitchFamily="49" charset="0"/>
                <a:ea typeface="メイリオ" panose="020B0604030504040204" pitchFamily="50" charset="-128"/>
                <a:cs typeface="Consolas" panose="020B0609020204030204" pitchFamily="49" charset="0"/>
              </a:rPr>
              <a:t>info1 </a:t>
            </a:r>
            <a:endParaRPr kumimoji="1" lang="en-US" altLang="ja-JP" sz="2400" dirty="0" smtClean="0">
              <a:latin typeface="Consolas" panose="020B0609020204030204" pitchFamily="49" charset="0"/>
              <a:ea typeface="メイリオ" panose="020B0604030504040204" pitchFamily="50" charset="-128"/>
              <a:cs typeface="Consolas" panose="020B0609020204030204" pitchFamily="49" charset="0"/>
            </a:endParaRPr>
          </a:p>
          <a:p>
            <a:r>
              <a:rPr kumimoji="1" lang="ja-JP" altLang="en-US" sz="2400" dirty="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400" dirty="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400" dirty="0">
                <a:latin typeface="Consolas" panose="020B0609020204030204" pitchFamily="49" charset="0"/>
                <a:ea typeface="メイリオ" panose="020B0604030504040204" pitchFamily="50" charset="-128"/>
                <a:cs typeface="Consolas" panose="020B0609020204030204" pitchFamily="49" charset="0"/>
              </a:rPr>
              <a:t>new Information("</a:t>
            </a:r>
            <a:r>
              <a:rPr kumimoji="1" lang="ja-JP" altLang="en-US" sz="2400" dirty="0">
                <a:latin typeface="Consolas" panose="020B0609020204030204" pitchFamily="49" charset="0"/>
                <a:ea typeface="メイリオ" panose="020B0604030504040204" pitchFamily="50" charset="-128"/>
                <a:cs typeface="Consolas" panose="020B0609020204030204" pitchFamily="49" charset="0"/>
              </a:rPr>
              <a:t>東京都</a:t>
            </a:r>
            <a:r>
              <a:rPr kumimoji="1" lang="en-US" altLang="ja-JP" sz="2400" dirty="0">
                <a:latin typeface="Consolas" panose="020B0609020204030204" pitchFamily="49" charset="0"/>
                <a:ea typeface="メイリオ" panose="020B0604030504040204" pitchFamily="50" charset="-128"/>
                <a:cs typeface="Consolas" panose="020B0609020204030204" pitchFamily="49" charset="0"/>
              </a:rPr>
              <a:t>", "03-333-3333", "090-333-3333");</a:t>
            </a:r>
          </a:p>
          <a:p>
            <a:r>
              <a:rPr kumimoji="1" lang="en-US" altLang="ja-JP" sz="2400" dirty="0" smtClean="0">
                <a:latin typeface="Consolas" panose="020B0609020204030204" pitchFamily="49" charset="0"/>
                <a:ea typeface="メイリオ" panose="020B0604030504040204" pitchFamily="50" charset="-128"/>
                <a:cs typeface="Consolas" panose="020B0609020204030204" pitchFamily="49" charset="0"/>
              </a:rPr>
              <a:t>Customer </a:t>
            </a:r>
            <a:r>
              <a:rPr kumimoji="1" lang="en-US" altLang="ja-JP" sz="2400" dirty="0">
                <a:latin typeface="Consolas" panose="020B0609020204030204" pitchFamily="49" charset="0"/>
                <a:ea typeface="メイリオ" panose="020B0604030504040204" pitchFamily="50" charset="-128"/>
                <a:cs typeface="Consolas" panose="020B0609020204030204" pitchFamily="49" charset="0"/>
              </a:rPr>
              <a:t>c1 </a:t>
            </a:r>
            <a:endParaRPr kumimoji="1" lang="en-US" altLang="ja-JP" sz="2400" dirty="0" smtClean="0">
              <a:latin typeface="Consolas" panose="020B0609020204030204" pitchFamily="49" charset="0"/>
              <a:ea typeface="メイリオ" panose="020B0604030504040204" pitchFamily="50" charset="-128"/>
              <a:cs typeface="Consolas" panose="020B0609020204030204" pitchFamily="49" charset="0"/>
            </a:endParaRPr>
          </a:p>
          <a:p>
            <a:pPr>
              <a:spcAft>
                <a:spcPts val="1200"/>
              </a:spcAft>
            </a:pPr>
            <a:r>
              <a:rPr kumimoji="1" lang="en-US" altLang="ja-JP" sz="2400" dirty="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400" dirty="0" smtClean="0">
                <a:latin typeface="Consolas" panose="020B0609020204030204" pitchFamily="49" charset="0"/>
                <a:ea typeface="メイリオ" panose="020B0604030504040204" pitchFamily="50" charset="-128"/>
                <a:cs typeface="Consolas" panose="020B0609020204030204" pitchFamily="49" charset="0"/>
              </a:rPr>
              <a:t>  = </a:t>
            </a:r>
            <a:r>
              <a:rPr kumimoji="1" lang="en-US" altLang="ja-JP" sz="2400" dirty="0">
                <a:latin typeface="Consolas" panose="020B0609020204030204" pitchFamily="49" charset="0"/>
                <a:ea typeface="メイリオ" panose="020B0604030504040204" pitchFamily="50" charset="-128"/>
                <a:cs typeface="Consolas" panose="020B0609020204030204" pitchFamily="49" charset="0"/>
              </a:rPr>
              <a:t>new Customer("cus001", "</a:t>
            </a:r>
            <a:r>
              <a:rPr kumimoji="1" lang="ja-JP" altLang="en-US" sz="2400" dirty="0">
                <a:latin typeface="Consolas" panose="020B0609020204030204" pitchFamily="49" charset="0"/>
                <a:ea typeface="メイリオ" panose="020B0604030504040204" pitchFamily="50" charset="-128"/>
                <a:cs typeface="Consolas" panose="020B0609020204030204" pitchFamily="49" charset="0"/>
              </a:rPr>
              <a:t>田中宏</a:t>
            </a:r>
            <a:r>
              <a:rPr kumimoji="1" lang="en-US" altLang="ja-JP" sz="2400" dirty="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400" b="1" dirty="0">
                <a:solidFill>
                  <a:srgbClr val="00B0F0"/>
                </a:solidFill>
                <a:latin typeface="Consolas" panose="020B0609020204030204" pitchFamily="49" charset="0"/>
                <a:ea typeface="メイリオ" panose="020B0604030504040204" pitchFamily="50" charset="-128"/>
                <a:cs typeface="Consolas" panose="020B0609020204030204" pitchFamily="49" charset="0"/>
              </a:rPr>
              <a:t>info1</a:t>
            </a:r>
            <a:r>
              <a:rPr kumimoji="1" lang="en-US" altLang="ja-JP" sz="2400" dirty="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400" dirty="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400" strike="dblStrike" dirty="0" err="1" smtClean="0">
                <a:latin typeface="Consolas" panose="020B0609020204030204" pitchFamily="49" charset="0"/>
                <a:ea typeface="メイリオ" panose="020B0604030504040204" pitchFamily="50" charset="-128"/>
                <a:cs typeface="Consolas" panose="020B0609020204030204" pitchFamily="49" charset="0"/>
              </a:rPr>
              <a:t>infoDb.create</a:t>
            </a:r>
            <a:r>
              <a:rPr kumimoji="1" lang="en-US" altLang="ja-JP" sz="2400" strike="dblStrike" dirty="0" smtClean="0">
                <a:latin typeface="Consolas" panose="020B0609020204030204" pitchFamily="49" charset="0"/>
                <a:ea typeface="メイリオ" panose="020B0604030504040204" pitchFamily="50" charset="-128"/>
                <a:cs typeface="Consolas" panose="020B0609020204030204" pitchFamily="49" charset="0"/>
              </a:rPr>
              <a:t>(info1</a:t>
            </a:r>
            <a:r>
              <a:rPr kumimoji="1" lang="en-US" altLang="ja-JP" sz="2400" strike="dblStrike" dirty="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400" dirty="0" err="1" smtClean="0">
                <a:latin typeface="Consolas" panose="020B0609020204030204" pitchFamily="49" charset="0"/>
                <a:ea typeface="メイリオ" panose="020B0604030504040204" pitchFamily="50" charset="-128"/>
                <a:cs typeface="Consolas" panose="020B0609020204030204" pitchFamily="49" charset="0"/>
              </a:rPr>
              <a:t>cusDb.create</a:t>
            </a:r>
            <a:r>
              <a:rPr kumimoji="1" lang="en-US" altLang="ja-JP" sz="2400" dirty="0" smtClean="0">
                <a:latin typeface="Consolas" panose="020B0609020204030204" pitchFamily="49" charset="0"/>
                <a:ea typeface="メイリオ" panose="020B0604030504040204" pitchFamily="50" charset="-128"/>
                <a:cs typeface="Consolas" panose="020B0609020204030204" pitchFamily="49" charset="0"/>
              </a:rPr>
              <a:t>(c1</a:t>
            </a:r>
            <a:r>
              <a:rPr kumimoji="1" lang="en-US" altLang="ja-JP" sz="2400" dirty="0" smtClean="0">
                <a:latin typeface="Consolas" panose="020B0609020204030204" pitchFamily="49" charset="0"/>
                <a:ea typeface="メイリオ" panose="020B0604030504040204" pitchFamily="50" charset="-128"/>
                <a:cs typeface="Consolas" panose="020B0609020204030204" pitchFamily="49" charset="0"/>
              </a:rPr>
              <a:t>);</a:t>
            </a:r>
          </a:p>
          <a:p>
            <a:endParaRPr kumimoji="1" lang="en-US" altLang="ja-JP" sz="2400" dirty="0">
              <a:latin typeface="Consolas" panose="020B0609020204030204" pitchFamily="49" charset="0"/>
              <a:ea typeface="メイリオ" panose="020B0604030504040204" pitchFamily="50" charset="-128"/>
              <a:cs typeface="Consolas" panose="020B0609020204030204" pitchFamily="49" charset="0"/>
            </a:endParaRPr>
          </a:p>
          <a:p>
            <a:endParaRPr kumimoji="1" lang="en-US" altLang="ja-JP" sz="2000" dirty="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dirty="0" smtClean="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dirty="0">
              <a:latin typeface="Consolas" panose="020B0609020204030204" pitchFamily="49" charset="0"/>
              <a:ea typeface="メイリオ" panose="020B0604030504040204" pitchFamily="50" charset="-128"/>
              <a:cs typeface="Consolas" panose="020B0609020204030204" pitchFamily="49" charset="0"/>
            </a:endParaRPr>
          </a:p>
        </p:txBody>
      </p:sp>
      <p:sp>
        <p:nvSpPr>
          <p:cNvPr id="13" name="テキスト ボックス 12"/>
          <p:cNvSpPr txBox="1"/>
          <p:nvPr/>
        </p:nvSpPr>
        <p:spPr>
          <a:xfrm>
            <a:off x="7651462" y="2226336"/>
            <a:ext cx="3952934" cy="452547"/>
          </a:xfrm>
          <a:prstGeom prst="rect">
            <a:avLst/>
          </a:prstGeom>
          <a:solidFill>
            <a:schemeClr val="accent2">
              <a:lumMod val="20000"/>
              <a:lumOff val="80000"/>
            </a:schemeClr>
          </a:solidFill>
        </p:spPr>
        <p:txBody>
          <a:bodyPr wrap="square" lIns="108000" tIns="108000" rIns="108000" bIns="108000" rtlCol="0">
            <a:noAutofit/>
          </a:bodyPr>
          <a:lstStyle/>
          <a:p>
            <a:pPr algn="ctr">
              <a:lnSpc>
                <a:spcPts val="2700"/>
              </a:lnSpc>
              <a:spcBef>
                <a:spcPts val="2400"/>
              </a:spcBef>
              <a:spcAft>
                <a:spcPts val="3000"/>
              </a:spcAft>
            </a:pPr>
            <a:r>
              <a:rPr kumimoji="1" lang="ja-JP" altLang="en-US" sz="2200" smtClean="0">
                <a:latin typeface="Calibri" panose="020F0502020204030204" pitchFamily="34" charset="0"/>
                <a:ea typeface="メイリオ" panose="020B0604030504040204" pitchFamily="50" charset="-128"/>
              </a:rPr>
              <a:t>データベースに保存</a:t>
            </a:r>
            <a:endParaRPr kumimoji="1" lang="en-US" altLang="ja-JP" sz="2200" smtClean="0">
              <a:latin typeface="Calibri" panose="020F0502020204030204" pitchFamily="34" charset="0"/>
              <a:ea typeface="メイリオ" panose="020B0604030504040204" pitchFamily="50" charset="-128"/>
            </a:endParaRPr>
          </a:p>
        </p:txBody>
      </p:sp>
      <p:sp>
        <p:nvSpPr>
          <p:cNvPr id="15" name="タイトル 4"/>
          <p:cNvSpPr>
            <a:spLocks noGrp="1"/>
          </p:cNvSpPr>
          <p:nvPr>
            <p:ph type="title"/>
          </p:nvPr>
        </p:nvSpPr>
        <p:spPr>
          <a:xfrm>
            <a:off x="531812" y="378377"/>
            <a:ext cx="11125200" cy="651934"/>
          </a:xfrm>
        </p:spPr>
        <p:txBody>
          <a:bodyPr/>
          <a:lstStyle/>
          <a:p>
            <a:r>
              <a:rPr lang="en-US" altLang="ja-JP"/>
              <a:t>1</a:t>
            </a:r>
            <a:r>
              <a:rPr lang="en-US" altLang="ja-JP" smtClean="0"/>
              <a:t>. </a:t>
            </a:r>
            <a:r>
              <a:rPr lang="en-US" altLang="ja-JP" b="1"/>
              <a:t>One-to-One</a:t>
            </a:r>
            <a:r>
              <a:rPr lang="en-US" altLang="ja-JP"/>
              <a:t> </a:t>
            </a:r>
            <a:r>
              <a:rPr lang="ja-JP" altLang="en-US"/>
              <a:t>（</a:t>
            </a:r>
            <a:r>
              <a:rPr lang="en-US" altLang="ja-JP"/>
              <a:t>1</a:t>
            </a:r>
            <a:r>
              <a:rPr lang="ja-JP" altLang="en-US"/>
              <a:t>対</a:t>
            </a:r>
            <a:r>
              <a:rPr lang="en-US" altLang="ja-JP"/>
              <a:t>1</a:t>
            </a:r>
            <a:r>
              <a:rPr lang="ja-JP" altLang="en-US"/>
              <a:t>の関係</a:t>
            </a:r>
            <a:r>
              <a:rPr lang="ja-JP" altLang="en-US" smtClean="0"/>
              <a:t>）</a:t>
            </a:r>
            <a:endParaRPr kumimoji="1" lang="ja-JP" altLang="en-US"/>
          </a:p>
        </p:txBody>
      </p:sp>
      <p:sp>
        <p:nvSpPr>
          <p:cNvPr id="16" name="テキスト ボックス 15"/>
          <p:cNvSpPr txBox="1"/>
          <p:nvPr/>
        </p:nvSpPr>
        <p:spPr>
          <a:xfrm>
            <a:off x="521636" y="1164315"/>
            <a:ext cx="10099210" cy="619653"/>
          </a:xfrm>
          <a:prstGeom prst="rect">
            <a:avLst/>
          </a:prstGeom>
          <a:noFill/>
        </p:spPr>
        <p:txBody>
          <a:bodyPr wrap="square" lIns="0" tIns="0" rIns="0" bIns="0" rtlCol="0" anchor="ctr">
            <a:noAutofit/>
          </a:bodyPr>
          <a:lstStyle/>
          <a:p>
            <a:pPr marL="571500" indent="-571500">
              <a:lnSpc>
                <a:spcPts val="2700"/>
              </a:lnSpc>
              <a:buFont typeface="Wingdings" panose="05000000000000000000" pitchFamily="2" charset="2"/>
              <a:buChar char="u"/>
            </a:pPr>
            <a:r>
              <a:rPr kumimoji="1" lang="ja-JP" altLang="en-US" sz="2800" smtClean="0">
                <a:latin typeface="Calibri" panose="020F0502020204030204" pitchFamily="34" charset="0"/>
                <a:ea typeface="メイリオ" panose="020B0604030504040204" pitchFamily="50" charset="-128"/>
              </a:rPr>
              <a:t>カスケード処理</a:t>
            </a:r>
          </a:p>
        </p:txBody>
      </p:sp>
      <p:grpSp>
        <p:nvGrpSpPr>
          <p:cNvPr id="2" name="グループ化 1"/>
          <p:cNvGrpSpPr/>
          <p:nvPr/>
        </p:nvGrpSpPr>
        <p:grpSpPr>
          <a:xfrm>
            <a:off x="4532444" y="4359182"/>
            <a:ext cx="5565712" cy="489005"/>
            <a:chOff x="4699422" y="4570507"/>
            <a:chExt cx="5565712" cy="489005"/>
          </a:xfrm>
        </p:grpSpPr>
        <p:sp>
          <p:nvSpPr>
            <p:cNvPr id="8" name="テキスト ボックス 7"/>
            <p:cNvSpPr txBox="1"/>
            <p:nvPr/>
          </p:nvSpPr>
          <p:spPr>
            <a:xfrm>
              <a:off x="5332736" y="4570507"/>
              <a:ext cx="4932398" cy="489005"/>
            </a:xfrm>
            <a:prstGeom prst="rect">
              <a:avLst/>
            </a:prstGeom>
            <a:solidFill>
              <a:schemeClr val="accent2">
                <a:lumMod val="20000"/>
                <a:lumOff val="80000"/>
              </a:schemeClr>
            </a:solidFill>
          </p:spPr>
          <p:txBody>
            <a:bodyPr wrap="square" lIns="108000" tIns="108000" rIns="108000" bIns="108000" rtlCol="0">
              <a:noAutofit/>
            </a:bodyPr>
            <a:lstStyle/>
            <a:p>
              <a:pPr>
                <a:lnSpc>
                  <a:spcPts val="2700"/>
                </a:lnSpc>
              </a:pPr>
              <a:r>
                <a:rPr kumimoji="1" lang="ja-JP" altLang="en-US">
                  <a:latin typeface="Calibri" panose="020F0502020204030204" pitchFamily="34" charset="0"/>
                  <a:ea typeface="メイリオ" panose="020B0604030504040204" pitchFamily="50" charset="-128"/>
                </a:rPr>
                <a:t>どちら</a:t>
              </a:r>
              <a:r>
                <a:rPr kumimoji="1" lang="ja-JP" altLang="en-US" smtClean="0">
                  <a:latin typeface="Calibri" panose="020F0502020204030204" pitchFamily="34" charset="0"/>
                  <a:ea typeface="メイリオ" panose="020B0604030504040204" pitchFamily="50" charset="-128"/>
                </a:rPr>
                <a:t>か</a:t>
              </a:r>
              <a:r>
                <a:rPr kumimoji="1" lang="en-US" altLang="ja-JP" smtClean="0">
                  <a:latin typeface="Calibri" panose="020F0502020204030204" pitchFamily="34" charset="0"/>
                  <a:ea typeface="メイリオ" panose="020B0604030504040204" pitchFamily="50" charset="-128"/>
                </a:rPr>
                <a:t>1</a:t>
              </a:r>
              <a:r>
                <a:rPr kumimoji="1" lang="ja-JP" altLang="en-US" smtClean="0">
                  <a:latin typeface="Calibri" panose="020F0502020204030204" pitchFamily="34" charset="0"/>
                  <a:ea typeface="メイリオ" panose="020B0604030504040204" pitchFamily="50" charset="-128"/>
                </a:rPr>
                <a:t>つだけ保存すればよいようにしたい</a:t>
              </a:r>
            </a:p>
          </p:txBody>
        </p:sp>
        <p:sp>
          <p:nvSpPr>
            <p:cNvPr id="9" name="左矢印 8"/>
            <p:cNvSpPr/>
            <p:nvPr/>
          </p:nvSpPr>
          <p:spPr bwMode="gray">
            <a:xfrm>
              <a:off x="4699422" y="4713015"/>
              <a:ext cx="633314" cy="270344"/>
            </a:xfrm>
            <a:prstGeom prst="leftArrow">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spTree>
    <p:extLst>
      <p:ext uri="{BB962C8B-B14F-4D97-AF65-F5344CB8AC3E}">
        <p14:creationId xmlns:p14="http://schemas.microsoft.com/office/powerpoint/2010/main" val="43517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750" y="472966"/>
            <a:ext cx="11125200" cy="559676"/>
          </a:xfrm>
        </p:spPr>
        <p:txBody>
          <a:bodyPr/>
          <a:lstStyle/>
          <a:p>
            <a:r>
              <a:rPr lang="en-US" altLang="ja-JP" smtClean="0"/>
              <a:t>1. JPA(Java persistent API)</a:t>
            </a:r>
            <a:r>
              <a:rPr lang="ja-JP" altLang="en-US" smtClean="0"/>
              <a:t>の役割と効果</a:t>
            </a:r>
            <a:endParaRPr lang="en-US"/>
          </a:p>
        </p:txBody>
      </p:sp>
      <p:sp>
        <p:nvSpPr>
          <p:cNvPr id="4" name="Slide Number Placeholder 3"/>
          <p:cNvSpPr>
            <a:spLocks noGrp="1"/>
          </p:cNvSpPr>
          <p:nvPr>
            <p:ph type="sldNum" sz="quarter" idx="12"/>
          </p:nvPr>
        </p:nvSpPr>
        <p:spPr/>
        <p:txBody>
          <a:bodyPr/>
          <a:lstStyle/>
          <a:p>
            <a:fld id="{C51EAA63-D034-42AE-91FA-B13B9518C7BE}" type="slidenum">
              <a:rPr lang="en-US" smtClean="0"/>
              <a:pPr/>
              <a:t>8</a:t>
            </a:fld>
            <a:endParaRPr lang="en-US"/>
          </a:p>
        </p:txBody>
      </p:sp>
      <p:sp>
        <p:nvSpPr>
          <p:cNvPr id="3" name="テキスト ボックス 2"/>
          <p:cNvSpPr txBox="1"/>
          <p:nvPr/>
        </p:nvSpPr>
        <p:spPr>
          <a:xfrm>
            <a:off x="936219" y="1623783"/>
            <a:ext cx="3057712" cy="358550"/>
          </a:xfrm>
          <a:prstGeom prst="rect">
            <a:avLst/>
          </a:prstGeom>
          <a:noFill/>
        </p:spPr>
        <p:txBody>
          <a:bodyPr wrap="none" lIns="0" tIns="0" rIns="0" bIns="0" rtlCol="0" anchor="ctr">
            <a:noAutofit/>
          </a:bodyPr>
          <a:lstStyle/>
          <a:p>
            <a:pPr>
              <a:lnSpc>
                <a:spcPct val="90000"/>
              </a:lnSpc>
            </a:pPr>
            <a:r>
              <a:rPr kumimoji="1" lang="ja-JP" altLang="en-US" sz="2400" smtClean="0">
                <a:latin typeface="Calibri" panose="020F0502020204030204" pitchFamily="34" charset="0"/>
                <a:ea typeface="メイリオ" panose="020B0604030504040204" pitchFamily="50" charset="-128"/>
              </a:rPr>
              <a:t>オブジェクトの世界　</a:t>
            </a:r>
          </a:p>
        </p:txBody>
      </p:sp>
      <p:sp>
        <p:nvSpPr>
          <p:cNvPr id="7" name="テキスト ボックス 6"/>
          <p:cNvSpPr txBox="1"/>
          <p:nvPr/>
        </p:nvSpPr>
        <p:spPr>
          <a:xfrm>
            <a:off x="7201982" y="1595910"/>
            <a:ext cx="3057712" cy="358550"/>
          </a:xfrm>
          <a:prstGeom prst="rect">
            <a:avLst/>
          </a:prstGeom>
          <a:noFill/>
        </p:spPr>
        <p:txBody>
          <a:bodyPr wrap="none" lIns="0" tIns="0" rIns="0" bIns="0" rtlCol="0" anchor="ctr">
            <a:noAutofit/>
          </a:bodyPr>
          <a:lstStyle/>
          <a:p>
            <a:pPr>
              <a:lnSpc>
                <a:spcPct val="90000"/>
              </a:lnSpc>
            </a:pPr>
            <a:r>
              <a:rPr kumimoji="1" lang="ja-JP" altLang="en-US" sz="2400" smtClean="0">
                <a:latin typeface="Calibri" panose="020F0502020204030204" pitchFamily="34" charset="0"/>
                <a:ea typeface="メイリオ" panose="020B0604030504040204" pitchFamily="50" charset="-128"/>
              </a:rPr>
              <a:t>データベース（</a:t>
            </a:r>
            <a:r>
              <a:rPr kumimoji="1" lang="en-US" altLang="ja-JP" sz="2400" smtClean="0">
                <a:latin typeface="Calibri" panose="020F0502020204030204" pitchFamily="34" charset="0"/>
                <a:ea typeface="メイリオ" panose="020B0604030504040204" pitchFamily="50" charset="-128"/>
              </a:rPr>
              <a:t>RDB)</a:t>
            </a:r>
            <a:r>
              <a:rPr kumimoji="1" lang="ja-JP" altLang="en-US" sz="2400" smtClean="0">
                <a:latin typeface="Calibri" panose="020F0502020204030204" pitchFamily="34" charset="0"/>
                <a:ea typeface="メイリオ" panose="020B0604030504040204" pitchFamily="50" charset="-128"/>
              </a:rPr>
              <a:t>の世界　</a:t>
            </a:r>
          </a:p>
        </p:txBody>
      </p:sp>
      <p:sp>
        <p:nvSpPr>
          <p:cNvPr id="9" name="左右矢印 8"/>
          <p:cNvSpPr/>
          <p:nvPr/>
        </p:nvSpPr>
        <p:spPr bwMode="gray">
          <a:xfrm>
            <a:off x="3783725" y="1706867"/>
            <a:ext cx="3342290" cy="166038"/>
          </a:xfrm>
          <a:prstGeom prst="leftRightArrow">
            <a:avLst/>
          </a:prstGeom>
          <a:solidFill>
            <a:srgbClr val="41555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5" name="円/楕円 4"/>
          <p:cNvSpPr/>
          <p:nvPr/>
        </p:nvSpPr>
        <p:spPr bwMode="gray">
          <a:xfrm>
            <a:off x="5076497" y="1311666"/>
            <a:ext cx="956441" cy="956441"/>
          </a:xfrm>
          <a:prstGeom prst="ellipse">
            <a:avLst/>
          </a:prstGeom>
          <a:solidFill>
            <a:schemeClr val="accent4">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kumimoji="1" lang="en-US" altLang="ja-JP" sz="2800" smtClean="0"/>
              <a:t>JPA</a:t>
            </a:r>
            <a:endParaRPr kumimoji="1" lang="ja-JP" altLang="en-US" sz="2800" dirty="0" err="1" smtClean="0"/>
          </a:p>
        </p:txBody>
      </p:sp>
      <p:sp>
        <p:nvSpPr>
          <p:cNvPr id="6" name="テキスト ボックス 5"/>
          <p:cNvSpPr txBox="1"/>
          <p:nvPr/>
        </p:nvSpPr>
        <p:spPr>
          <a:xfrm>
            <a:off x="1513490" y="3287799"/>
            <a:ext cx="9900744" cy="2543503"/>
          </a:xfrm>
          <a:prstGeom prst="rect">
            <a:avLst/>
          </a:prstGeom>
          <a:noFill/>
        </p:spPr>
        <p:txBody>
          <a:bodyPr wrap="square" lIns="0" tIns="0" rIns="0" bIns="0" rtlCol="0">
            <a:noAutofit/>
          </a:bodyPr>
          <a:lstStyle/>
          <a:p>
            <a:pPr>
              <a:lnSpc>
                <a:spcPct val="150000"/>
              </a:lnSpc>
            </a:pPr>
            <a:r>
              <a:rPr kumimoji="1" lang="ja-JP" altLang="en-US" sz="2800" smtClean="0">
                <a:latin typeface="Calibri" panose="020F0502020204030204" pitchFamily="34" charset="0"/>
                <a:ea typeface="メイリオ" panose="020B0604030504040204" pitchFamily="50" charset="-128"/>
              </a:rPr>
              <a:t>・</a:t>
            </a:r>
            <a:r>
              <a:rPr kumimoji="1" lang="ja-JP" altLang="en-US" sz="2400" smtClean="0">
                <a:latin typeface="Calibri" panose="020F0502020204030204" pitchFamily="34" charset="0"/>
                <a:ea typeface="メイリオ" panose="020B0604030504040204" pitchFamily="50" charset="-128"/>
              </a:rPr>
              <a:t>変換指定（マッピング）はアノテーションだけで</a:t>
            </a:r>
            <a:r>
              <a:rPr kumimoji="1" lang="en-US" altLang="ja-JP" sz="2400" smtClean="0">
                <a:latin typeface="Calibri" panose="020F0502020204030204" pitchFamily="34" charset="0"/>
                <a:ea typeface="メイリオ" panose="020B0604030504040204" pitchFamily="50" charset="-128"/>
              </a:rPr>
              <a:t>OK</a:t>
            </a:r>
          </a:p>
          <a:p>
            <a:pPr>
              <a:lnSpc>
                <a:spcPct val="150000"/>
              </a:lnSpc>
            </a:pPr>
            <a:r>
              <a:rPr kumimoji="1" lang="ja-JP" altLang="en-US" sz="2800">
                <a:latin typeface="Calibri" panose="020F0502020204030204" pitchFamily="34" charset="0"/>
                <a:ea typeface="メイリオ" panose="020B0604030504040204" pitchFamily="50" charset="-128"/>
              </a:rPr>
              <a:t>・</a:t>
            </a:r>
            <a:r>
              <a:rPr kumimoji="1" lang="en-US" altLang="ja-JP" sz="2400" smtClean="0">
                <a:latin typeface="Calibri" panose="020F0502020204030204" pitchFamily="34" charset="0"/>
                <a:ea typeface="メイリオ" panose="020B0604030504040204" pitchFamily="50" charset="-128"/>
              </a:rPr>
              <a:t>Java</a:t>
            </a:r>
            <a:r>
              <a:rPr kumimoji="1" lang="ja-JP" altLang="en-US" sz="2400" smtClean="0">
                <a:latin typeface="Calibri" panose="020F0502020204030204" pitchFamily="34" charset="0"/>
                <a:ea typeface="メイリオ" panose="020B0604030504040204" pitchFamily="50" charset="-128"/>
              </a:rPr>
              <a:t>オブジェクトをそのまま、読み・書き・削除・検索などできる</a:t>
            </a:r>
            <a:endParaRPr kumimoji="1" lang="en-US" altLang="ja-JP" sz="2400" smtClean="0">
              <a:latin typeface="Calibri" panose="020F0502020204030204" pitchFamily="34" charset="0"/>
              <a:ea typeface="メイリオ" panose="020B0604030504040204" pitchFamily="50" charset="-128"/>
            </a:endParaRPr>
          </a:p>
          <a:p>
            <a:pPr>
              <a:lnSpc>
                <a:spcPct val="150000"/>
              </a:lnSpc>
            </a:pPr>
            <a:r>
              <a:rPr kumimoji="1" lang="ja-JP" altLang="en-US" sz="2400" smtClean="0">
                <a:latin typeface="Calibri" panose="020F0502020204030204" pitchFamily="34" charset="0"/>
                <a:ea typeface="メイリオ" panose="020B0604030504040204" pitchFamily="50" charset="-128"/>
              </a:rPr>
              <a:t>・オブジェクト指向の問い合わせ言語（</a:t>
            </a:r>
            <a:r>
              <a:rPr kumimoji="1" lang="en-US" altLang="ja-JP" sz="2400" smtClean="0">
                <a:latin typeface="Calibri" panose="020F0502020204030204" pitchFamily="34" charset="0"/>
                <a:ea typeface="メイリオ" panose="020B0604030504040204" pitchFamily="50" charset="-128"/>
              </a:rPr>
              <a:t>JPQL)</a:t>
            </a:r>
            <a:r>
              <a:rPr kumimoji="1" lang="ja-JP" altLang="en-US" sz="2400" smtClean="0">
                <a:latin typeface="Calibri" panose="020F0502020204030204" pitchFamily="34" charset="0"/>
                <a:ea typeface="メイリオ" panose="020B0604030504040204" pitchFamily="50" charset="-128"/>
              </a:rPr>
              <a:t>が使える</a:t>
            </a:r>
            <a:endParaRPr kumimoji="1" lang="en-US" altLang="ja-JP" sz="2400" smtClean="0">
              <a:latin typeface="Calibri" panose="020F0502020204030204" pitchFamily="34" charset="0"/>
              <a:ea typeface="メイリオ" panose="020B0604030504040204" pitchFamily="50" charset="-128"/>
            </a:endParaRPr>
          </a:p>
          <a:p>
            <a:pPr>
              <a:lnSpc>
                <a:spcPct val="150000"/>
              </a:lnSpc>
            </a:pPr>
            <a:r>
              <a:rPr kumimoji="1" lang="ja-JP" altLang="en-US" sz="2400" smtClean="0">
                <a:latin typeface="Calibri" panose="020F0502020204030204" pitchFamily="34" charset="0"/>
                <a:ea typeface="メイリオ" panose="020B0604030504040204" pitchFamily="50" charset="-128"/>
              </a:rPr>
              <a:t>・</a:t>
            </a:r>
            <a:r>
              <a:rPr kumimoji="1" lang="en-US" altLang="ja-JP" sz="2400" smtClean="0">
                <a:latin typeface="Calibri" panose="020F0502020204030204" pitchFamily="34" charset="0"/>
                <a:ea typeface="メイリオ" panose="020B0604030504040204" pitchFamily="50" charset="-128"/>
              </a:rPr>
              <a:t>JPQL</a:t>
            </a:r>
            <a:r>
              <a:rPr kumimoji="1" lang="ja-JP" altLang="en-US" sz="2400" smtClean="0">
                <a:latin typeface="Calibri" panose="020F0502020204030204" pitchFamily="34" charset="0"/>
                <a:ea typeface="メイリオ" panose="020B0604030504040204" pitchFamily="50" charset="-128"/>
              </a:rPr>
              <a:t>と同等な</a:t>
            </a:r>
            <a:r>
              <a:rPr kumimoji="1" lang="en-US" altLang="ja-JP" sz="2400" smtClean="0">
                <a:latin typeface="Calibri" panose="020F0502020204030204" pitchFamily="34" charset="0"/>
                <a:ea typeface="メイリオ" panose="020B0604030504040204" pitchFamily="50" charset="-128"/>
              </a:rPr>
              <a:t>API</a:t>
            </a:r>
            <a:r>
              <a:rPr kumimoji="1" lang="ja-JP" altLang="en-US" sz="2400" smtClean="0">
                <a:latin typeface="Calibri" panose="020F0502020204030204" pitchFamily="34" charset="0"/>
                <a:ea typeface="メイリオ" panose="020B0604030504040204" pitchFamily="50" charset="-128"/>
              </a:rPr>
              <a:t>も使える</a:t>
            </a:r>
            <a:endParaRPr kumimoji="1" lang="en-US" altLang="ja-JP" sz="2400" smtClean="0">
              <a:latin typeface="Calibri" panose="020F0502020204030204" pitchFamily="34" charset="0"/>
              <a:ea typeface="メイリオ" panose="020B0604030504040204" pitchFamily="50" charset="-128"/>
            </a:endParaRPr>
          </a:p>
        </p:txBody>
      </p:sp>
      <p:sp>
        <p:nvSpPr>
          <p:cNvPr id="8" name="テキスト ボックス 7"/>
          <p:cNvSpPr txBox="1"/>
          <p:nvPr/>
        </p:nvSpPr>
        <p:spPr>
          <a:xfrm>
            <a:off x="1166647" y="2664373"/>
            <a:ext cx="8734097" cy="493986"/>
          </a:xfrm>
          <a:prstGeom prst="rect">
            <a:avLst/>
          </a:prstGeom>
          <a:noFill/>
        </p:spPr>
        <p:txBody>
          <a:bodyPr wrap="none" lIns="0" tIns="0" rIns="0" bIns="0" rtlCol="0" anchor="ctr">
            <a:noAutofit/>
          </a:bodyPr>
          <a:lstStyle/>
          <a:p>
            <a:pPr>
              <a:lnSpc>
                <a:spcPts val="2700"/>
              </a:lnSpc>
            </a:pPr>
            <a:r>
              <a:rPr kumimoji="1" lang="en-US" altLang="ja-JP" sz="2400" smtClean="0">
                <a:latin typeface="Calibri" panose="020F0502020204030204" pitchFamily="34" charset="0"/>
                <a:ea typeface="メイリオ" panose="020B0604030504040204" pitchFamily="50" charset="-128"/>
              </a:rPr>
              <a:t>Java</a:t>
            </a:r>
            <a:r>
              <a:rPr kumimoji="1" lang="ja-JP" altLang="en-US" sz="2400" smtClean="0">
                <a:latin typeface="Calibri" panose="020F0502020204030204" pitchFamily="34" charset="0"/>
                <a:ea typeface="メイリオ" panose="020B0604030504040204" pitchFamily="50" charset="-128"/>
              </a:rPr>
              <a:t>オブジェクトと</a:t>
            </a:r>
            <a:r>
              <a:rPr kumimoji="1" lang="en-US" altLang="ja-JP" sz="2400" smtClean="0">
                <a:latin typeface="Calibri" panose="020F0502020204030204" pitchFamily="34" charset="0"/>
                <a:ea typeface="メイリオ" panose="020B0604030504040204" pitchFamily="50" charset="-128"/>
              </a:rPr>
              <a:t>RDB</a:t>
            </a:r>
            <a:r>
              <a:rPr kumimoji="1" lang="ja-JP" altLang="en-US" sz="2400" smtClean="0">
                <a:latin typeface="Calibri" panose="020F0502020204030204" pitchFamily="34" charset="0"/>
                <a:ea typeface="メイリオ" panose="020B0604030504040204" pitchFamily="50" charset="-128"/>
              </a:rPr>
              <a:t>（レコード、テーブル）との自動変換</a:t>
            </a:r>
          </a:p>
        </p:txBody>
      </p:sp>
    </p:spTree>
    <p:extLst>
      <p:ext uri="{BB962C8B-B14F-4D97-AF65-F5344CB8AC3E}">
        <p14:creationId xmlns:p14="http://schemas.microsoft.com/office/powerpoint/2010/main" val="1430740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80</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6" name="テキスト ボックス 5"/>
          <p:cNvSpPr txBox="1"/>
          <p:nvPr/>
        </p:nvSpPr>
        <p:spPr>
          <a:xfrm>
            <a:off x="4826643" y="1782501"/>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12" name="テキスト ボックス 11"/>
          <p:cNvSpPr txBox="1"/>
          <p:nvPr/>
        </p:nvSpPr>
        <p:spPr>
          <a:xfrm>
            <a:off x="326061" y="1973915"/>
            <a:ext cx="6449208" cy="3590838"/>
          </a:xfrm>
          <a:prstGeom prst="rect">
            <a:avLst/>
          </a:prstGeom>
          <a:solidFill>
            <a:schemeClr val="bg1"/>
          </a:solidFill>
          <a:ln>
            <a:solidFill>
              <a:schemeClr val="tx2"/>
            </a:solidFill>
          </a:ln>
        </p:spPr>
        <p:txBody>
          <a:bodyPr wrap="none" lIns="108000" tIns="108000" rIns="108000" bIns="108000" rtlCol="0">
            <a:noAutofit/>
          </a:bodyPr>
          <a:lstStyle/>
          <a:p>
            <a:r>
              <a:rPr kumimoji="1" lang="en-US" altLang="ja-JP" sz="2200">
                <a:latin typeface="Consolas" panose="020B0609020204030204" pitchFamily="49" charset="0"/>
                <a:ea typeface="メイリオ" panose="020B0604030504040204" pitchFamily="50" charset="-128"/>
                <a:cs typeface="Consolas" panose="020B0609020204030204" pitchFamily="49" charset="0"/>
              </a:rPr>
              <a:t>@Entity</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public class Customer </a:t>
            </a:r>
            <a:endParaRPr kumimoji="1" lang="en-US" altLang="ja-JP" sz="220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implements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Serializable {</a:t>
            </a:r>
          </a:p>
          <a:p>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@Id</a:t>
            </a:r>
          </a:p>
          <a:p>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private String customerId;</a:t>
            </a:r>
          </a:p>
          <a:p>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private String name</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b="1">
                <a:solidFill>
                  <a:srgbClr val="7030A0"/>
                </a:solidFill>
                <a:latin typeface="Consolas" panose="020B0609020204030204" pitchFamily="49" charset="0"/>
                <a:ea typeface="メイリオ" panose="020B0604030504040204" pitchFamily="50" charset="-128"/>
                <a:cs typeface="Consolas" panose="020B0609020204030204" pitchFamily="49" charset="0"/>
              </a:rPr>
              <a:t>@OneToOne</a:t>
            </a:r>
            <a:r>
              <a:rPr kumimoji="1" lang="en-US" altLang="ja-JP" sz="2200">
                <a:solidFill>
                  <a:srgbClr val="00B0F0"/>
                </a:solidFill>
                <a:latin typeface="Consolas" panose="020B0609020204030204" pitchFamily="49" charset="0"/>
                <a:ea typeface="メイリオ" panose="020B0604030504040204" pitchFamily="50" charset="-128"/>
                <a:cs typeface="Consolas" panose="020B0609020204030204" pitchFamily="49" charset="0"/>
              </a:rPr>
              <a:t>(cascade = {CascadeType.ALL})</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    </a:t>
            </a:r>
          </a:p>
          <a:p>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private </a:t>
            </a:r>
            <a:r>
              <a:rPr kumimoji="1" lang="en-US" altLang="ja-JP" sz="2200" b="1">
                <a:solidFill>
                  <a:srgbClr val="00B0F0"/>
                </a:solidFill>
                <a:latin typeface="Consolas" panose="020B0609020204030204" pitchFamily="49" charset="0"/>
                <a:ea typeface="メイリオ" panose="020B0604030504040204" pitchFamily="50" charset="-128"/>
                <a:cs typeface="Consolas" panose="020B0609020204030204" pitchFamily="49" charset="0"/>
              </a:rPr>
              <a:t>Information</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 info</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ja-JP" altLang="en-US" sz="220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20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a:latin typeface="Consolas" panose="020B0609020204030204" pitchFamily="49" charset="0"/>
              <a:ea typeface="メイリオ" panose="020B0604030504040204" pitchFamily="50" charset="-128"/>
              <a:cs typeface="Consolas" panose="020B0609020204030204" pitchFamily="49" charset="0"/>
            </a:endParaRPr>
          </a:p>
        </p:txBody>
      </p:sp>
      <p:sp>
        <p:nvSpPr>
          <p:cNvPr id="13" name="タイトル 4"/>
          <p:cNvSpPr>
            <a:spLocks noGrp="1"/>
          </p:cNvSpPr>
          <p:nvPr>
            <p:ph type="title"/>
          </p:nvPr>
        </p:nvSpPr>
        <p:spPr>
          <a:xfrm>
            <a:off x="531812" y="378377"/>
            <a:ext cx="11125200" cy="651934"/>
          </a:xfrm>
        </p:spPr>
        <p:txBody>
          <a:bodyPr/>
          <a:lstStyle/>
          <a:p>
            <a:r>
              <a:rPr lang="en-US" altLang="ja-JP"/>
              <a:t>1</a:t>
            </a:r>
            <a:r>
              <a:rPr lang="en-US" altLang="ja-JP" smtClean="0"/>
              <a:t>. </a:t>
            </a:r>
            <a:r>
              <a:rPr lang="en-US" altLang="ja-JP" b="1"/>
              <a:t>One-to-One</a:t>
            </a:r>
            <a:r>
              <a:rPr lang="en-US" altLang="ja-JP"/>
              <a:t> </a:t>
            </a:r>
            <a:r>
              <a:rPr lang="ja-JP" altLang="en-US"/>
              <a:t>（</a:t>
            </a:r>
            <a:r>
              <a:rPr lang="en-US" altLang="ja-JP"/>
              <a:t>1</a:t>
            </a:r>
            <a:r>
              <a:rPr lang="ja-JP" altLang="en-US"/>
              <a:t>対</a:t>
            </a:r>
            <a:r>
              <a:rPr lang="en-US" altLang="ja-JP"/>
              <a:t>1</a:t>
            </a:r>
            <a:r>
              <a:rPr lang="ja-JP" altLang="en-US"/>
              <a:t>の関係</a:t>
            </a:r>
            <a:r>
              <a:rPr lang="ja-JP" altLang="en-US" smtClean="0"/>
              <a:t>）</a:t>
            </a:r>
            <a:endParaRPr kumimoji="1" lang="ja-JP" altLang="en-US"/>
          </a:p>
        </p:txBody>
      </p:sp>
      <p:sp>
        <p:nvSpPr>
          <p:cNvPr id="14" name="テキスト ボックス 13"/>
          <p:cNvSpPr txBox="1"/>
          <p:nvPr/>
        </p:nvSpPr>
        <p:spPr>
          <a:xfrm>
            <a:off x="521636" y="1164315"/>
            <a:ext cx="10099210" cy="619653"/>
          </a:xfrm>
          <a:prstGeom prst="rect">
            <a:avLst/>
          </a:prstGeom>
          <a:noFill/>
        </p:spPr>
        <p:txBody>
          <a:bodyPr wrap="square" lIns="0" tIns="0" rIns="0" bIns="0" rtlCol="0" anchor="ctr">
            <a:noAutofit/>
          </a:bodyPr>
          <a:lstStyle/>
          <a:p>
            <a:pPr marL="571500" indent="-571500">
              <a:lnSpc>
                <a:spcPts val="2700"/>
              </a:lnSpc>
              <a:buFont typeface="Wingdings" panose="05000000000000000000" pitchFamily="2" charset="2"/>
              <a:buChar char="u"/>
            </a:pPr>
            <a:r>
              <a:rPr kumimoji="1" lang="ja-JP" altLang="en-US" sz="2800" smtClean="0">
                <a:latin typeface="Calibri" panose="020F0502020204030204" pitchFamily="34" charset="0"/>
                <a:ea typeface="メイリオ" panose="020B0604030504040204" pitchFamily="50" charset="-128"/>
              </a:rPr>
              <a:t>カスケード処理</a:t>
            </a:r>
          </a:p>
        </p:txBody>
      </p:sp>
      <p:sp>
        <p:nvSpPr>
          <p:cNvPr id="7" name="正方形/長方形 6"/>
          <p:cNvSpPr/>
          <p:nvPr/>
        </p:nvSpPr>
        <p:spPr bwMode="gray">
          <a:xfrm>
            <a:off x="694482" y="4095482"/>
            <a:ext cx="5958868" cy="337181"/>
          </a:xfrm>
          <a:prstGeom prst="rect">
            <a:avLst/>
          </a:prstGeom>
          <a:noFill/>
          <a:ln w="28575">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10" name="テキスト ボックス 9"/>
          <p:cNvSpPr txBox="1"/>
          <p:nvPr/>
        </p:nvSpPr>
        <p:spPr>
          <a:xfrm>
            <a:off x="6949437" y="1929020"/>
            <a:ext cx="4944493" cy="3866477"/>
          </a:xfrm>
          <a:prstGeom prst="rect">
            <a:avLst/>
          </a:prstGeom>
          <a:noFill/>
          <a:ln>
            <a:solidFill>
              <a:schemeClr val="tx2"/>
            </a:solidFill>
          </a:ln>
        </p:spPr>
        <p:txBody>
          <a:bodyPr wrap="none" lIns="108000" tIns="108000" rIns="108000" bIns="108000" rtlCol="0">
            <a:noAutofit/>
          </a:bodyPr>
          <a:lstStyle/>
          <a:p>
            <a:r>
              <a:rPr kumimoji="1" lang="en-US" altLang="ja-JP" sz="2000">
                <a:latin typeface="Consolas" panose="020B0609020204030204" pitchFamily="49" charset="0"/>
                <a:ea typeface="メイリオ" panose="020B0604030504040204" pitchFamily="50" charset="-128"/>
                <a:cs typeface="Consolas" panose="020B0609020204030204" pitchFamily="49" charset="0"/>
              </a:rPr>
              <a:t>@Entity</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public class </a:t>
            </a:r>
            <a:r>
              <a:rPr kumimoji="1" lang="en-US" altLang="ja-JP" sz="2000" b="1">
                <a:latin typeface="Consolas" panose="020B0609020204030204" pitchFamily="49" charset="0"/>
                <a:ea typeface="メイリオ" panose="020B0604030504040204" pitchFamily="50" charset="-128"/>
                <a:cs typeface="Consolas" panose="020B0609020204030204" pitchFamily="49" charset="0"/>
              </a:rPr>
              <a:t>Information</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sz="2000" smtClean="0">
              <a:latin typeface="Consolas" panose="020B0609020204030204" pitchFamily="49" charset="0"/>
              <a:ea typeface="メイリオ" panose="020B0604030504040204" pitchFamily="50" charset="-128"/>
              <a:cs typeface="Consolas" panose="020B0609020204030204" pitchFamily="49" charset="0"/>
            </a:endParaRPr>
          </a:p>
          <a:p>
            <a:r>
              <a:rPr kumimoji="1" lang="ja-JP" altLang="en-US" sz="2000">
                <a:latin typeface="Consolas" panose="020B0609020204030204" pitchFamily="49" charset="0"/>
                <a:ea typeface="メイリオ" panose="020B0604030504040204" pitchFamily="50" charset="-128"/>
                <a:cs typeface="Consolas" panose="020B0609020204030204" pitchFamily="49" charset="0"/>
              </a:rPr>
              <a:t>　</a:t>
            </a:r>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implements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Serializable {</a:t>
            </a:r>
          </a:p>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@Id</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GeneratedValue(strategy</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=GenerationType.AUTO)</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private Long id;</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private String address;</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private String phone;</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private String cellular</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00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a:latin typeface="Consolas" panose="020B0609020204030204" pitchFamily="49" charset="0"/>
              <a:ea typeface="メイリオ" panose="020B0604030504040204" pitchFamily="50" charset="-128"/>
              <a:cs typeface="Consolas" panose="020B0609020204030204" pitchFamily="49" charset="0"/>
            </a:endParaRPr>
          </a:p>
        </p:txBody>
      </p:sp>
      <p:grpSp>
        <p:nvGrpSpPr>
          <p:cNvPr id="5" name="グループ化 4"/>
          <p:cNvGrpSpPr/>
          <p:nvPr/>
        </p:nvGrpSpPr>
        <p:grpSpPr>
          <a:xfrm>
            <a:off x="670450" y="4432663"/>
            <a:ext cx="5342749" cy="1362834"/>
            <a:chOff x="670450" y="4432663"/>
            <a:chExt cx="5342749" cy="1362834"/>
          </a:xfrm>
        </p:grpSpPr>
        <p:sp>
          <p:nvSpPr>
            <p:cNvPr id="11" name="テキスト ボックス 10"/>
            <p:cNvSpPr txBox="1"/>
            <p:nvPr/>
          </p:nvSpPr>
          <p:spPr>
            <a:xfrm>
              <a:off x="670450" y="5342950"/>
              <a:ext cx="5342749" cy="452547"/>
            </a:xfrm>
            <a:prstGeom prst="rect">
              <a:avLst/>
            </a:prstGeom>
            <a:solidFill>
              <a:schemeClr val="accent2">
                <a:lumMod val="20000"/>
                <a:lumOff val="80000"/>
              </a:schemeClr>
            </a:solidFill>
          </p:spPr>
          <p:txBody>
            <a:bodyPr wrap="square" lIns="108000" tIns="108000" rIns="108000" bIns="108000" rtlCol="0">
              <a:noAutofit/>
            </a:bodyPr>
            <a:lstStyle/>
            <a:p>
              <a:pPr>
                <a:lnSpc>
                  <a:spcPts val="2700"/>
                </a:lnSpc>
                <a:spcBef>
                  <a:spcPts val="2400"/>
                </a:spcBef>
                <a:spcAft>
                  <a:spcPts val="3000"/>
                </a:spcAft>
              </a:pPr>
              <a:r>
                <a:rPr kumimoji="1" lang="en-US" altLang="ja-JP" sz="2200" smtClean="0">
                  <a:latin typeface="Calibri" panose="020F0502020204030204" pitchFamily="34" charset="0"/>
                  <a:ea typeface="メイリオ" panose="020B0604030504040204" pitchFamily="50" charset="-128"/>
                </a:rPr>
                <a:t>DB</a:t>
              </a:r>
              <a:r>
                <a:rPr kumimoji="1" lang="ja-JP" altLang="en-US" sz="2200" smtClean="0">
                  <a:latin typeface="Calibri" panose="020F0502020204030204" pitchFamily="34" charset="0"/>
                  <a:ea typeface="メイリオ" panose="020B0604030504040204" pitchFamily="50" charset="-128"/>
                </a:rPr>
                <a:t>操作をする方にカスケードを指定する</a:t>
              </a:r>
              <a:endParaRPr kumimoji="1" lang="en-US" altLang="ja-JP" sz="2200" smtClean="0">
                <a:latin typeface="Calibri" panose="020F0502020204030204" pitchFamily="34" charset="0"/>
                <a:ea typeface="メイリオ" panose="020B0604030504040204" pitchFamily="50" charset="-128"/>
              </a:endParaRPr>
            </a:p>
          </p:txBody>
        </p:sp>
        <p:sp>
          <p:nvSpPr>
            <p:cNvPr id="2" name="上矢印 1"/>
            <p:cNvSpPr/>
            <p:nvPr/>
          </p:nvSpPr>
          <p:spPr bwMode="gray">
            <a:xfrm>
              <a:off x="5571241" y="4432663"/>
              <a:ext cx="169802" cy="910287"/>
            </a:xfrm>
            <a:prstGeom prst="upArrow">
              <a:avLst/>
            </a:pr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spTree>
    <p:extLst>
      <p:ext uri="{BB962C8B-B14F-4D97-AF65-F5344CB8AC3E}">
        <p14:creationId xmlns:p14="http://schemas.microsoft.com/office/powerpoint/2010/main" val="53758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81</a:t>
            </a:fld>
            <a:endParaRPr lang="en-US"/>
          </a:p>
        </p:txBody>
      </p:sp>
      <p:sp>
        <p:nvSpPr>
          <p:cNvPr id="12" name="テキスト ボックス 11"/>
          <p:cNvSpPr txBox="1"/>
          <p:nvPr/>
        </p:nvSpPr>
        <p:spPr>
          <a:xfrm>
            <a:off x="822194" y="2696901"/>
            <a:ext cx="10782202" cy="2685804"/>
          </a:xfrm>
          <a:prstGeom prst="rect">
            <a:avLst/>
          </a:prstGeom>
          <a:noFill/>
          <a:ln>
            <a:solidFill>
              <a:schemeClr val="tx2"/>
            </a:solidFill>
          </a:ln>
        </p:spPr>
        <p:txBody>
          <a:bodyPr wrap="none" lIns="108000" tIns="108000" rIns="108000" bIns="108000" rtlCol="0">
            <a:noAutofit/>
          </a:bodyPr>
          <a:lstStyle/>
          <a:p>
            <a:r>
              <a:rPr kumimoji="1" lang="en-US" altLang="ja-JP" sz="2400" dirty="0" smtClean="0">
                <a:latin typeface="Consolas" panose="020B0609020204030204" pitchFamily="49" charset="0"/>
                <a:ea typeface="メイリオ" panose="020B0604030504040204" pitchFamily="50" charset="-128"/>
                <a:cs typeface="Consolas" panose="020B0609020204030204" pitchFamily="49" charset="0"/>
              </a:rPr>
              <a:t>Information </a:t>
            </a:r>
            <a:r>
              <a:rPr kumimoji="1" lang="en-US" altLang="ja-JP" sz="2400" dirty="0">
                <a:latin typeface="Consolas" panose="020B0609020204030204" pitchFamily="49" charset="0"/>
                <a:ea typeface="メイリオ" panose="020B0604030504040204" pitchFamily="50" charset="-128"/>
                <a:cs typeface="Consolas" panose="020B0609020204030204" pitchFamily="49" charset="0"/>
              </a:rPr>
              <a:t>info1 </a:t>
            </a:r>
            <a:endParaRPr kumimoji="1" lang="en-US" altLang="ja-JP" sz="2400" dirty="0" smtClean="0">
              <a:latin typeface="Consolas" panose="020B0609020204030204" pitchFamily="49" charset="0"/>
              <a:ea typeface="メイリオ" panose="020B0604030504040204" pitchFamily="50" charset="-128"/>
              <a:cs typeface="Consolas" panose="020B0609020204030204" pitchFamily="49" charset="0"/>
            </a:endParaRPr>
          </a:p>
          <a:p>
            <a:r>
              <a:rPr kumimoji="1" lang="ja-JP" altLang="en-US" sz="2400" dirty="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400" dirty="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400" dirty="0">
                <a:latin typeface="Consolas" panose="020B0609020204030204" pitchFamily="49" charset="0"/>
                <a:ea typeface="メイリオ" panose="020B0604030504040204" pitchFamily="50" charset="-128"/>
                <a:cs typeface="Consolas" panose="020B0609020204030204" pitchFamily="49" charset="0"/>
              </a:rPr>
              <a:t>new Information("</a:t>
            </a:r>
            <a:r>
              <a:rPr kumimoji="1" lang="ja-JP" altLang="en-US" sz="2400" dirty="0">
                <a:latin typeface="Consolas" panose="020B0609020204030204" pitchFamily="49" charset="0"/>
                <a:ea typeface="メイリオ" panose="020B0604030504040204" pitchFamily="50" charset="-128"/>
                <a:cs typeface="Consolas" panose="020B0609020204030204" pitchFamily="49" charset="0"/>
              </a:rPr>
              <a:t>東京都</a:t>
            </a:r>
            <a:r>
              <a:rPr kumimoji="1" lang="en-US" altLang="ja-JP" sz="2400" dirty="0">
                <a:latin typeface="Consolas" panose="020B0609020204030204" pitchFamily="49" charset="0"/>
                <a:ea typeface="メイリオ" panose="020B0604030504040204" pitchFamily="50" charset="-128"/>
                <a:cs typeface="Consolas" panose="020B0609020204030204" pitchFamily="49" charset="0"/>
              </a:rPr>
              <a:t>", "03-333-3333", "090-333-3333");</a:t>
            </a:r>
          </a:p>
          <a:p>
            <a:r>
              <a:rPr kumimoji="1" lang="en-US" altLang="ja-JP" sz="2400" dirty="0" smtClean="0">
                <a:latin typeface="Consolas" panose="020B0609020204030204" pitchFamily="49" charset="0"/>
                <a:ea typeface="メイリオ" panose="020B0604030504040204" pitchFamily="50" charset="-128"/>
                <a:cs typeface="Consolas" panose="020B0609020204030204" pitchFamily="49" charset="0"/>
              </a:rPr>
              <a:t>Customer </a:t>
            </a:r>
            <a:r>
              <a:rPr kumimoji="1" lang="en-US" altLang="ja-JP" sz="2400" dirty="0">
                <a:latin typeface="Consolas" panose="020B0609020204030204" pitchFamily="49" charset="0"/>
                <a:ea typeface="メイリオ" panose="020B0604030504040204" pitchFamily="50" charset="-128"/>
                <a:cs typeface="Consolas" panose="020B0609020204030204" pitchFamily="49" charset="0"/>
              </a:rPr>
              <a:t>c1 </a:t>
            </a:r>
            <a:endParaRPr kumimoji="1" lang="en-US" altLang="ja-JP" sz="2400" dirty="0" smtClean="0">
              <a:latin typeface="Consolas" panose="020B0609020204030204" pitchFamily="49" charset="0"/>
              <a:ea typeface="メイリオ" panose="020B0604030504040204" pitchFamily="50" charset="-128"/>
              <a:cs typeface="Consolas" panose="020B0609020204030204" pitchFamily="49" charset="0"/>
            </a:endParaRPr>
          </a:p>
          <a:p>
            <a:pPr>
              <a:spcAft>
                <a:spcPts val="1200"/>
              </a:spcAft>
            </a:pPr>
            <a:r>
              <a:rPr kumimoji="1" lang="en-US" altLang="ja-JP" sz="2400" dirty="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400" dirty="0" smtClean="0">
                <a:latin typeface="Consolas" panose="020B0609020204030204" pitchFamily="49" charset="0"/>
                <a:ea typeface="メイリオ" panose="020B0604030504040204" pitchFamily="50" charset="-128"/>
                <a:cs typeface="Consolas" panose="020B0609020204030204" pitchFamily="49" charset="0"/>
              </a:rPr>
              <a:t>  = </a:t>
            </a:r>
            <a:r>
              <a:rPr kumimoji="1" lang="en-US" altLang="ja-JP" sz="2400" dirty="0">
                <a:latin typeface="Consolas" panose="020B0609020204030204" pitchFamily="49" charset="0"/>
                <a:ea typeface="メイリオ" panose="020B0604030504040204" pitchFamily="50" charset="-128"/>
                <a:cs typeface="Consolas" panose="020B0609020204030204" pitchFamily="49" charset="0"/>
              </a:rPr>
              <a:t>new Customer("cus001", "</a:t>
            </a:r>
            <a:r>
              <a:rPr kumimoji="1" lang="ja-JP" altLang="en-US" sz="2400" dirty="0">
                <a:latin typeface="Consolas" panose="020B0609020204030204" pitchFamily="49" charset="0"/>
                <a:ea typeface="メイリオ" panose="020B0604030504040204" pitchFamily="50" charset="-128"/>
                <a:cs typeface="Consolas" panose="020B0609020204030204" pitchFamily="49" charset="0"/>
              </a:rPr>
              <a:t>田中宏</a:t>
            </a:r>
            <a:r>
              <a:rPr kumimoji="1" lang="en-US" altLang="ja-JP" sz="2400" dirty="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400" b="1" dirty="0">
                <a:solidFill>
                  <a:srgbClr val="00B0F0"/>
                </a:solidFill>
                <a:latin typeface="Consolas" panose="020B0609020204030204" pitchFamily="49" charset="0"/>
                <a:ea typeface="メイリオ" panose="020B0604030504040204" pitchFamily="50" charset="-128"/>
                <a:cs typeface="Consolas" panose="020B0609020204030204" pitchFamily="49" charset="0"/>
              </a:rPr>
              <a:t>info1</a:t>
            </a:r>
            <a:r>
              <a:rPr kumimoji="1" lang="en-US" altLang="ja-JP" sz="2400" dirty="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400" dirty="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400" dirty="0" err="1" smtClean="0">
                <a:latin typeface="Consolas" panose="020B0609020204030204" pitchFamily="49" charset="0"/>
                <a:ea typeface="メイリオ" panose="020B0604030504040204" pitchFamily="50" charset="-128"/>
                <a:cs typeface="Consolas" panose="020B0609020204030204" pitchFamily="49" charset="0"/>
              </a:rPr>
              <a:t>cusDb.create</a:t>
            </a:r>
            <a:r>
              <a:rPr kumimoji="1" lang="en-US" altLang="ja-JP" sz="2400" dirty="0" smtClean="0">
                <a:latin typeface="Consolas" panose="020B0609020204030204" pitchFamily="49" charset="0"/>
                <a:ea typeface="メイリオ" panose="020B0604030504040204" pitchFamily="50" charset="-128"/>
                <a:cs typeface="Consolas" panose="020B0609020204030204" pitchFamily="49" charset="0"/>
              </a:rPr>
              <a:t>(c1</a:t>
            </a:r>
            <a:r>
              <a:rPr kumimoji="1" lang="en-US" altLang="ja-JP" sz="2400" dirty="0" smtClean="0">
                <a:latin typeface="Consolas" panose="020B0609020204030204" pitchFamily="49" charset="0"/>
                <a:ea typeface="メイリオ" panose="020B0604030504040204" pitchFamily="50" charset="-128"/>
                <a:cs typeface="Consolas" panose="020B0609020204030204" pitchFamily="49" charset="0"/>
              </a:rPr>
              <a:t>);</a:t>
            </a:r>
          </a:p>
          <a:p>
            <a:endParaRPr kumimoji="1" lang="en-US" altLang="ja-JP" sz="2400" dirty="0">
              <a:latin typeface="Consolas" panose="020B0609020204030204" pitchFamily="49" charset="0"/>
              <a:ea typeface="メイリオ" panose="020B0604030504040204" pitchFamily="50" charset="-128"/>
              <a:cs typeface="Consolas" panose="020B0609020204030204" pitchFamily="49" charset="0"/>
            </a:endParaRPr>
          </a:p>
          <a:p>
            <a:endParaRPr kumimoji="1" lang="en-US" altLang="ja-JP" sz="2000" dirty="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dirty="0" smtClean="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dirty="0">
              <a:latin typeface="Consolas" panose="020B0609020204030204" pitchFamily="49" charset="0"/>
              <a:ea typeface="メイリオ" panose="020B0604030504040204" pitchFamily="50" charset="-128"/>
              <a:cs typeface="Consolas" panose="020B0609020204030204" pitchFamily="49" charset="0"/>
            </a:endParaRPr>
          </a:p>
        </p:txBody>
      </p:sp>
      <p:sp>
        <p:nvSpPr>
          <p:cNvPr id="13" name="テキスト ボックス 12"/>
          <p:cNvSpPr txBox="1"/>
          <p:nvPr/>
        </p:nvSpPr>
        <p:spPr>
          <a:xfrm>
            <a:off x="7651462" y="2226336"/>
            <a:ext cx="3952934" cy="452547"/>
          </a:xfrm>
          <a:prstGeom prst="rect">
            <a:avLst/>
          </a:prstGeom>
          <a:solidFill>
            <a:schemeClr val="accent2">
              <a:lumMod val="20000"/>
              <a:lumOff val="80000"/>
            </a:schemeClr>
          </a:solidFill>
        </p:spPr>
        <p:txBody>
          <a:bodyPr wrap="square" lIns="108000" tIns="108000" rIns="108000" bIns="108000" rtlCol="0">
            <a:noAutofit/>
          </a:bodyPr>
          <a:lstStyle/>
          <a:p>
            <a:pPr algn="ctr">
              <a:lnSpc>
                <a:spcPts val="2700"/>
              </a:lnSpc>
              <a:spcBef>
                <a:spcPts val="2400"/>
              </a:spcBef>
              <a:spcAft>
                <a:spcPts val="3000"/>
              </a:spcAft>
            </a:pPr>
            <a:r>
              <a:rPr kumimoji="1" lang="ja-JP" altLang="en-US" sz="2200" smtClean="0">
                <a:latin typeface="Calibri" panose="020F0502020204030204" pitchFamily="34" charset="0"/>
                <a:ea typeface="メイリオ" panose="020B0604030504040204" pitchFamily="50" charset="-128"/>
              </a:rPr>
              <a:t>データベースに保存</a:t>
            </a:r>
            <a:endParaRPr kumimoji="1" lang="en-US" altLang="ja-JP" sz="2200" smtClean="0">
              <a:latin typeface="Calibri" panose="020F0502020204030204" pitchFamily="34" charset="0"/>
              <a:ea typeface="メイリオ" panose="020B0604030504040204" pitchFamily="50" charset="-128"/>
            </a:endParaRPr>
          </a:p>
        </p:txBody>
      </p:sp>
      <p:sp>
        <p:nvSpPr>
          <p:cNvPr id="15" name="タイトル 4"/>
          <p:cNvSpPr>
            <a:spLocks noGrp="1"/>
          </p:cNvSpPr>
          <p:nvPr>
            <p:ph type="title"/>
          </p:nvPr>
        </p:nvSpPr>
        <p:spPr>
          <a:xfrm>
            <a:off x="531812" y="378377"/>
            <a:ext cx="11125200" cy="651934"/>
          </a:xfrm>
        </p:spPr>
        <p:txBody>
          <a:bodyPr/>
          <a:lstStyle/>
          <a:p>
            <a:r>
              <a:rPr lang="en-US" altLang="ja-JP"/>
              <a:t>1</a:t>
            </a:r>
            <a:r>
              <a:rPr lang="en-US" altLang="ja-JP" smtClean="0"/>
              <a:t>. </a:t>
            </a:r>
            <a:r>
              <a:rPr lang="en-US" altLang="ja-JP" b="1"/>
              <a:t>One-to-One</a:t>
            </a:r>
            <a:r>
              <a:rPr lang="en-US" altLang="ja-JP"/>
              <a:t> </a:t>
            </a:r>
            <a:r>
              <a:rPr lang="ja-JP" altLang="en-US"/>
              <a:t>（</a:t>
            </a:r>
            <a:r>
              <a:rPr lang="en-US" altLang="ja-JP"/>
              <a:t>1</a:t>
            </a:r>
            <a:r>
              <a:rPr lang="ja-JP" altLang="en-US"/>
              <a:t>対</a:t>
            </a:r>
            <a:r>
              <a:rPr lang="en-US" altLang="ja-JP"/>
              <a:t>1</a:t>
            </a:r>
            <a:r>
              <a:rPr lang="ja-JP" altLang="en-US"/>
              <a:t>の関係</a:t>
            </a:r>
            <a:r>
              <a:rPr lang="ja-JP" altLang="en-US" smtClean="0"/>
              <a:t>）</a:t>
            </a:r>
            <a:endParaRPr kumimoji="1" lang="ja-JP" altLang="en-US"/>
          </a:p>
        </p:txBody>
      </p:sp>
      <p:sp>
        <p:nvSpPr>
          <p:cNvPr id="16" name="テキスト ボックス 15"/>
          <p:cNvSpPr txBox="1"/>
          <p:nvPr/>
        </p:nvSpPr>
        <p:spPr>
          <a:xfrm>
            <a:off x="521636" y="1164315"/>
            <a:ext cx="10099210" cy="619653"/>
          </a:xfrm>
          <a:prstGeom prst="rect">
            <a:avLst/>
          </a:prstGeom>
          <a:noFill/>
        </p:spPr>
        <p:txBody>
          <a:bodyPr wrap="square" lIns="0" tIns="0" rIns="0" bIns="0" rtlCol="0" anchor="ctr">
            <a:noAutofit/>
          </a:bodyPr>
          <a:lstStyle/>
          <a:p>
            <a:pPr marL="571500" indent="-571500">
              <a:lnSpc>
                <a:spcPts val="2700"/>
              </a:lnSpc>
              <a:buFont typeface="Wingdings" panose="05000000000000000000" pitchFamily="2" charset="2"/>
              <a:buChar char="u"/>
            </a:pPr>
            <a:r>
              <a:rPr kumimoji="1" lang="ja-JP" altLang="en-US" sz="2800" smtClean="0">
                <a:latin typeface="Calibri" panose="020F0502020204030204" pitchFamily="34" charset="0"/>
                <a:ea typeface="メイリオ" panose="020B0604030504040204" pitchFamily="50" charset="-128"/>
              </a:rPr>
              <a:t>カスケード処理</a:t>
            </a:r>
          </a:p>
        </p:txBody>
      </p:sp>
      <p:sp>
        <p:nvSpPr>
          <p:cNvPr id="8" name="テキスト ボックス 7"/>
          <p:cNvSpPr txBox="1"/>
          <p:nvPr/>
        </p:nvSpPr>
        <p:spPr>
          <a:xfrm>
            <a:off x="4669418" y="4395972"/>
            <a:ext cx="2001726" cy="489005"/>
          </a:xfrm>
          <a:prstGeom prst="rect">
            <a:avLst/>
          </a:prstGeom>
          <a:solidFill>
            <a:schemeClr val="accent6">
              <a:lumMod val="20000"/>
              <a:lumOff val="80000"/>
            </a:schemeClr>
          </a:solidFill>
        </p:spPr>
        <p:txBody>
          <a:bodyPr wrap="square" lIns="108000" tIns="108000" rIns="108000" bIns="108000" rtlCol="0">
            <a:noAutofit/>
          </a:bodyPr>
          <a:lstStyle/>
          <a:p>
            <a:pPr>
              <a:lnSpc>
                <a:spcPts val="2700"/>
              </a:lnSpc>
            </a:pPr>
            <a:r>
              <a:rPr kumimoji="1" lang="ja-JP" altLang="en-US" smtClean="0">
                <a:latin typeface="Calibri" panose="020F0502020204030204" pitchFamily="34" charset="0"/>
                <a:ea typeface="メイリオ" panose="020B0604030504040204" pitchFamily="50" charset="-128"/>
              </a:rPr>
              <a:t>これだけで</a:t>
            </a:r>
            <a:r>
              <a:rPr kumimoji="1" lang="en-US" altLang="ja-JP" smtClean="0">
                <a:latin typeface="Calibri" panose="020F0502020204030204" pitchFamily="34" charset="0"/>
                <a:ea typeface="メイリオ" panose="020B0604030504040204" pitchFamily="50" charset="-128"/>
              </a:rPr>
              <a:t>OK</a:t>
            </a:r>
            <a:r>
              <a:rPr kumimoji="1" lang="ja-JP" altLang="en-US">
                <a:latin typeface="Calibri" panose="020F0502020204030204" pitchFamily="34" charset="0"/>
                <a:ea typeface="メイリオ" panose="020B0604030504040204" pitchFamily="50" charset="-128"/>
              </a:rPr>
              <a:t>！</a:t>
            </a:r>
            <a:endParaRPr kumimoji="1" lang="ja-JP" altLang="en-US" smtClean="0">
              <a:latin typeface="Calibri" panose="020F0502020204030204" pitchFamily="34" charset="0"/>
              <a:ea typeface="メイリオ" panose="020B0604030504040204" pitchFamily="50" charset="-128"/>
            </a:endParaRPr>
          </a:p>
        </p:txBody>
      </p:sp>
      <p:sp>
        <p:nvSpPr>
          <p:cNvPr id="9" name="左矢印 8"/>
          <p:cNvSpPr/>
          <p:nvPr/>
        </p:nvSpPr>
        <p:spPr bwMode="gray">
          <a:xfrm>
            <a:off x="4062217" y="4538480"/>
            <a:ext cx="607201" cy="270344"/>
          </a:xfrm>
          <a:prstGeom prst="leftArrow">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Tree>
    <p:extLst>
      <p:ext uri="{BB962C8B-B14F-4D97-AF65-F5344CB8AC3E}">
        <p14:creationId xmlns:p14="http://schemas.microsoft.com/office/powerpoint/2010/main" val="248634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82</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6" name="テキスト ボックス 5"/>
          <p:cNvSpPr txBox="1"/>
          <p:nvPr/>
        </p:nvSpPr>
        <p:spPr>
          <a:xfrm>
            <a:off x="4826643" y="1782501"/>
            <a:ext cx="914400" cy="914400"/>
          </a:xfrm>
          <a:prstGeom prst="rect">
            <a:avLst/>
          </a:prstGeom>
          <a:noFill/>
        </p:spPr>
        <p:txBody>
          <a:bodyPr wrap="none" lIns="0" tIns="0" rIns="0" bIns="0" rtlCol="0">
            <a:noAutofit/>
          </a:bodyPr>
          <a:lstStyle/>
          <a:p>
            <a:pPr>
              <a:lnSpc>
                <a:spcPct val="90000"/>
              </a:lnSpc>
            </a:pPr>
            <a:endParaRPr kumimoji="1" lang="ja-JP" altLang="en-US" smtClean="0"/>
          </a:p>
        </p:txBody>
      </p:sp>
      <p:graphicFrame>
        <p:nvGraphicFramePr>
          <p:cNvPr id="2" name="表 1"/>
          <p:cNvGraphicFramePr>
            <a:graphicFrameLocks noGrp="1"/>
          </p:cNvGraphicFramePr>
          <p:nvPr>
            <p:extLst>
              <p:ext uri="{D42A27DB-BD31-4B8C-83A1-F6EECF244321}">
                <p14:modId xmlns:p14="http://schemas.microsoft.com/office/powerpoint/2010/main" val="3593188084"/>
              </p:ext>
            </p:extLst>
          </p:nvPr>
        </p:nvGraphicFramePr>
        <p:xfrm>
          <a:off x="907921" y="2007616"/>
          <a:ext cx="10604729" cy="3024000"/>
        </p:xfrm>
        <a:graphic>
          <a:graphicData uri="http://schemas.openxmlformats.org/drawingml/2006/table">
            <a:tbl>
              <a:tblPr firstRow="1" firstCol="1" bandRow="1">
                <a:tableStyleId>{C083E6E3-FA7D-4D7B-A595-EF9225AFEA82}</a:tableStyleId>
              </a:tblPr>
              <a:tblGrid>
                <a:gridCol w="3261249"/>
                <a:gridCol w="5213022"/>
                <a:gridCol w="2130458"/>
              </a:tblGrid>
              <a:tr h="302400">
                <a:tc>
                  <a:txBody>
                    <a:bodyPr/>
                    <a:lstStyle/>
                    <a:p>
                      <a:pPr algn="ctr">
                        <a:lnSpc>
                          <a:spcPct val="100000"/>
                        </a:lnSpc>
                        <a:spcAft>
                          <a:spcPts val="0"/>
                        </a:spcAft>
                      </a:pPr>
                      <a:r>
                        <a:rPr lang="ja-JP" sz="1800" kern="100">
                          <a:effectLst/>
                        </a:rPr>
                        <a:t>カスケード指定</a:t>
                      </a:r>
                      <a:endParaRPr lang="ja-JP" sz="1800" kern="100">
                        <a:effectLst/>
                        <a:latin typeface="メイリオ"/>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3">
                        <a:lumMod val="20000"/>
                        <a:lumOff val="80000"/>
                      </a:schemeClr>
                    </a:solidFill>
                  </a:tcPr>
                </a:tc>
                <a:tc>
                  <a:txBody>
                    <a:bodyPr/>
                    <a:lstStyle/>
                    <a:p>
                      <a:pPr algn="ctr">
                        <a:lnSpc>
                          <a:spcPct val="100000"/>
                        </a:lnSpc>
                        <a:spcAft>
                          <a:spcPts val="0"/>
                        </a:spcAft>
                      </a:pPr>
                      <a:r>
                        <a:rPr lang="ja-JP" sz="1800" kern="100">
                          <a:effectLst/>
                        </a:rPr>
                        <a:t>カスケードするイベント</a:t>
                      </a:r>
                      <a:endParaRPr lang="ja-JP" sz="1800" kern="100">
                        <a:effectLst/>
                        <a:latin typeface="メイリオ"/>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3">
                        <a:lumMod val="20000"/>
                        <a:lumOff val="80000"/>
                      </a:schemeClr>
                    </a:solidFill>
                  </a:tcPr>
                </a:tc>
                <a:tc>
                  <a:txBody>
                    <a:bodyPr/>
                    <a:lstStyle/>
                    <a:p>
                      <a:pPr algn="ctr">
                        <a:lnSpc>
                          <a:spcPct val="100000"/>
                        </a:lnSpc>
                        <a:spcAft>
                          <a:spcPts val="0"/>
                        </a:spcAft>
                      </a:pPr>
                      <a:r>
                        <a:rPr lang="ja-JP" sz="1800" kern="100">
                          <a:effectLst/>
                        </a:rPr>
                        <a:t>対応するメソッド</a:t>
                      </a:r>
                      <a:endParaRPr lang="ja-JP" sz="1800" kern="100">
                        <a:effectLst/>
                        <a:latin typeface="メイリオ"/>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3">
                        <a:lumMod val="20000"/>
                        <a:lumOff val="80000"/>
                      </a:schemeClr>
                    </a:solidFill>
                  </a:tcPr>
                </a:tc>
              </a:tr>
              <a:tr h="423360">
                <a:tc>
                  <a:txBody>
                    <a:bodyPr/>
                    <a:lstStyle/>
                    <a:p>
                      <a:pPr>
                        <a:lnSpc>
                          <a:spcPct val="90000"/>
                        </a:lnSpc>
                        <a:spcAft>
                          <a:spcPts val="0"/>
                        </a:spcAft>
                      </a:pPr>
                      <a:r>
                        <a:rPr lang="en-US" sz="2400" kern="100">
                          <a:effectLst/>
                        </a:rPr>
                        <a:t>CascadeType.PERSIST</a:t>
                      </a:r>
                      <a:endParaRPr lang="ja-JP" sz="2400" kern="100">
                        <a:effectLst/>
                        <a:latin typeface="メイリオ"/>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nSpc>
                          <a:spcPct val="90000"/>
                        </a:lnSpc>
                        <a:spcAft>
                          <a:spcPts val="0"/>
                        </a:spcAft>
                      </a:pPr>
                      <a:r>
                        <a:rPr lang="ja-JP" sz="2000" kern="100">
                          <a:effectLst/>
                        </a:rPr>
                        <a:t>新規保存</a:t>
                      </a:r>
                      <a:endParaRPr lang="ja-JP" sz="2000" kern="100">
                        <a:effectLst/>
                        <a:latin typeface="メイリオ"/>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nSpc>
                          <a:spcPct val="90000"/>
                        </a:lnSpc>
                        <a:spcAft>
                          <a:spcPts val="0"/>
                        </a:spcAft>
                      </a:pPr>
                      <a:r>
                        <a:rPr lang="en-US" sz="2800" kern="100">
                          <a:effectLst/>
                        </a:rPr>
                        <a:t>persist</a:t>
                      </a:r>
                      <a:endParaRPr lang="ja-JP" sz="2800" kern="100">
                        <a:effectLst/>
                        <a:latin typeface="メイリオ"/>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423360">
                <a:tc>
                  <a:txBody>
                    <a:bodyPr/>
                    <a:lstStyle/>
                    <a:p>
                      <a:pPr>
                        <a:lnSpc>
                          <a:spcPct val="90000"/>
                        </a:lnSpc>
                        <a:spcAft>
                          <a:spcPts val="0"/>
                        </a:spcAft>
                      </a:pPr>
                      <a:r>
                        <a:rPr lang="en-US" sz="2400" kern="100">
                          <a:effectLst/>
                        </a:rPr>
                        <a:t>CascadeType.MERGE</a:t>
                      </a:r>
                      <a:endParaRPr lang="ja-JP" sz="2400" kern="100">
                        <a:effectLst/>
                        <a:latin typeface="メイリオ"/>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nSpc>
                          <a:spcPct val="90000"/>
                        </a:lnSpc>
                        <a:spcAft>
                          <a:spcPts val="0"/>
                        </a:spcAft>
                      </a:pPr>
                      <a:r>
                        <a:rPr lang="ja-JP" sz="2000" kern="100">
                          <a:effectLst/>
                        </a:rPr>
                        <a:t>更新</a:t>
                      </a:r>
                      <a:endParaRPr lang="ja-JP" sz="2000" kern="100">
                        <a:effectLst/>
                        <a:latin typeface="メイリオ"/>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nSpc>
                          <a:spcPct val="90000"/>
                        </a:lnSpc>
                        <a:spcAft>
                          <a:spcPts val="0"/>
                        </a:spcAft>
                      </a:pPr>
                      <a:r>
                        <a:rPr lang="en-US" sz="2800" kern="100">
                          <a:effectLst/>
                        </a:rPr>
                        <a:t>merge</a:t>
                      </a:r>
                      <a:endParaRPr lang="ja-JP" sz="2800" kern="100">
                        <a:effectLst/>
                        <a:latin typeface="メイリオ"/>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23360">
                <a:tc>
                  <a:txBody>
                    <a:bodyPr/>
                    <a:lstStyle/>
                    <a:p>
                      <a:pPr>
                        <a:lnSpc>
                          <a:spcPct val="90000"/>
                        </a:lnSpc>
                        <a:spcAft>
                          <a:spcPts val="0"/>
                        </a:spcAft>
                      </a:pPr>
                      <a:r>
                        <a:rPr lang="en-US" sz="2400" kern="100">
                          <a:effectLst/>
                        </a:rPr>
                        <a:t>CascadeType.REMOVE</a:t>
                      </a:r>
                      <a:endParaRPr lang="ja-JP" sz="2400" kern="100">
                        <a:effectLst/>
                        <a:latin typeface="メイリオ"/>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nSpc>
                          <a:spcPct val="90000"/>
                        </a:lnSpc>
                        <a:spcAft>
                          <a:spcPts val="0"/>
                        </a:spcAft>
                      </a:pPr>
                      <a:r>
                        <a:rPr lang="ja-JP" sz="2000" kern="100">
                          <a:effectLst/>
                        </a:rPr>
                        <a:t>削除</a:t>
                      </a:r>
                      <a:endParaRPr lang="ja-JP" sz="2000" kern="100">
                        <a:effectLst/>
                        <a:latin typeface="メイリオ"/>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nSpc>
                          <a:spcPct val="90000"/>
                        </a:lnSpc>
                        <a:spcAft>
                          <a:spcPts val="0"/>
                        </a:spcAft>
                      </a:pPr>
                      <a:r>
                        <a:rPr lang="en-US" sz="2800" kern="100">
                          <a:effectLst/>
                        </a:rPr>
                        <a:t>remove</a:t>
                      </a:r>
                      <a:endParaRPr lang="ja-JP" sz="2800" kern="100">
                        <a:effectLst/>
                        <a:latin typeface="メイリオ"/>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604800">
                <a:tc>
                  <a:txBody>
                    <a:bodyPr/>
                    <a:lstStyle/>
                    <a:p>
                      <a:pPr>
                        <a:lnSpc>
                          <a:spcPct val="90000"/>
                        </a:lnSpc>
                        <a:spcAft>
                          <a:spcPts val="0"/>
                        </a:spcAft>
                      </a:pPr>
                      <a:r>
                        <a:rPr lang="en-US" sz="2400" kern="100">
                          <a:effectLst/>
                        </a:rPr>
                        <a:t>CascadeType.REFRESH</a:t>
                      </a:r>
                      <a:endParaRPr lang="ja-JP" sz="2400" kern="100">
                        <a:effectLst/>
                        <a:latin typeface="メイリオ"/>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nSpc>
                          <a:spcPct val="90000"/>
                        </a:lnSpc>
                        <a:spcAft>
                          <a:spcPts val="0"/>
                        </a:spcAft>
                      </a:pPr>
                      <a:r>
                        <a:rPr lang="ja-JP" sz="2000" kern="100">
                          <a:effectLst/>
                        </a:rPr>
                        <a:t>永続性コンテキストのエンティティをデータベースから再取得した値で更新</a:t>
                      </a:r>
                      <a:endParaRPr lang="ja-JP" sz="2000" kern="100">
                        <a:effectLst/>
                        <a:latin typeface="メイリオ"/>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nSpc>
                          <a:spcPct val="90000"/>
                        </a:lnSpc>
                        <a:spcAft>
                          <a:spcPts val="0"/>
                        </a:spcAft>
                      </a:pPr>
                      <a:r>
                        <a:rPr lang="en-US" sz="2800" kern="100">
                          <a:effectLst/>
                        </a:rPr>
                        <a:t>refresh</a:t>
                      </a:r>
                      <a:endParaRPr lang="ja-JP" sz="2800" kern="100">
                        <a:effectLst/>
                        <a:latin typeface="メイリオ"/>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23360">
                <a:tc>
                  <a:txBody>
                    <a:bodyPr/>
                    <a:lstStyle/>
                    <a:p>
                      <a:pPr>
                        <a:lnSpc>
                          <a:spcPct val="90000"/>
                        </a:lnSpc>
                        <a:spcAft>
                          <a:spcPts val="0"/>
                        </a:spcAft>
                      </a:pPr>
                      <a:r>
                        <a:rPr lang="en-US" sz="2400" kern="100">
                          <a:effectLst/>
                        </a:rPr>
                        <a:t>CascadeType.DETACH</a:t>
                      </a:r>
                      <a:endParaRPr lang="ja-JP" sz="2400" kern="100">
                        <a:effectLst/>
                        <a:latin typeface="メイリオ"/>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nSpc>
                          <a:spcPct val="90000"/>
                        </a:lnSpc>
                        <a:spcAft>
                          <a:spcPts val="0"/>
                        </a:spcAft>
                      </a:pPr>
                      <a:r>
                        <a:rPr lang="ja-JP" sz="2000" kern="100">
                          <a:effectLst/>
                        </a:rPr>
                        <a:t>永続性コンテキストからエンティティを分離する</a:t>
                      </a:r>
                      <a:endParaRPr lang="ja-JP" sz="2000" kern="100">
                        <a:effectLst/>
                        <a:latin typeface="メイリオ"/>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nSpc>
                          <a:spcPct val="90000"/>
                        </a:lnSpc>
                        <a:spcAft>
                          <a:spcPts val="0"/>
                        </a:spcAft>
                      </a:pPr>
                      <a:r>
                        <a:rPr lang="en-US" sz="2800" kern="100">
                          <a:effectLst/>
                        </a:rPr>
                        <a:t>detach</a:t>
                      </a:r>
                      <a:endParaRPr lang="ja-JP" sz="2800" kern="100">
                        <a:effectLst/>
                        <a:latin typeface="メイリオ"/>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423360">
                <a:tc>
                  <a:txBody>
                    <a:bodyPr/>
                    <a:lstStyle/>
                    <a:p>
                      <a:pPr>
                        <a:lnSpc>
                          <a:spcPct val="90000"/>
                        </a:lnSpc>
                        <a:spcAft>
                          <a:spcPts val="0"/>
                        </a:spcAft>
                      </a:pPr>
                      <a:r>
                        <a:rPr lang="en-US" sz="2400" kern="100">
                          <a:effectLst/>
                        </a:rPr>
                        <a:t>CascadeType.ALL</a:t>
                      </a:r>
                      <a:endParaRPr lang="ja-JP" sz="2400" kern="100">
                        <a:effectLst/>
                        <a:latin typeface="メイリオ"/>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nSpc>
                          <a:spcPct val="90000"/>
                        </a:lnSpc>
                        <a:spcAft>
                          <a:spcPts val="0"/>
                        </a:spcAft>
                      </a:pPr>
                      <a:r>
                        <a:rPr lang="ja-JP" sz="2000" kern="100">
                          <a:effectLst/>
                        </a:rPr>
                        <a:t>上記のすべての操作</a:t>
                      </a:r>
                      <a:endParaRPr lang="ja-JP" sz="2000" kern="100">
                        <a:effectLst/>
                        <a:latin typeface="メイリオ"/>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nSpc>
                          <a:spcPct val="90000"/>
                        </a:lnSpc>
                        <a:spcAft>
                          <a:spcPts val="0"/>
                        </a:spcAft>
                      </a:pPr>
                      <a:r>
                        <a:rPr lang="en-US" sz="2800" kern="100">
                          <a:effectLst/>
                        </a:rPr>
                        <a:t> </a:t>
                      </a:r>
                      <a:endParaRPr lang="ja-JP" sz="2800" kern="100">
                        <a:effectLst/>
                        <a:latin typeface="メイリオ"/>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bl>
          </a:graphicData>
        </a:graphic>
      </p:graphicFrame>
      <p:sp>
        <p:nvSpPr>
          <p:cNvPr id="7" name="テキスト ボックス 6"/>
          <p:cNvSpPr txBox="1"/>
          <p:nvPr/>
        </p:nvSpPr>
        <p:spPr>
          <a:xfrm>
            <a:off x="888643" y="5279143"/>
            <a:ext cx="10650828" cy="499621"/>
          </a:xfrm>
          <a:prstGeom prst="rect">
            <a:avLst/>
          </a:prstGeom>
          <a:noFill/>
        </p:spPr>
        <p:txBody>
          <a:bodyPr wrap="square" lIns="0" tIns="0" rIns="0" bIns="0" rtlCol="0">
            <a:noAutofit/>
          </a:bodyPr>
          <a:lstStyle/>
          <a:p>
            <a:pPr>
              <a:lnSpc>
                <a:spcPts val="2700"/>
              </a:lnSpc>
            </a:pPr>
            <a:r>
              <a:rPr kumimoji="1" lang="ja-JP" altLang="en-US" sz="2000" smtClean="0">
                <a:latin typeface="Calibri" panose="020F0502020204030204" pitchFamily="34" charset="0"/>
                <a:ea typeface="メイリオ" panose="020B0604030504040204" pitchFamily="50" charset="-128"/>
              </a:rPr>
              <a:t>使用例： </a:t>
            </a:r>
            <a:r>
              <a:rPr kumimoji="1" lang="en-US" altLang="ja-JP" sz="2400" smtClean="0">
                <a:latin typeface="Calibri" panose="020F0502020204030204" pitchFamily="34" charset="0"/>
                <a:ea typeface="メイリオ" panose="020B0604030504040204" pitchFamily="50" charset="-128"/>
              </a:rPr>
              <a:t>@OneToOne(cascade </a:t>
            </a:r>
            <a:r>
              <a:rPr kumimoji="1" lang="en-US" altLang="ja-JP" sz="2400">
                <a:latin typeface="Calibri" panose="020F0502020204030204" pitchFamily="34" charset="0"/>
                <a:ea typeface="メイリオ" panose="020B0604030504040204" pitchFamily="50" charset="-128"/>
              </a:rPr>
              <a:t>= {CascadeType.PERSIST, </a:t>
            </a:r>
            <a:r>
              <a:rPr kumimoji="1" lang="ja-JP" altLang="en-US" sz="2400">
                <a:latin typeface="Calibri" panose="020F0502020204030204" pitchFamily="34" charset="0"/>
                <a:ea typeface="メイリオ" panose="020B0604030504040204" pitchFamily="50" charset="-128"/>
              </a:rPr>
              <a:t> </a:t>
            </a:r>
            <a:r>
              <a:rPr kumimoji="1" lang="en-US" altLang="ja-JP" sz="2400" smtClean="0">
                <a:latin typeface="Calibri" panose="020F0502020204030204" pitchFamily="34" charset="0"/>
                <a:ea typeface="メイリオ" panose="020B0604030504040204" pitchFamily="50" charset="-128"/>
              </a:rPr>
              <a:t>CascadeType.REMOVE</a:t>
            </a:r>
            <a:r>
              <a:rPr kumimoji="1" lang="en-US" altLang="ja-JP" sz="2400">
                <a:latin typeface="Calibri" panose="020F0502020204030204" pitchFamily="34" charset="0"/>
                <a:ea typeface="メイリオ" panose="020B0604030504040204" pitchFamily="50" charset="-128"/>
              </a:rPr>
              <a:t>})</a:t>
            </a:r>
          </a:p>
          <a:p>
            <a:pPr>
              <a:lnSpc>
                <a:spcPts val="2700"/>
              </a:lnSpc>
            </a:pPr>
            <a:endParaRPr kumimoji="1" lang="ja-JP" altLang="en-US" smtClean="0">
              <a:latin typeface="Calibri" panose="020F0502020204030204" pitchFamily="34" charset="0"/>
              <a:ea typeface="メイリオ" panose="020B0604030504040204" pitchFamily="50" charset="-128"/>
            </a:endParaRPr>
          </a:p>
        </p:txBody>
      </p:sp>
      <p:sp>
        <p:nvSpPr>
          <p:cNvPr id="16" name="タイトル 4"/>
          <p:cNvSpPr>
            <a:spLocks noGrp="1"/>
          </p:cNvSpPr>
          <p:nvPr>
            <p:ph type="title"/>
          </p:nvPr>
        </p:nvSpPr>
        <p:spPr>
          <a:xfrm>
            <a:off x="531812" y="378377"/>
            <a:ext cx="11125200" cy="651934"/>
          </a:xfrm>
        </p:spPr>
        <p:txBody>
          <a:bodyPr/>
          <a:lstStyle/>
          <a:p>
            <a:r>
              <a:rPr lang="en-US" altLang="ja-JP"/>
              <a:t>1</a:t>
            </a:r>
            <a:r>
              <a:rPr lang="en-US" altLang="ja-JP" smtClean="0"/>
              <a:t>. </a:t>
            </a:r>
            <a:r>
              <a:rPr lang="en-US" altLang="ja-JP" b="1"/>
              <a:t>One-to-One</a:t>
            </a:r>
            <a:r>
              <a:rPr lang="en-US" altLang="ja-JP"/>
              <a:t> </a:t>
            </a:r>
            <a:r>
              <a:rPr lang="ja-JP" altLang="en-US"/>
              <a:t>（</a:t>
            </a:r>
            <a:r>
              <a:rPr lang="en-US" altLang="ja-JP"/>
              <a:t>1</a:t>
            </a:r>
            <a:r>
              <a:rPr lang="ja-JP" altLang="en-US"/>
              <a:t>対</a:t>
            </a:r>
            <a:r>
              <a:rPr lang="en-US" altLang="ja-JP"/>
              <a:t>1</a:t>
            </a:r>
            <a:r>
              <a:rPr lang="ja-JP" altLang="en-US"/>
              <a:t>の関係</a:t>
            </a:r>
            <a:r>
              <a:rPr lang="ja-JP" altLang="en-US" smtClean="0"/>
              <a:t>）</a:t>
            </a:r>
            <a:endParaRPr kumimoji="1" lang="ja-JP" altLang="en-US"/>
          </a:p>
        </p:txBody>
      </p:sp>
      <p:sp>
        <p:nvSpPr>
          <p:cNvPr id="17" name="テキスト ボックス 16"/>
          <p:cNvSpPr txBox="1"/>
          <p:nvPr/>
        </p:nvSpPr>
        <p:spPr>
          <a:xfrm>
            <a:off x="521636" y="1164315"/>
            <a:ext cx="10099210" cy="619653"/>
          </a:xfrm>
          <a:prstGeom prst="rect">
            <a:avLst/>
          </a:prstGeom>
          <a:noFill/>
        </p:spPr>
        <p:txBody>
          <a:bodyPr wrap="square" lIns="0" tIns="0" rIns="0" bIns="0" rtlCol="0" anchor="ctr">
            <a:noAutofit/>
          </a:bodyPr>
          <a:lstStyle/>
          <a:p>
            <a:pPr marL="571500" indent="-571500">
              <a:lnSpc>
                <a:spcPts val="2700"/>
              </a:lnSpc>
              <a:buFont typeface="Wingdings" panose="05000000000000000000" pitchFamily="2" charset="2"/>
              <a:buChar char="u"/>
            </a:pPr>
            <a:r>
              <a:rPr kumimoji="1" lang="ja-JP" altLang="en-US" sz="2800" smtClean="0">
                <a:latin typeface="Calibri" panose="020F0502020204030204" pitchFamily="34" charset="0"/>
                <a:ea typeface="メイリオ" panose="020B0604030504040204" pitchFamily="50" charset="-128"/>
              </a:rPr>
              <a:t>カスケード処理</a:t>
            </a:r>
          </a:p>
        </p:txBody>
      </p:sp>
      <p:sp>
        <p:nvSpPr>
          <p:cNvPr id="9" name="テキスト ボックス 8"/>
          <p:cNvSpPr txBox="1"/>
          <p:nvPr/>
        </p:nvSpPr>
        <p:spPr>
          <a:xfrm>
            <a:off x="3668091" y="5683851"/>
            <a:ext cx="5881425" cy="452547"/>
          </a:xfrm>
          <a:prstGeom prst="rect">
            <a:avLst/>
          </a:prstGeom>
          <a:solidFill>
            <a:schemeClr val="accent2">
              <a:lumMod val="20000"/>
              <a:lumOff val="80000"/>
            </a:schemeClr>
          </a:solidFill>
        </p:spPr>
        <p:txBody>
          <a:bodyPr wrap="square" lIns="108000" tIns="108000" rIns="108000" bIns="108000" rtlCol="0">
            <a:noAutofit/>
          </a:bodyPr>
          <a:lstStyle/>
          <a:p>
            <a:pPr>
              <a:lnSpc>
                <a:spcPts val="2700"/>
              </a:lnSpc>
              <a:spcBef>
                <a:spcPts val="2400"/>
              </a:spcBef>
              <a:spcAft>
                <a:spcPts val="3000"/>
              </a:spcAft>
            </a:pPr>
            <a:r>
              <a:rPr kumimoji="1" lang="en-US" altLang="ja-JP" sz="2200" smtClean="0">
                <a:latin typeface="Calibri" panose="020F0502020204030204" pitchFamily="34" charset="0"/>
                <a:ea typeface="メイリオ" panose="020B0604030504040204" pitchFamily="50" charset="-128"/>
              </a:rPr>
              <a:t>ALL</a:t>
            </a:r>
            <a:r>
              <a:rPr kumimoji="1" lang="ja-JP" altLang="en-US" sz="2200" smtClean="0">
                <a:latin typeface="Calibri" panose="020F0502020204030204" pitchFamily="34" charset="0"/>
                <a:ea typeface="メイリオ" panose="020B0604030504040204" pitchFamily="50" charset="-128"/>
              </a:rPr>
              <a:t>以外では、必要なものだけを指定できる</a:t>
            </a:r>
            <a:endParaRPr kumimoji="1" lang="en-US" altLang="ja-JP" sz="2200" smtClean="0">
              <a:latin typeface="Calibri" panose="020F0502020204030204" pitchFamily="34" charset="0"/>
              <a:ea typeface="メイリオ" panose="020B0604030504040204" pitchFamily="50" charset="-128"/>
            </a:endParaRPr>
          </a:p>
        </p:txBody>
      </p:sp>
    </p:spTree>
    <p:extLst>
      <p:ext uri="{BB962C8B-B14F-4D97-AF65-F5344CB8AC3E}">
        <p14:creationId xmlns:p14="http://schemas.microsoft.com/office/powerpoint/2010/main" val="145902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531812" y="352619"/>
            <a:ext cx="11125200" cy="651934"/>
          </a:xfrm>
        </p:spPr>
        <p:txBody>
          <a:bodyPr/>
          <a:lstStyle/>
          <a:p>
            <a:r>
              <a:rPr lang="en-US" altLang="ja-JP" smtClean="0"/>
              <a:t>1. </a:t>
            </a:r>
            <a:r>
              <a:rPr lang="en-US" altLang="ja-JP" b="1"/>
              <a:t>One-to-One</a:t>
            </a:r>
            <a:r>
              <a:rPr lang="en-US" altLang="ja-JP"/>
              <a:t> </a:t>
            </a:r>
            <a:r>
              <a:rPr lang="ja-JP" altLang="en-US"/>
              <a:t>（</a:t>
            </a:r>
            <a:r>
              <a:rPr lang="en-US" altLang="ja-JP"/>
              <a:t>1</a:t>
            </a:r>
            <a:r>
              <a:rPr lang="ja-JP" altLang="en-US"/>
              <a:t>対</a:t>
            </a:r>
            <a:r>
              <a:rPr lang="en-US" altLang="ja-JP"/>
              <a:t>1</a:t>
            </a:r>
            <a:r>
              <a:rPr lang="ja-JP" altLang="en-US"/>
              <a:t>の関係</a:t>
            </a:r>
            <a:r>
              <a:rPr lang="ja-JP" altLang="en-US" smtClean="0"/>
              <a:t>）</a:t>
            </a:r>
            <a:endParaRPr kumimoji="1" lang="ja-JP" altLang="en-US"/>
          </a:p>
        </p:txBody>
      </p:sp>
      <p:sp>
        <p:nvSpPr>
          <p:cNvPr id="18" name="テキスト ボックス 17"/>
          <p:cNvSpPr txBox="1"/>
          <p:nvPr/>
        </p:nvSpPr>
        <p:spPr>
          <a:xfrm>
            <a:off x="821069" y="2063759"/>
            <a:ext cx="10592832" cy="884540"/>
          </a:xfrm>
          <a:prstGeom prst="rect">
            <a:avLst/>
          </a:prstGeom>
          <a:solidFill>
            <a:schemeClr val="accent6">
              <a:lumMod val="20000"/>
              <a:lumOff val="80000"/>
            </a:schemeClr>
          </a:solidFill>
        </p:spPr>
        <p:txBody>
          <a:bodyPr wrap="square" lIns="108000" tIns="108000" rIns="108000" bIns="108000" rtlCol="0">
            <a:noAutofit/>
          </a:bodyPr>
          <a:lstStyle/>
          <a:p>
            <a:pPr>
              <a:lnSpc>
                <a:spcPct val="150000"/>
              </a:lnSpc>
            </a:pPr>
            <a:r>
              <a:rPr kumimoji="1" lang="ja-JP" altLang="en-US" sz="2800" smtClean="0">
                <a:latin typeface="Calibri" panose="020F0502020204030204" pitchFamily="34" charset="0"/>
                <a:ea typeface="メイリオ" panose="020B0604030504040204" pitchFamily="50" charset="-128"/>
              </a:rPr>
              <a:t>① </a:t>
            </a:r>
            <a:r>
              <a:rPr kumimoji="1" lang="en-US" altLang="ja-JP" sz="2800" smtClean="0">
                <a:latin typeface="Calibri" panose="020F0502020204030204" pitchFamily="34" charset="0"/>
                <a:ea typeface="メイリオ" panose="020B0604030504040204" pitchFamily="50" charset="-128"/>
              </a:rPr>
              <a:t>DB</a:t>
            </a:r>
            <a:r>
              <a:rPr kumimoji="1" lang="ja-JP" altLang="en-US" sz="2800" smtClean="0">
                <a:latin typeface="Calibri" panose="020F0502020204030204" pitchFamily="34" charset="0"/>
                <a:ea typeface="メイリオ" panose="020B0604030504040204" pitchFamily="50" charset="-128"/>
              </a:rPr>
              <a:t>操作を実行する方に、</a:t>
            </a:r>
            <a:r>
              <a:rPr kumimoji="1" lang="en-US" altLang="ja-JP" sz="2800">
                <a:latin typeface="Calibri" panose="020F0502020204030204" pitchFamily="34" charset="0"/>
                <a:ea typeface="メイリオ" panose="020B0604030504040204" pitchFamily="50" charset="-128"/>
              </a:rPr>
              <a:t> @</a:t>
            </a:r>
            <a:r>
              <a:rPr kumimoji="1" lang="en-US" altLang="ja-JP" sz="2800" smtClean="0">
                <a:latin typeface="Calibri" panose="020F0502020204030204" pitchFamily="34" charset="0"/>
                <a:ea typeface="メイリオ" panose="020B0604030504040204" pitchFamily="50" charset="-128"/>
              </a:rPr>
              <a:t>OneToOne(cascade={</a:t>
            </a:r>
            <a:r>
              <a:rPr kumimoji="1" lang="ja-JP" altLang="en-US" sz="2800" smtClean="0">
                <a:latin typeface="Calibri" panose="020F0502020204030204" pitchFamily="34" charset="0"/>
                <a:ea typeface="メイリオ" panose="020B0604030504040204" pitchFamily="50" charset="-128"/>
              </a:rPr>
              <a:t>～</a:t>
            </a:r>
            <a:r>
              <a:rPr kumimoji="1" lang="en-US" altLang="ja-JP" sz="2800" smtClean="0">
                <a:latin typeface="Calibri" panose="020F0502020204030204" pitchFamily="34" charset="0"/>
                <a:ea typeface="メイリオ" panose="020B0604030504040204" pitchFamily="50" charset="-128"/>
              </a:rPr>
              <a:t>}</a:t>
            </a:r>
            <a:r>
              <a:rPr kumimoji="1" lang="ja-JP" altLang="en-US" sz="2800" smtClean="0">
                <a:latin typeface="Calibri" panose="020F0502020204030204" pitchFamily="34" charset="0"/>
                <a:ea typeface="メイリオ" panose="020B0604030504040204" pitchFamily="50" charset="-128"/>
              </a:rPr>
              <a:t>）を付ける</a:t>
            </a:r>
            <a:endParaRPr kumimoji="1" lang="en-US" altLang="ja-JP" sz="2800" smtClean="0">
              <a:latin typeface="Calibri" panose="020F0502020204030204" pitchFamily="34" charset="0"/>
              <a:ea typeface="メイリオ" panose="020B0604030504040204" pitchFamily="50" charset="-128"/>
            </a:endParaRPr>
          </a:p>
        </p:txBody>
      </p:sp>
      <p:sp>
        <p:nvSpPr>
          <p:cNvPr id="19" name="テキスト ボックス 18"/>
          <p:cNvSpPr txBox="1"/>
          <p:nvPr/>
        </p:nvSpPr>
        <p:spPr>
          <a:xfrm>
            <a:off x="568521" y="1372080"/>
            <a:ext cx="1843754" cy="559583"/>
          </a:xfrm>
          <a:prstGeom prst="rect">
            <a:avLst/>
          </a:prstGeom>
          <a:noFill/>
          <a:ln>
            <a:noFill/>
          </a:ln>
        </p:spPr>
        <p:txBody>
          <a:bodyPr wrap="square" lIns="108000" tIns="108000" rIns="108000" bIns="108000" rtlCol="0">
            <a:noAutofit/>
          </a:bodyPr>
          <a:lstStyle/>
          <a:p>
            <a:r>
              <a:rPr kumimoji="1" lang="en-US" altLang="ja-JP" sz="2800" smtClean="0">
                <a:latin typeface="Calibri" panose="020F0502020204030204" pitchFamily="34" charset="0"/>
                <a:ea typeface="メイリオ" panose="020B0604030504040204" pitchFamily="50" charset="-128"/>
              </a:rPr>
              <a:t>【</a:t>
            </a:r>
            <a:r>
              <a:rPr kumimoji="1" lang="ja-JP" altLang="en-US" sz="2800" smtClean="0">
                <a:latin typeface="Calibri" panose="020F0502020204030204" pitchFamily="34" charset="0"/>
                <a:ea typeface="メイリオ" panose="020B0604030504040204" pitchFamily="50" charset="-128"/>
              </a:rPr>
              <a:t>要点</a:t>
            </a:r>
            <a:r>
              <a:rPr kumimoji="1" lang="en-US" altLang="ja-JP" sz="2800" smtClean="0">
                <a:latin typeface="Calibri" panose="020F0502020204030204" pitchFamily="34" charset="0"/>
                <a:ea typeface="メイリオ" panose="020B0604030504040204" pitchFamily="50" charset="-128"/>
              </a:rPr>
              <a:t>】</a:t>
            </a:r>
          </a:p>
        </p:txBody>
      </p:sp>
    </p:spTree>
    <p:extLst>
      <p:ext uri="{BB962C8B-B14F-4D97-AF65-F5344CB8AC3E}">
        <p14:creationId xmlns:p14="http://schemas.microsoft.com/office/powerpoint/2010/main" val="90713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５つのパターン</a:t>
            </a:r>
            <a:endParaRPr lang="en-US" dirty="0"/>
          </a:p>
        </p:txBody>
      </p:sp>
      <p:sp>
        <p:nvSpPr>
          <p:cNvPr id="3" name="Content Placeholder 2"/>
          <p:cNvSpPr>
            <a:spLocks noGrp="1"/>
          </p:cNvSpPr>
          <p:nvPr>
            <p:ph idx="13"/>
          </p:nvPr>
        </p:nvSpPr>
        <p:spPr>
          <a:xfrm>
            <a:off x="1450210" y="1808672"/>
            <a:ext cx="8861082" cy="3479322"/>
          </a:xfrm>
        </p:spPr>
        <p:txBody>
          <a:bodyPr/>
          <a:lstStyle/>
          <a:p>
            <a:r>
              <a:rPr lang="ja-JP" altLang="en-US" sz="3200" dirty="0" smtClean="0">
                <a:solidFill>
                  <a:schemeClr val="tx1">
                    <a:lumMod val="40000"/>
                    <a:lumOff val="60000"/>
                  </a:schemeClr>
                </a:solidFill>
              </a:rPr>
              <a:t>① </a:t>
            </a:r>
            <a:r>
              <a:rPr lang="en-US" altLang="ja-JP" sz="3200" dirty="0" smtClean="0">
                <a:solidFill>
                  <a:schemeClr val="tx1">
                    <a:lumMod val="40000"/>
                    <a:lumOff val="60000"/>
                  </a:schemeClr>
                </a:solidFill>
              </a:rPr>
              <a:t>One-to-One</a:t>
            </a:r>
          </a:p>
          <a:p>
            <a:r>
              <a:rPr lang="ja-JP" altLang="en-US" sz="3600" dirty="0" smtClean="0"/>
              <a:t>② </a:t>
            </a:r>
            <a:r>
              <a:rPr lang="en-US" altLang="ja-JP" sz="3600" dirty="0" smtClean="0"/>
              <a:t>One-to-Many</a:t>
            </a:r>
            <a:endParaRPr lang="en-US" sz="3600" dirty="0"/>
          </a:p>
          <a:p>
            <a:r>
              <a:rPr lang="ja-JP" altLang="en-US" sz="3200" dirty="0" smtClean="0">
                <a:solidFill>
                  <a:schemeClr val="tx1">
                    <a:lumMod val="40000"/>
                    <a:lumOff val="60000"/>
                  </a:schemeClr>
                </a:solidFill>
              </a:rPr>
              <a:t>③ </a:t>
            </a:r>
            <a:r>
              <a:rPr lang="en-US" sz="3200" dirty="0" smtClean="0">
                <a:solidFill>
                  <a:schemeClr val="tx1">
                    <a:lumMod val="40000"/>
                    <a:lumOff val="60000"/>
                  </a:schemeClr>
                </a:solidFill>
              </a:rPr>
              <a:t>One-to-One</a:t>
            </a:r>
            <a:r>
              <a:rPr lang="ja-JP" altLang="en-US" sz="3200" dirty="0" smtClean="0">
                <a:solidFill>
                  <a:schemeClr val="tx1">
                    <a:lumMod val="40000"/>
                    <a:lumOff val="60000"/>
                  </a:schemeClr>
                </a:solidFill>
              </a:rPr>
              <a:t>（双方向）</a:t>
            </a:r>
            <a:endParaRPr lang="en-US" sz="3200" dirty="0" smtClean="0">
              <a:solidFill>
                <a:schemeClr val="tx1">
                  <a:lumMod val="40000"/>
                  <a:lumOff val="60000"/>
                </a:schemeClr>
              </a:solidFill>
            </a:endParaRPr>
          </a:p>
          <a:p>
            <a:r>
              <a:rPr lang="ja-JP" altLang="en-US" sz="3200" dirty="0" smtClean="0">
                <a:solidFill>
                  <a:schemeClr val="tx1">
                    <a:lumMod val="40000"/>
                    <a:lumOff val="60000"/>
                  </a:schemeClr>
                </a:solidFill>
              </a:rPr>
              <a:t>④ </a:t>
            </a:r>
            <a:r>
              <a:rPr lang="en-US" altLang="ja-JP" sz="3200" dirty="0" smtClean="0">
                <a:solidFill>
                  <a:schemeClr val="tx1">
                    <a:lumMod val="40000"/>
                    <a:lumOff val="60000"/>
                  </a:schemeClr>
                </a:solidFill>
              </a:rPr>
              <a:t>One-to-Many</a:t>
            </a:r>
            <a:r>
              <a:rPr lang="ja-JP" altLang="en-US" sz="3200" dirty="0" err="1">
                <a:solidFill>
                  <a:schemeClr val="tx1">
                    <a:lumMod val="40000"/>
                    <a:lumOff val="60000"/>
                  </a:schemeClr>
                </a:solidFill>
              </a:rPr>
              <a:t>、</a:t>
            </a:r>
            <a:r>
              <a:rPr lang="en-US" altLang="ja-JP" sz="3200" dirty="0" smtClean="0">
                <a:solidFill>
                  <a:schemeClr val="tx1">
                    <a:lumMod val="40000"/>
                    <a:lumOff val="60000"/>
                  </a:schemeClr>
                </a:solidFill>
              </a:rPr>
              <a:t>Many-to-One</a:t>
            </a:r>
            <a:r>
              <a:rPr lang="ja-JP" altLang="en-US" sz="3200" dirty="0">
                <a:solidFill>
                  <a:schemeClr val="tx1">
                    <a:lumMod val="40000"/>
                    <a:lumOff val="60000"/>
                  </a:schemeClr>
                </a:solidFill>
              </a:rPr>
              <a:t> </a:t>
            </a:r>
            <a:r>
              <a:rPr lang="ja-JP" altLang="en-US" sz="3200" dirty="0" smtClean="0">
                <a:solidFill>
                  <a:schemeClr val="tx1">
                    <a:lumMod val="40000"/>
                    <a:lumOff val="60000"/>
                  </a:schemeClr>
                </a:solidFill>
              </a:rPr>
              <a:t>（双方向）</a:t>
            </a:r>
            <a:r>
              <a:rPr lang="en-US" altLang="ja-JP" sz="3200" dirty="0" smtClean="0">
                <a:solidFill>
                  <a:schemeClr val="tx1">
                    <a:lumMod val="40000"/>
                    <a:lumOff val="60000"/>
                  </a:schemeClr>
                </a:solidFill>
              </a:rPr>
              <a:t> </a:t>
            </a:r>
            <a:endParaRPr lang="en-US" altLang="ja-JP" sz="3200" dirty="0">
              <a:solidFill>
                <a:schemeClr val="tx1">
                  <a:lumMod val="40000"/>
                  <a:lumOff val="60000"/>
                </a:schemeClr>
              </a:solidFill>
            </a:endParaRPr>
          </a:p>
          <a:p>
            <a:r>
              <a:rPr lang="ja-JP" altLang="en-US" sz="3200" dirty="0" smtClean="0">
                <a:solidFill>
                  <a:schemeClr val="tx1">
                    <a:lumMod val="40000"/>
                    <a:lumOff val="60000"/>
                  </a:schemeClr>
                </a:solidFill>
              </a:rPr>
              <a:t>⑤ </a:t>
            </a:r>
            <a:r>
              <a:rPr lang="en-US" altLang="ja-JP" sz="3200" dirty="0" smtClean="0">
                <a:solidFill>
                  <a:schemeClr val="tx1">
                    <a:lumMod val="40000"/>
                    <a:lumOff val="60000"/>
                  </a:schemeClr>
                </a:solidFill>
              </a:rPr>
              <a:t>Many-to-Many  </a:t>
            </a:r>
            <a:r>
              <a:rPr lang="ja-JP" altLang="en-US" sz="3200" dirty="0" smtClean="0">
                <a:solidFill>
                  <a:schemeClr val="tx1">
                    <a:lumMod val="40000"/>
                    <a:lumOff val="60000"/>
                  </a:schemeClr>
                </a:solidFill>
              </a:rPr>
              <a:t>（双方向）</a:t>
            </a:r>
            <a:endParaRPr lang="en-US" sz="3200" dirty="0">
              <a:solidFill>
                <a:schemeClr val="tx1">
                  <a:lumMod val="40000"/>
                  <a:lumOff val="60000"/>
                </a:schemeClr>
              </a:solidFill>
            </a:endParaRPr>
          </a:p>
        </p:txBody>
      </p:sp>
      <p:sp>
        <p:nvSpPr>
          <p:cNvPr id="5" name="Slide Number Placeholder 4"/>
          <p:cNvSpPr>
            <a:spLocks noGrp="1"/>
          </p:cNvSpPr>
          <p:nvPr>
            <p:ph type="sldNum" sz="quarter" idx="12"/>
          </p:nvPr>
        </p:nvSpPr>
        <p:spPr/>
        <p:txBody>
          <a:bodyPr/>
          <a:lstStyle/>
          <a:p>
            <a:fld id="{C51EAA63-D034-42AE-91FA-B13B9518C7BE}" type="slidenum">
              <a:rPr lang="en-US" smtClean="0"/>
              <a:pPr/>
              <a:t>84</a:t>
            </a:fld>
            <a:endParaRPr lang="en-US"/>
          </a:p>
        </p:txBody>
      </p:sp>
    </p:spTree>
    <p:extLst>
      <p:ext uri="{BB962C8B-B14F-4D97-AF65-F5344CB8AC3E}">
        <p14:creationId xmlns:p14="http://schemas.microsoft.com/office/powerpoint/2010/main" val="160908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85</a:t>
            </a:fld>
            <a:endParaRPr lang="en-US"/>
          </a:p>
        </p:txBody>
      </p:sp>
      <p:sp>
        <p:nvSpPr>
          <p:cNvPr id="6" name="テキスト ボックス 5"/>
          <p:cNvSpPr txBox="1"/>
          <p:nvPr/>
        </p:nvSpPr>
        <p:spPr>
          <a:xfrm>
            <a:off x="4826643" y="1782501"/>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7"/>
            <a:ext cx="11125200" cy="665420"/>
          </a:xfrm>
        </p:spPr>
        <p:txBody>
          <a:bodyPr/>
          <a:lstStyle/>
          <a:p>
            <a:r>
              <a:rPr lang="en-US" altLang="ja-JP"/>
              <a:t>2</a:t>
            </a:r>
            <a:r>
              <a:rPr kumimoji="1" lang="en-US" altLang="ja-JP" smtClean="0"/>
              <a:t>. </a:t>
            </a:r>
            <a:r>
              <a:rPr lang="en-US" altLang="ja-JP"/>
              <a:t>One-to-Many </a:t>
            </a:r>
            <a:r>
              <a:rPr lang="ja-JP" altLang="en-US"/>
              <a:t>（</a:t>
            </a:r>
            <a:r>
              <a:rPr lang="en-US" altLang="ja-JP"/>
              <a:t>1</a:t>
            </a:r>
            <a:r>
              <a:rPr lang="ja-JP" altLang="en-US"/>
              <a:t>対多の関係</a:t>
            </a:r>
            <a:r>
              <a:rPr lang="ja-JP" altLang="en-US" smtClean="0"/>
              <a:t>）</a:t>
            </a:r>
            <a:endParaRPr kumimoji="1" lang="ja-JP" altLang="en-US"/>
          </a:p>
        </p:txBody>
      </p:sp>
      <p:sp>
        <p:nvSpPr>
          <p:cNvPr id="8" name="テキスト ボックス 7"/>
          <p:cNvSpPr txBox="1"/>
          <p:nvPr/>
        </p:nvSpPr>
        <p:spPr>
          <a:xfrm>
            <a:off x="1043272" y="1866507"/>
            <a:ext cx="10099210" cy="373134"/>
          </a:xfrm>
          <a:prstGeom prst="rect">
            <a:avLst/>
          </a:prstGeom>
          <a:noFill/>
        </p:spPr>
        <p:txBody>
          <a:bodyPr wrap="square" lIns="0" tIns="0" rIns="0" bIns="0" rtlCol="0">
            <a:noAutofit/>
          </a:bodyPr>
          <a:lstStyle/>
          <a:p>
            <a:pPr>
              <a:lnSpc>
                <a:spcPts val="2700"/>
              </a:lnSpc>
            </a:pPr>
            <a:endParaRPr kumimoji="1" lang="ja-JP" altLang="en-US" sz="3600" smtClean="0">
              <a:latin typeface="Calibri" panose="020F0502020204030204" pitchFamily="34" charset="0"/>
              <a:ea typeface="メイリオ" panose="020B0604030504040204" pitchFamily="50" charset="-128"/>
            </a:endParaRPr>
          </a:p>
        </p:txBody>
      </p: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19" y="1388841"/>
            <a:ext cx="10796152" cy="3769345"/>
          </a:xfrm>
          <a:prstGeom prst="rect">
            <a:avLst/>
          </a:prstGeom>
        </p:spPr>
      </p:pic>
      <p:sp>
        <p:nvSpPr>
          <p:cNvPr id="7" name="テキスト ボックス 6"/>
          <p:cNvSpPr txBox="1"/>
          <p:nvPr/>
        </p:nvSpPr>
        <p:spPr>
          <a:xfrm>
            <a:off x="841581" y="4337521"/>
            <a:ext cx="3674962" cy="596292"/>
          </a:xfrm>
          <a:prstGeom prst="rect">
            <a:avLst/>
          </a:prstGeom>
          <a:solidFill>
            <a:schemeClr val="accent3">
              <a:lumMod val="20000"/>
              <a:lumOff val="80000"/>
            </a:schemeClr>
          </a:solidFill>
        </p:spPr>
        <p:txBody>
          <a:bodyPr wrap="square" lIns="108000" tIns="108000" rIns="108000" bIns="108000" rtlCol="0">
            <a:noAutofit/>
          </a:bodyPr>
          <a:lstStyle/>
          <a:p>
            <a:pPr>
              <a:lnSpc>
                <a:spcPts val="2700"/>
              </a:lnSpc>
            </a:pPr>
            <a:r>
              <a:rPr kumimoji="1" lang="ja-JP" altLang="en-US" smtClean="0">
                <a:latin typeface="Calibri" panose="020F0502020204030204" pitchFamily="34" charset="0"/>
                <a:ea typeface="メイリオ" panose="020B0604030504040204" pitchFamily="50" charset="-128"/>
              </a:rPr>
              <a:t>注文（</a:t>
            </a:r>
            <a:r>
              <a:rPr kumimoji="1" lang="en-US" altLang="ja-JP" smtClean="0">
                <a:latin typeface="Calibri" panose="020F0502020204030204" pitchFamily="34" charset="0"/>
                <a:ea typeface="メイリオ" panose="020B0604030504040204" pitchFamily="50" charset="-128"/>
              </a:rPr>
              <a:t>ID</a:t>
            </a:r>
            <a:r>
              <a:rPr kumimoji="1" lang="ja-JP" altLang="en-US" smtClean="0">
                <a:latin typeface="Calibri" panose="020F0502020204030204" pitchFamily="34" charset="0"/>
                <a:ea typeface="メイリオ" panose="020B0604030504040204" pitchFamily="50" charset="-128"/>
              </a:rPr>
              <a:t>、顧客、注文明細）</a:t>
            </a:r>
          </a:p>
        </p:txBody>
      </p:sp>
      <p:sp>
        <p:nvSpPr>
          <p:cNvPr id="10" name="テキスト ボックス 9"/>
          <p:cNvSpPr txBox="1"/>
          <p:nvPr/>
        </p:nvSpPr>
        <p:spPr>
          <a:xfrm>
            <a:off x="6468437" y="5128708"/>
            <a:ext cx="4024617" cy="596292"/>
          </a:xfrm>
          <a:prstGeom prst="rect">
            <a:avLst/>
          </a:prstGeom>
          <a:solidFill>
            <a:schemeClr val="accent3">
              <a:lumMod val="20000"/>
              <a:lumOff val="80000"/>
            </a:schemeClr>
          </a:solidFill>
        </p:spPr>
        <p:txBody>
          <a:bodyPr wrap="square" lIns="108000" tIns="108000" rIns="108000" bIns="108000" rtlCol="0">
            <a:noAutofit/>
          </a:bodyPr>
          <a:lstStyle/>
          <a:p>
            <a:pPr>
              <a:lnSpc>
                <a:spcPts val="2700"/>
              </a:lnSpc>
            </a:pPr>
            <a:r>
              <a:rPr kumimoji="1" lang="ja-JP" altLang="en-US" smtClean="0">
                <a:latin typeface="Calibri" panose="020F0502020204030204" pitchFamily="34" charset="0"/>
                <a:ea typeface="メイリオ" panose="020B0604030504040204" pitchFamily="50" charset="-128"/>
              </a:rPr>
              <a:t>注文明細（</a:t>
            </a:r>
            <a:r>
              <a:rPr kumimoji="1" lang="en-US" altLang="ja-JP" smtClean="0">
                <a:latin typeface="Calibri" panose="020F0502020204030204" pitchFamily="34" charset="0"/>
                <a:ea typeface="メイリオ" panose="020B0604030504040204" pitchFamily="50" charset="-128"/>
              </a:rPr>
              <a:t>ID</a:t>
            </a:r>
            <a:r>
              <a:rPr kumimoji="1" lang="ja-JP" altLang="en-US" smtClean="0">
                <a:latin typeface="Calibri" panose="020F0502020204030204" pitchFamily="34" charset="0"/>
                <a:ea typeface="メイリオ" panose="020B0604030504040204" pitchFamily="50" charset="-128"/>
              </a:rPr>
              <a:t>、品名、数量、日付）</a:t>
            </a:r>
          </a:p>
        </p:txBody>
      </p:sp>
      <p:sp>
        <p:nvSpPr>
          <p:cNvPr id="11" name="テキスト ボックス 10"/>
          <p:cNvSpPr txBox="1"/>
          <p:nvPr/>
        </p:nvSpPr>
        <p:spPr>
          <a:xfrm>
            <a:off x="1454032" y="5327433"/>
            <a:ext cx="4541251" cy="596292"/>
          </a:xfrm>
          <a:prstGeom prst="rect">
            <a:avLst/>
          </a:prstGeom>
          <a:solidFill>
            <a:schemeClr val="accent6">
              <a:lumMod val="20000"/>
              <a:lumOff val="80000"/>
            </a:schemeClr>
          </a:solidFill>
        </p:spPr>
        <p:txBody>
          <a:bodyPr wrap="square" lIns="108000" tIns="108000" rIns="108000" bIns="108000" rtlCol="0">
            <a:noAutofit/>
          </a:bodyPr>
          <a:lstStyle/>
          <a:p>
            <a:pPr>
              <a:lnSpc>
                <a:spcPts val="2700"/>
              </a:lnSpc>
            </a:pPr>
            <a:r>
              <a:rPr kumimoji="1" lang="ja-JP" altLang="en-US" smtClean="0">
                <a:latin typeface="Calibri" panose="020F0502020204030204" pitchFamily="34" charset="0"/>
                <a:ea typeface="メイリオ" panose="020B0604030504040204" pitchFamily="50" charset="-128"/>
              </a:rPr>
              <a:t>１つの注文に複数の注文明細が対応する</a:t>
            </a:r>
          </a:p>
        </p:txBody>
      </p:sp>
    </p:spTree>
    <p:extLst>
      <p:ext uri="{BB962C8B-B14F-4D97-AF65-F5344CB8AC3E}">
        <p14:creationId xmlns:p14="http://schemas.microsoft.com/office/powerpoint/2010/main" val="2236077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86</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6" name="テキスト ボックス 5"/>
          <p:cNvSpPr txBox="1"/>
          <p:nvPr/>
        </p:nvSpPr>
        <p:spPr>
          <a:xfrm>
            <a:off x="4826643" y="1782501"/>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7"/>
            <a:ext cx="11125200" cy="651934"/>
          </a:xfrm>
        </p:spPr>
        <p:txBody>
          <a:bodyPr/>
          <a:lstStyle/>
          <a:p>
            <a:r>
              <a:rPr lang="en-US" altLang="ja-JP"/>
              <a:t>2</a:t>
            </a:r>
            <a:r>
              <a:rPr lang="en-US" altLang="ja-JP" smtClean="0"/>
              <a:t>. </a:t>
            </a:r>
            <a:r>
              <a:rPr lang="en-US" altLang="ja-JP" b="1" smtClean="0"/>
              <a:t>One-to-Many</a:t>
            </a:r>
            <a:r>
              <a:rPr lang="en-US" altLang="ja-JP" smtClean="0"/>
              <a:t> </a:t>
            </a:r>
            <a:r>
              <a:rPr lang="ja-JP" altLang="en-US"/>
              <a:t>（</a:t>
            </a:r>
            <a:r>
              <a:rPr lang="en-US" altLang="ja-JP"/>
              <a:t>1</a:t>
            </a:r>
            <a:r>
              <a:rPr lang="ja-JP" altLang="en-US" smtClean="0"/>
              <a:t>対</a:t>
            </a:r>
            <a:r>
              <a:rPr lang="ja-JP" altLang="en-US"/>
              <a:t>多</a:t>
            </a:r>
            <a:r>
              <a:rPr lang="ja-JP" altLang="en-US" smtClean="0"/>
              <a:t>の</a:t>
            </a:r>
            <a:r>
              <a:rPr lang="ja-JP" altLang="en-US"/>
              <a:t>関係</a:t>
            </a:r>
            <a:r>
              <a:rPr lang="ja-JP" altLang="en-US" smtClean="0"/>
              <a:t>）</a:t>
            </a:r>
            <a:endParaRPr kumimoji="1" lang="ja-JP" altLang="en-US"/>
          </a:p>
        </p:txBody>
      </p:sp>
      <p:sp>
        <p:nvSpPr>
          <p:cNvPr id="8" name="テキスト ボックス 7"/>
          <p:cNvSpPr txBox="1"/>
          <p:nvPr/>
        </p:nvSpPr>
        <p:spPr>
          <a:xfrm>
            <a:off x="521636" y="1164315"/>
            <a:ext cx="10099210" cy="619653"/>
          </a:xfrm>
          <a:prstGeom prst="rect">
            <a:avLst/>
          </a:prstGeom>
          <a:noFill/>
        </p:spPr>
        <p:txBody>
          <a:bodyPr wrap="square" lIns="0" tIns="0" rIns="0" bIns="0" rtlCol="0" anchor="ctr">
            <a:noAutofit/>
          </a:bodyPr>
          <a:lstStyle/>
          <a:p>
            <a:pPr marL="571500" indent="-571500">
              <a:lnSpc>
                <a:spcPts val="2700"/>
              </a:lnSpc>
              <a:buFont typeface="Wingdings" panose="05000000000000000000" pitchFamily="2" charset="2"/>
              <a:buChar char="u"/>
            </a:pPr>
            <a:r>
              <a:rPr kumimoji="1" lang="ja-JP" altLang="en-US" sz="2800" smtClean="0">
                <a:latin typeface="Calibri" panose="020F0502020204030204" pitchFamily="34" charset="0"/>
                <a:ea typeface="メイリオ" panose="020B0604030504040204" pitchFamily="50" charset="-128"/>
              </a:rPr>
              <a:t>エンティティの定義</a:t>
            </a:r>
          </a:p>
        </p:txBody>
      </p:sp>
      <p:sp>
        <p:nvSpPr>
          <p:cNvPr id="9" name="テキスト ボックス 8"/>
          <p:cNvSpPr txBox="1"/>
          <p:nvPr/>
        </p:nvSpPr>
        <p:spPr>
          <a:xfrm>
            <a:off x="433632" y="1783968"/>
            <a:ext cx="6515807" cy="4256224"/>
          </a:xfrm>
          <a:prstGeom prst="rect">
            <a:avLst/>
          </a:prstGeom>
          <a:noFill/>
          <a:ln>
            <a:solidFill>
              <a:schemeClr val="tx2"/>
            </a:solidFill>
          </a:ln>
        </p:spPr>
        <p:txBody>
          <a:bodyPr wrap="none" lIns="108000" tIns="108000" rIns="108000" bIns="108000" rtlCol="0">
            <a:noAutofit/>
          </a:bodyPr>
          <a:lstStyle/>
          <a:p>
            <a:r>
              <a:rPr kumimoji="1" lang="en-US" altLang="ja-JP" sz="2200">
                <a:latin typeface="Consolas" panose="020B0609020204030204" pitchFamily="49" charset="0"/>
                <a:ea typeface="メイリオ" panose="020B0604030504040204" pitchFamily="50" charset="-128"/>
                <a:cs typeface="Consolas" panose="020B0609020204030204" pitchFamily="49" charset="0"/>
              </a:rPr>
              <a:t>@Entity</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public class Cart </a:t>
            </a:r>
            <a:endParaRPr kumimoji="1" lang="en-US" altLang="ja-JP" sz="220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implements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Serializable {</a:t>
            </a:r>
          </a:p>
          <a:p>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Id</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@GeneratedValue(strategy</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 GenerationType.AUTO</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private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Long </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b="1" smtClean="0">
                <a:solidFill>
                  <a:srgbClr val="0070C0"/>
                </a:solidFill>
                <a:latin typeface="Consolas" panose="020B0609020204030204" pitchFamily="49" charset="0"/>
                <a:ea typeface="メイリオ" panose="020B0604030504040204" pitchFamily="50" charset="-128"/>
                <a:cs typeface="Consolas" panose="020B0609020204030204" pitchFamily="49" charset="0"/>
              </a:rPr>
              <a:t>cartID</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private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String </a:t>
            </a:r>
            <a:r>
              <a:rPr kumimoji="1" lang="en-US" altLang="ja-JP" sz="2200" b="1">
                <a:solidFill>
                  <a:srgbClr val="0070C0"/>
                </a:solidFill>
                <a:latin typeface="Consolas" panose="020B0609020204030204" pitchFamily="49" charset="0"/>
                <a:ea typeface="メイリオ" panose="020B0604030504040204" pitchFamily="50" charset="-128"/>
                <a:cs typeface="Consolas" panose="020B0609020204030204" pitchFamily="49" charset="0"/>
              </a:rPr>
              <a:t>customer</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a:t>
            </a:r>
          </a:p>
          <a:p>
            <a:r>
              <a:rPr kumimoji="1" lang="ja-JP" altLang="en-US" sz="22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private </a:t>
            </a:r>
            <a:r>
              <a:rPr kumimoji="1" lang="en-US" altLang="ja-JP" sz="2200" b="1"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List&lt;OrderLine&gt;</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b="1" smtClean="0">
                <a:solidFill>
                  <a:srgbClr val="0070C0"/>
                </a:solidFill>
                <a:latin typeface="Consolas" panose="020B0609020204030204" pitchFamily="49" charset="0"/>
                <a:ea typeface="メイリオ" panose="020B0604030504040204" pitchFamily="50" charset="-128"/>
                <a:cs typeface="Consolas" panose="020B0609020204030204" pitchFamily="49" charset="0"/>
              </a:rPr>
              <a:t>orderLines</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ja-JP" altLang="en-US" sz="220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20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a:latin typeface="Consolas" panose="020B0609020204030204" pitchFamily="49" charset="0"/>
              <a:ea typeface="メイリオ" panose="020B0604030504040204" pitchFamily="50" charset="-128"/>
              <a:cs typeface="Consolas" panose="020B0609020204030204" pitchFamily="49" charset="0"/>
            </a:endParaRPr>
          </a:p>
        </p:txBody>
      </p:sp>
      <p:sp>
        <p:nvSpPr>
          <p:cNvPr id="10" name="テキスト ボックス 9"/>
          <p:cNvSpPr txBox="1"/>
          <p:nvPr/>
        </p:nvSpPr>
        <p:spPr>
          <a:xfrm>
            <a:off x="7141029" y="1783968"/>
            <a:ext cx="4656019" cy="4256224"/>
          </a:xfrm>
          <a:prstGeom prst="rect">
            <a:avLst/>
          </a:prstGeom>
          <a:noFill/>
          <a:ln>
            <a:solidFill>
              <a:schemeClr val="tx2"/>
            </a:solidFill>
          </a:ln>
        </p:spPr>
        <p:txBody>
          <a:bodyPr wrap="none" lIns="108000" tIns="108000" rIns="108000" bIns="108000" rtlCol="0">
            <a:noAutofit/>
          </a:bodyPr>
          <a:lstStyle/>
          <a:p>
            <a:r>
              <a:rPr kumimoji="1" lang="en-US" altLang="ja-JP" sz="2000">
                <a:latin typeface="Consolas" panose="020B0609020204030204" pitchFamily="49" charset="0"/>
                <a:ea typeface="メイリオ" panose="020B0604030504040204" pitchFamily="50" charset="-128"/>
                <a:cs typeface="Consolas" panose="020B0609020204030204" pitchFamily="49" charset="0"/>
              </a:rPr>
              <a:t>@Entity</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public class OrderLine </a:t>
            </a:r>
            <a:endParaRPr kumimoji="1" lang="en-US" altLang="ja-JP" sz="200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implements Serializable { </a:t>
            </a:r>
            <a:endParaRPr kumimoji="1" lang="en-US" altLang="ja-JP" sz="200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@Id</a:t>
            </a:r>
          </a:p>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GeneratedValue(strategy</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 GenerationType.AUTO)</a:t>
            </a:r>
          </a:p>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private Long </a:t>
            </a:r>
            <a:r>
              <a:rPr kumimoji="1" lang="en-US" altLang="ja-JP" sz="2000" b="1">
                <a:solidFill>
                  <a:srgbClr val="0070C0"/>
                </a:solidFill>
                <a:latin typeface="Consolas" panose="020B0609020204030204" pitchFamily="49" charset="0"/>
                <a:ea typeface="メイリオ" panose="020B0604030504040204" pitchFamily="50" charset="-128"/>
                <a:cs typeface="Consolas" panose="020B0609020204030204" pitchFamily="49" charset="0"/>
              </a:rPr>
              <a:t>orderLineId</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private String </a:t>
            </a:r>
            <a:r>
              <a:rPr kumimoji="1" lang="en-US" altLang="ja-JP" sz="2000" b="1">
                <a:solidFill>
                  <a:srgbClr val="0070C0"/>
                </a:solidFill>
                <a:latin typeface="Consolas" panose="020B0609020204030204" pitchFamily="49" charset="0"/>
                <a:ea typeface="メイリオ" panose="020B0604030504040204" pitchFamily="50" charset="-128"/>
                <a:cs typeface="Consolas" panose="020B0609020204030204" pitchFamily="49" charset="0"/>
              </a:rPr>
              <a:t>item</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private int </a:t>
            </a:r>
            <a:r>
              <a:rPr kumimoji="1" lang="en-US" altLang="ja-JP" sz="2000" b="1">
                <a:solidFill>
                  <a:srgbClr val="0070C0"/>
                </a:solidFill>
                <a:latin typeface="Consolas" panose="020B0609020204030204" pitchFamily="49" charset="0"/>
                <a:ea typeface="メイリオ" panose="020B0604030504040204" pitchFamily="50" charset="-128"/>
                <a:cs typeface="Consolas" panose="020B0609020204030204" pitchFamily="49" charset="0"/>
              </a:rPr>
              <a:t>quantity</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@Temporal(TemporalType.DATE)</a:t>
            </a:r>
          </a:p>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private Date </a:t>
            </a:r>
            <a:r>
              <a:rPr kumimoji="1" lang="en-US" altLang="ja-JP" sz="2000" b="1">
                <a:solidFill>
                  <a:srgbClr val="0070C0"/>
                </a:solidFill>
                <a:latin typeface="Consolas" panose="020B0609020204030204" pitchFamily="49" charset="0"/>
                <a:ea typeface="メイリオ" panose="020B0604030504040204" pitchFamily="50" charset="-128"/>
                <a:cs typeface="Consolas" panose="020B0609020204030204" pitchFamily="49" charset="0"/>
              </a:rPr>
              <a:t>orderDate</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00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a:latin typeface="Consolas" panose="020B0609020204030204" pitchFamily="49" charset="0"/>
              <a:ea typeface="メイリオ" panose="020B0604030504040204" pitchFamily="50" charset="-128"/>
              <a:cs typeface="Consolas" panose="020B0609020204030204" pitchFamily="49" charset="0"/>
            </a:endParaRPr>
          </a:p>
        </p:txBody>
      </p:sp>
      <p:sp>
        <p:nvSpPr>
          <p:cNvPr id="11" name="右矢印 10"/>
          <p:cNvSpPr/>
          <p:nvPr/>
        </p:nvSpPr>
        <p:spPr bwMode="gray">
          <a:xfrm>
            <a:off x="6261463" y="4552201"/>
            <a:ext cx="879566" cy="450496"/>
          </a:xfrm>
          <a:prstGeom prst="rightArrow">
            <a:avLst/>
          </a:prstGeom>
          <a:solidFill>
            <a:srgbClr val="00B0F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12" name="テキスト ボックス 11"/>
          <p:cNvSpPr txBox="1"/>
          <p:nvPr/>
        </p:nvSpPr>
        <p:spPr>
          <a:xfrm>
            <a:off x="737928" y="5497249"/>
            <a:ext cx="7134621" cy="452547"/>
          </a:xfrm>
          <a:prstGeom prst="rect">
            <a:avLst/>
          </a:prstGeom>
          <a:solidFill>
            <a:schemeClr val="accent2">
              <a:lumMod val="20000"/>
              <a:lumOff val="80000"/>
            </a:schemeClr>
          </a:solidFill>
        </p:spPr>
        <p:txBody>
          <a:bodyPr wrap="square" lIns="108000" tIns="108000" rIns="108000" bIns="108000" rtlCol="0">
            <a:noAutofit/>
          </a:bodyPr>
          <a:lstStyle/>
          <a:p>
            <a:pPr>
              <a:lnSpc>
                <a:spcPts val="2700"/>
              </a:lnSpc>
              <a:spcBef>
                <a:spcPts val="2400"/>
              </a:spcBef>
              <a:spcAft>
                <a:spcPts val="3000"/>
              </a:spcAft>
            </a:pPr>
            <a:r>
              <a:rPr kumimoji="1" lang="ja-JP" altLang="en-US" sz="2200" smtClean="0">
                <a:latin typeface="Calibri" panose="020F0502020204030204" pitchFamily="34" charset="0"/>
                <a:ea typeface="メイリオ" panose="020B0604030504040204" pitchFamily="50" charset="-128"/>
              </a:rPr>
              <a:t>これで</a:t>
            </a:r>
            <a:r>
              <a:rPr kumimoji="1" lang="en-US" altLang="ja-JP" sz="2200" smtClean="0">
                <a:latin typeface="Calibri" panose="020F0502020204030204" pitchFamily="34" charset="0"/>
                <a:ea typeface="メイリオ" panose="020B0604030504040204" pitchFamily="50" charset="-128"/>
              </a:rPr>
              <a:t>OK</a:t>
            </a:r>
            <a:r>
              <a:rPr kumimoji="1" lang="ja-JP" altLang="en-US" sz="2200" smtClean="0">
                <a:latin typeface="Calibri" panose="020F0502020204030204" pitchFamily="34" charset="0"/>
                <a:ea typeface="メイリオ" panose="020B0604030504040204" pitchFamily="50" charset="-128"/>
              </a:rPr>
              <a:t>ですが、さらにカスケードしたいので・・・</a:t>
            </a:r>
            <a:endParaRPr kumimoji="1" lang="en-US" altLang="ja-JP" sz="2200" smtClean="0">
              <a:latin typeface="Calibri" panose="020F0502020204030204" pitchFamily="34" charset="0"/>
              <a:ea typeface="メイリオ" panose="020B0604030504040204" pitchFamily="50" charset="-128"/>
            </a:endParaRPr>
          </a:p>
        </p:txBody>
      </p:sp>
      <p:cxnSp>
        <p:nvCxnSpPr>
          <p:cNvPr id="7" name="直線コネクタ 6"/>
          <p:cNvCxnSpPr/>
          <p:nvPr/>
        </p:nvCxnSpPr>
        <p:spPr>
          <a:xfrm>
            <a:off x="1860605" y="4905955"/>
            <a:ext cx="4047214" cy="0"/>
          </a:xfrm>
          <a:prstGeom prst="line">
            <a:avLst/>
          </a:prstGeom>
          <a:ln w="28575">
            <a:solidFill>
              <a:schemeClr val="accent6">
                <a:lumMod val="75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23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87</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6" name="テキスト ボックス 5"/>
          <p:cNvSpPr txBox="1"/>
          <p:nvPr/>
        </p:nvSpPr>
        <p:spPr>
          <a:xfrm>
            <a:off x="4826643" y="1782501"/>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7"/>
            <a:ext cx="11125200" cy="651934"/>
          </a:xfrm>
        </p:spPr>
        <p:txBody>
          <a:bodyPr/>
          <a:lstStyle/>
          <a:p>
            <a:r>
              <a:rPr lang="en-US" altLang="ja-JP"/>
              <a:t>2</a:t>
            </a:r>
            <a:r>
              <a:rPr lang="en-US" altLang="ja-JP" smtClean="0"/>
              <a:t>. </a:t>
            </a:r>
            <a:r>
              <a:rPr lang="en-US" altLang="ja-JP" b="1" smtClean="0"/>
              <a:t>One-to-Many</a:t>
            </a:r>
            <a:r>
              <a:rPr lang="en-US" altLang="ja-JP" smtClean="0"/>
              <a:t> </a:t>
            </a:r>
            <a:r>
              <a:rPr lang="ja-JP" altLang="en-US"/>
              <a:t>（</a:t>
            </a:r>
            <a:r>
              <a:rPr lang="en-US" altLang="ja-JP"/>
              <a:t>1</a:t>
            </a:r>
            <a:r>
              <a:rPr lang="ja-JP" altLang="en-US" smtClean="0"/>
              <a:t>対</a:t>
            </a:r>
            <a:r>
              <a:rPr lang="ja-JP" altLang="en-US"/>
              <a:t>多</a:t>
            </a:r>
            <a:r>
              <a:rPr lang="ja-JP" altLang="en-US" smtClean="0"/>
              <a:t>の</a:t>
            </a:r>
            <a:r>
              <a:rPr lang="ja-JP" altLang="en-US"/>
              <a:t>関係</a:t>
            </a:r>
            <a:r>
              <a:rPr lang="ja-JP" altLang="en-US" smtClean="0"/>
              <a:t>）</a:t>
            </a:r>
            <a:endParaRPr kumimoji="1" lang="ja-JP" altLang="en-US"/>
          </a:p>
        </p:txBody>
      </p:sp>
      <p:sp>
        <p:nvSpPr>
          <p:cNvPr id="8" name="テキスト ボックス 7"/>
          <p:cNvSpPr txBox="1"/>
          <p:nvPr/>
        </p:nvSpPr>
        <p:spPr>
          <a:xfrm>
            <a:off x="521636" y="1164315"/>
            <a:ext cx="10099210" cy="619653"/>
          </a:xfrm>
          <a:prstGeom prst="rect">
            <a:avLst/>
          </a:prstGeom>
          <a:noFill/>
        </p:spPr>
        <p:txBody>
          <a:bodyPr wrap="square" lIns="0" tIns="0" rIns="0" bIns="0" rtlCol="0" anchor="ctr">
            <a:noAutofit/>
          </a:bodyPr>
          <a:lstStyle/>
          <a:p>
            <a:pPr marL="571500" indent="-571500">
              <a:lnSpc>
                <a:spcPts val="2700"/>
              </a:lnSpc>
              <a:buFont typeface="Wingdings" panose="05000000000000000000" pitchFamily="2" charset="2"/>
              <a:buChar char="u"/>
            </a:pPr>
            <a:r>
              <a:rPr kumimoji="1" lang="ja-JP" altLang="en-US" sz="2800" smtClean="0">
                <a:latin typeface="Calibri" panose="020F0502020204030204" pitchFamily="34" charset="0"/>
                <a:ea typeface="メイリオ" panose="020B0604030504040204" pitchFamily="50" charset="-128"/>
              </a:rPr>
              <a:t>エンティティの定義</a:t>
            </a:r>
          </a:p>
        </p:txBody>
      </p:sp>
      <p:sp>
        <p:nvSpPr>
          <p:cNvPr id="9" name="テキスト ボックス 8"/>
          <p:cNvSpPr txBox="1"/>
          <p:nvPr/>
        </p:nvSpPr>
        <p:spPr>
          <a:xfrm>
            <a:off x="433633" y="1783968"/>
            <a:ext cx="6550641" cy="4256224"/>
          </a:xfrm>
          <a:prstGeom prst="rect">
            <a:avLst/>
          </a:prstGeom>
          <a:noFill/>
          <a:ln>
            <a:solidFill>
              <a:schemeClr val="tx2"/>
            </a:solidFill>
          </a:ln>
        </p:spPr>
        <p:txBody>
          <a:bodyPr wrap="none" lIns="108000" tIns="108000" rIns="108000" bIns="108000" rtlCol="0">
            <a:noAutofit/>
          </a:bodyPr>
          <a:lstStyle/>
          <a:p>
            <a:r>
              <a:rPr kumimoji="1" lang="en-US" altLang="ja-JP" sz="2200" dirty="0">
                <a:latin typeface="Consolas" panose="020B0609020204030204" pitchFamily="49" charset="0"/>
                <a:ea typeface="メイリオ" panose="020B0604030504040204" pitchFamily="50" charset="-128"/>
                <a:cs typeface="Consolas" panose="020B0609020204030204" pitchFamily="49" charset="0"/>
              </a:rPr>
              <a:t>@Entity</a:t>
            </a:r>
          </a:p>
          <a:p>
            <a:r>
              <a:rPr kumimoji="1" lang="en-US" altLang="ja-JP" sz="2200" dirty="0">
                <a:latin typeface="Consolas" panose="020B0609020204030204" pitchFamily="49" charset="0"/>
                <a:ea typeface="メイリオ" panose="020B0604030504040204" pitchFamily="50" charset="-128"/>
                <a:cs typeface="Consolas" panose="020B0609020204030204" pitchFamily="49" charset="0"/>
              </a:rPr>
              <a:t>public class Cart </a:t>
            </a:r>
            <a:endParaRPr kumimoji="1" lang="en-US" altLang="ja-JP" sz="2200" dirty="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200" dirty="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dirty="0" smtClean="0">
                <a:latin typeface="Consolas" panose="020B0609020204030204" pitchFamily="49" charset="0"/>
                <a:ea typeface="メイリオ" panose="020B0604030504040204" pitchFamily="50" charset="-128"/>
                <a:cs typeface="Consolas" panose="020B0609020204030204" pitchFamily="49" charset="0"/>
              </a:rPr>
              <a:t>    implements </a:t>
            </a:r>
            <a:r>
              <a:rPr kumimoji="1" lang="en-US" altLang="ja-JP" sz="2200" dirty="0">
                <a:latin typeface="Consolas" panose="020B0609020204030204" pitchFamily="49" charset="0"/>
                <a:ea typeface="メイリオ" panose="020B0604030504040204" pitchFamily="50" charset="-128"/>
                <a:cs typeface="Consolas" panose="020B0609020204030204" pitchFamily="49" charset="0"/>
              </a:rPr>
              <a:t>Serializable {</a:t>
            </a:r>
          </a:p>
          <a:p>
            <a:r>
              <a:rPr kumimoji="1" lang="en-US" altLang="ja-JP" sz="2200" dirty="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dirty="0">
                <a:latin typeface="Consolas" panose="020B0609020204030204" pitchFamily="49" charset="0"/>
                <a:ea typeface="メイリオ" panose="020B0604030504040204" pitchFamily="50" charset="-128"/>
                <a:cs typeface="Consolas" panose="020B0609020204030204" pitchFamily="49" charset="0"/>
              </a:rPr>
              <a:t>Id</a:t>
            </a:r>
          </a:p>
          <a:p>
            <a:r>
              <a:rPr kumimoji="1" lang="en-US" altLang="ja-JP" sz="2200" dirty="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dirty="0" smtClean="0">
                <a:latin typeface="Consolas" panose="020B0609020204030204" pitchFamily="49" charset="0"/>
                <a:ea typeface="メイリオ" panose="020B0604030504040204" pitchFamily="50" charset="-128"/>
                <a:cs typeface="Consolas" panose="020B0609020204030204" pitchFamily="49" charset="0"/>
              </a:rPr>
              <a:t>@</a:t>
            </a:r>
            <a:r>
              <a:rPr kumimoji="1" lang="en-US" altLang="ja-JP" sz="2200" dirty="0" err="1" smtClean="0">
                <a:latin typeface="Consolas" panose="020B0609020204030204" pitchFamily="49" charset="0"/>
                <a:ea typeface="メイリオ" panose="020B0604030504040204" pitchFamily="50" charset="-128"/>
                <a:cs typeface="Consolas" panose="020B0609020204030204" pitchFamily="49" charset="0"/>
              </a:rPr>
              <a:t>GeneratedValue</a:t>
            </a:r>
            <a:r>
              <a:rPr kumimoji="1" lang="en-US" altLang="ja-JP" sz="2200" dirty="0" smtClean="0">
                <a:latin typeface="Consolas" panose="020B0609020204030204" pitchFamily="49" charset="0"/>
                <a:ea typeface="メイリオ" panose="020B0604030504040204" pitchFamily="50" charset="-128"/>
                <a:cs typeface="Consolas" panose="020B0609020204030204" pitchFamily="49" charset="0"/>
              </a:rPr>
              <a:t>(strategy</a:t>
            </a:r>
          </a:p>
          <a:p>
            <a:r>
              <a:rPr kumimoji="1" lang="en-US" altLang="ja-JP" sz="2200" dirty="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dirty="0" smtClean="0">
                <a:latin typeface="Consolas" panose="020B0609020204030204" pitchFamily="49" charset="0"/>
                <a:ea typeface="メイリオ" panose="020B0604030504040204" pitchFamily="50" charset="-128"/>
                <a:cs typeface="Consolas" panose="020B0609020204030204" pitchFamily="49" charset="0"/>
              </a:rPr>
              <a:t>        = </a:t>
            </a:r>
            <a:r>
              <a:rPr kumimoji="1" lang="en-US" altLang="ja-JP" sz="2200" dirty="0" err="1" smtClean="0">
                <a:latin typeface="Consolas" panose="020B0609020204030204" pitchFamily="49" charset="0"/>
                <a:ea typeface="メイリオ" panose="020B0604030504040204" pitchFamily="50" charset="-128"/>
                <a:cs typeface="Consolas" panose="020B0609020204030204" pitchFamily="49" charset="0"/>
              </a:rPr>
              <a:t>GenerationType.AUTO</a:t>
            </a:r>
            <a:r>
              <a:rPr kumimoji="1" lang="en-US" altLang="ja-JP" sz="2200" dirty="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200" dirty="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dirty="0" smtClean="0">
                <a:latin typeface="Consolas" panose="020B0609020204030204" pitchFamily="49" charset="0"/>
                <a:ea typeface="メイリオ" panose="020B0604030504040204" pitchFamily="50" charset="-128"/>
                <a:cs typeface="Consolas" panose="020B0609020204030204" pitchFamily="49" charset="0"/>
              </a:rPr>
              <a:t>private </a:t>
            </a:r>
            <a:r>
              <a:rPr kumimoji="1" lang="en-US" altLang="ja-JP" sz="2200" dirty="0">
                <a:latin typeface="Consolas" panose="020B0609020204030204" pitchFamily="49" charset="0"/>
                <a:ea typeface="メイリオ" panose="020B0604030504040204" pitchFamily="50" charset="-128"/>
                <a:cs typeface="Consolas" panose="020B0609020204030204" pitchFamily="49" charset="0"/>
              </a:rPr>
              <a:t>Long </a:t>
            </a:r>
            <a:r>
              <a:rPr kumimoji="1" lang="en-US" altLang="ja-JP" sz="2200" dirty="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b="1" dirty="0" err="1" smtClean="0">
                <a:solidFill>
                  <a:srgbClr val="0070C0"/>
                </a:solidFill>
                <a:latin typeface="Consolas" panose="020B0609020204030204" pitchFamily="49" charset="0"/>
                <a:ea typeface="メイリオ" panose="020B0604030504040204" pitchFamily="50" charset="-128"/>
                <a:cs typeface="Consolas" panose="020B0609020204030204" pitchFamily="49" charset="0"/>
              </a:rPr>
              <a:t>cartID</a:t>
            </a:r>
            <a:r>
              <a:rPr kumimoji="1" lang="en-US" altLang="ja-JP" sz="2200" dirty="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200" dirty="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dirty="0" smtClean="0">
                <a:latin typeface="Consolas" panose="020B0609020204030204" pitchFamily="49" charset="0"/>
                <a:ea typeface="メイリオ" panose="020B0604030504040204" pitchFamily="50" charset="-128"/>
                <a:cs typeface="Consolas" panose="020B0609020204030204" pitchFamily="49" charset="0"/>
              </a:rPr>
              <a:t>private </a:t>
            </a:r>
            <a:r>
              <a:rPr kumimoji="1" lang="en-US" altLang="ja-JP" sz="2200" dirty="0">
                <a:latin typeface="Consolas" panose="020B0609020204030204" pitchFamily="49" charset="0"/>
                <a:ea typeface="メイリオ" panose="020B0604030504040204" pitchFamily="50" charset="-128"/>
                <a:cs typeface="Consolas" panose="020B0609020204030204" pitchFamily="49" charset="0"/>
              </a:rPr>
              <a:t>String </a:t>
            </a:r>
            <a:r>
              <a:rPr kumimoji="1" lang="en-US" altLang="ja-JP" sz="2200" b="1" dirty="0">
                <a:solidFill>
                  <a:srgbClr val="0070C0"/>
                </a:solidFill>
                <a:latin typeface="Consolas" panose="020B0609020204030204" pitchFamily="49" charset="0"/>
                <a:ea typeface="メイリオ" panose="020B0604030504040204" pitchFamily="50" charset="-128"/>
                <a:cs typeface="Consolas" panose="020B0609020204030204" pitchFamily="49" charset="0"/>
              </a:rPr>
              <a:t>customer</a:t>
            </a:r>
            <a:r>
              <a:rPr kumimoji="1" lang="en-US" altLang="ja-JP" sz="2200" dirty="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200" dirty="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b="1" dirty="0" smtClean="0">
                <a:solidFill>
                  <a:srgbClr val="7030A0"/>
                </a:solidFill>
                <a:latin typeface="Consolas" panose="020B0609020204030204" pitchFamily="49" charset="0"/>
                <a:ea typeface="メイリオ" panose="020B0604030504040204" pitchFamily="50" charset="-128"/>
                <a:cs typeface="Consolas" panose="020B0609020204030204" pitchFamily="49" charset="0"/>
              </a:rPr>
              <a:t>@</a:t>
            </a:r>
            <a:r>
              <a:rPr kumimoji="1" lang="en-US" altLang="ja-JP" sz="2200" b="1" dirty="0" err="1" smtClean="0">
                <a:solidFill>
                  <a:srgbClr val="7030A0"/>
                </a:solidFill>
                <a:latin typeface="Consolas" panose="020B0609020204030204" pitchFamily="49" charset="0"/>
                <a:ea typeface="メイリオ" panose="020B0604030504040204" pitchFamily="50" charset="-128"/>
                <a:cs typeface="Consolas" panose="020B0609020204030204" pitchFamily="49" charset="0"/>
              </a:rPr>
              <a:t>OneToMany</a:t>
            </a:r>
            <a:r>
              <a:rPr kumimoji="1" lang="en-US" altLang="ja-JP" sz="2200" dirty="0"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(cascade = </a:t>
            </a:r>
            <a:r>
              <a:rPr kumimoji="1" lang="en-US" altLang="ja-JP" sz="2200" dirty="0">
                <a:solidFill>
                  <a:srgbClr val="00B0F0"/>
                </a:solidFill>
                <a:latin typeface="Consolas" panose="020B0609020204030204" pitchFamily="49" charset="0"/>
                <a:ea typeface="メイリオ" panose="020B0604030504040204" pitchFamily="50" charset="-128"/>
                <a:cs typeface="Consolas" panose="020B0609020204030204" pitchFamily="49" charset="0"/>
              </a:rPr>
              <a:t>{</a:t>
            </a:r>
            <a:r>
              <a:rPr kumimoji="1" lang="en-US" altLang="ja-JP" sz="2200" dirty="0" err="1">
                <a:solidFill>
                  <a:srgbClr val="00B0F0"/>
                </a:solidFill>
                <a:latin typeface="Consolas" panose="020B0609020204030204" pitchFamily="49" charset="0"/>
                <a:ea typeface="メイリオ" panose="020B0604030504040204" pitchFamily="50" charset="-128"/>
                <a:cs typeface="Consolas" panose="020B0609020204030204" pitchFamily="49" charset="0"/>
              </a:rPr>
              <a:t>CascadeType.ALL</a:t>
            </a:r>
            <a:r>
              <a:rPr kumimoji="1" lang="en-US" altLang="ja-JP" sz="2200" dirty="0">
                <a:solidFill>
                  <a:srgbClr val="00B0F0"/>
                </a:solidFill>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200" dirty="0" smtClean="0">
                <a:latin typeface="Consolas" panose="020B0609020204030204" pitchFamily="49" charset="0"/>
                <a:ea typeface="メイリオ" panose="020B0604030504040204" pitchFamily="50" charset="-128"/>
                <a:cs typeface="Consolas" panose="020B0609020204030204" pitchFamily="49" charset="0"/>
              </a:rPr>
              <a:t> private </a:t>
            </a:r>
            <a:r>
              <a:rPr kumimoji="1" lang="en-US" altLang="ja-JP" sz="2200" b="1" dirty="0">
                <a:solidFill>
                  <a:srgbClr val="00B0F0"/>
                </a:solidFill>
                <a:latin typeface="Consolas" panose="020B0609020204030204" pitchFamily="49" charset="0"/>
                <a:ea typeface="メイリオ" panose="020B0604030504040204" pitchFamily="50" charset="-128"/>
                <a:cs typeface="Consolas" panose="020B0609020204030204" pitchFamily="49" charset="0"/>
              </a:rPr>
              <a:t>List&lt;</a:t>
            </a:r>
            <a:r>
              <a:rPr kumimoji="1" lang="en-US" altLang="ja-JP" sz="2200" b="1" dirty="0" err="1">
                <a:solidFill>
                  <a:srgbClr val="00B0F0"/>
                </a:solidFill>
                <a:latin typeface="Consolas" panose="020B0609020204030204" pitchFamily="49" charset="0"/>
                <a:ea typeface="メイリオ" panose="020B0604030504040204" pitchFamily="50" charset="-128"/>
                <a:cs typeface="Consolas" panose="020B0609020204030204" pitchFamily="49" charset="0"/>
              </a:rPr>
              <a:t>OrderLine</a:t>
            </a:r>
            <a:r>
              <a:rPr kumimoji="1" lang="en-US" altLang="ja-JP" sz="2200" b="1" dirty="0">
                <a:solidFill>
                  <a:srgbClr val="00B0F0"/>
                </a:solidFill>
                <a:latin typeface="Consolas" panose="020B0609020204030204" pitchFamily="49" charset="0"/>
                <a:ea typeface="メイリオ" panose="020B0604030504040204" pitchFamily="50" charset="-128"/>
                <a:cs typeface="Consolas" panose="020B0609020204030204" pitchFamily="49" charset="0"/>
              </a:rPr>
              <a:t>&gt;</a:t>
            </a:r>
            <a:r>
              <a:rPr kumimoji="1" lang="en-US" altLang="ja-JP" sz="2200" dirty="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b="1" dirty="0" err="1">
                <a:solidFill>
                  <a:srgbClr val="0070C0"/>
                </a:solidFill>
                <a:latin typeface="Consolas" panose="020B0609020204030204" pitchFamily="49" charset="0"/>
                <a:ea typeface="メイリオ" panose="020B0604030504040204" pitchFamily="50" charset="-128"/>
                <a:cs typeface="Consolas" panose="020B0609020204030204" pitchFamily="49" charset="0"/>
              </a:rPr>
              <a:t>orderLines</a:t>
            </a:r>
            <a:r>
              <a:rPr kumimoji="1" lang="en-US" altLang="ja-JP" sz="2200" dirty="0" smtClean="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200" dirty="0" smtClean="0">
                <a:latin typeface="Consolas" panose="020B0609020204030204" pitchFamily="49" charset="0"/>
                <a:ea typeface="メイリオ" panose="020B0604030504040204" pitchFamily="50" charset="-128"/>
                <a:cs typeface="Consolas" panose="020B0609020204030204" pitchFamily="49" charset="0"/>
              </a:rPr>
              <a:t> </a:t>
            </a:r>
            <a:r>
              <a:rPr kumimoji="1" lang="ja-JP" altLang="en-US" sz="2200" dirty="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200" dirty="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dirty="0" smtClean="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dirty="0">
              <a:latin typeface="Consolas" panose="020B0609020204030204" pitchFamily="49" charset="0"/>
              <a:ea typeface="メイリオ" panose="020B0604030504040204" pitchFamily="50" charset="-128"/>
              <a:cs typeface="Consolas" panose="020B0609020204030204" pitchFamily="49" charset="0"/>
            </a:endParaRPr>
          </a:p>
        </p:txBody>
      </p:sp>
      <p:sp>
        <p:nvSpPr>
          <p:cNvPr id="12" name="正方形/長方形 11"/>
          <p:cNvSpPr/>
          <p:nvPr/>
        </p:nvSpPr>
        <p:spPr bwMode="gray">
          <a:xfrm>
            <a:off x="668723" y="4584879"/>
            <a:ext cx="6141380" cy="344179"/>
          </a:xfrm>
          <a:prstGeom prst="rect">
            <a:avLst/>
          </a:prstGeom>
          <a:noFill/>
          <a:ln w="28575">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13" name="テキスト ボックス 12"/>
          <p:cNvSpPr txBox="1"/>
          <p:nvPr/>
        </p:nvSpPr>
        <p:spPr>
          <a:xfrm>
            <a:off x="7141029" y="1783968"/>
            <a:ext cx="4656019" cy="4256224"/>
          </a:xfrm>
          <a:prstGeom prst="rect">
            <a:avLst/>
          </a:prstGeom>
          <a:noFill/>
          <a:ln>
            <a:solidFill>
              <a:schemeClr val="tx2"/>
            </a:solidFill>
          </a:ln>
        </p:spPr>
        <p:txBody>
          <a:bodyPr wrap="none" lIns="108000" tIns="108000" rIns="108000" bIns="108000" rtlCol="0">
            <a:noAutofit/>
          </a:bodyPr>
          <a:lstStyle/>
          <a:p>
            <a:r>
              <a:rPr kumimoji="1" lang="en-US" altLang="ja-JP" sz="2000">
                <a:latin typeface="Consolas" panose="020B0609020204030204" pitchFamily="49" charset="0"/>
                <a:ea typeface="メイリオ" panose="020B0604030504040204" pitchFamily="50" charset="-128"/>
                <a:cs typeface="Consolas" panose="020B0609020204030204" pitchFamily="49" charset="0"/>
              </a:rPr>
              <a:t>@Entity</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public class OrderLine </a:t>
            </a:r>
            <a:endParaRPr kumimoji="1" lang="en-US" altLang="ja-JP" sz="200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implements Serializable { </a:t>
            </a:r>
            <a:endParaRPr kumimoji="1" lang="en-US" altLang="ja-JP" sz="200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@Id</a:t>
            </a:r>
          </a:p>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GeneratedValue(strategy</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 GenerationType.AUTO)</a:t>
            </a:r>
          </a:p>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private Long </a:t>
            </a:r>
            <a:r>
              <a:rPr kumimoji="1" lang="en-US" altLang="ja-JP" sz="2000" b="1">
                <a:solidFill>
                  <a:srgbClr val="0070C0"/>
                </a:solidFill>
                <a:latin typeface="Consolas" panose="020B0609020204030204" pitchFamily="49" charset="0"/>
                <a:ea typeface="メイリオ" panose="020B0604030504040204" pitchFamily="50" charset="-128"/>
                <a:cs typeface="Consolas" panose="020B0609020204030204" pitchFamily="49" charset="0"/>
              </a:rPr>
              <a:t>orderLineId</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private String </a:t>
            </a:r>
            <a:r>
              <a:rPr kumimoji="1" lang="en-US" altLang="ja-JP" sz="2000" b="1">
                <a:solidFill>
                  <a:srgbClr val="0070C0"/>
                </a:solidFill>
                <a:latin typeface="Consolas" panose="020B0609020204030204" pitchFamily="49" charset="0"/>
                <a:ea typeface="メイリオ" panose="020B0604030504040204" pitchFamily="50" charset="-128"/>
                <a:cs typeface="Consolas" panose="020B0609020204030204" pitchFamily="49" charset="0"/>
              </a:rPr>
              <a:t>item</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private int </a:t>
            </a:r>
            <a:r>
              <a:rPr kumimoji="1" lang="en-US" altLang="ja-JP" sz="2000" b="1">
                <a:solidFill>
                  <a:srgbClr val="0070C0"/>
                </a:solidFill>
                <a:latin typeface="Consolas" panose="020B0609020204030204" pitchFamily="49" charset="0"/>
                <a:ea typeface="メイリオ" panose="020B0604030504040204" pitchFamily="50" charset="-128"/>
                <a:cs typeface="Consolas" panose="020B0609020204030204" pitchFamily="49" charset="0"/>
              </a:rPr>
              <a:t>quantity</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@Temporal(TemporalType.DATE)</a:t>
            </a:r>
          </a:p>
          <a:p>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a:latin typeface="Consolas" panose="020B0609020204030204" pitchFamily="49" charset="0"/>
                <a:ea typeface="メイリオ" panose="020B0604030504040204" pitchFamily="50" charset="-128"/>
                <a:cs typeface="Consolas" panose="020B0609020204030204" pitchFamily="49" charset="0"/>
              </a:rPr>
              <a:t>private Date </a:t>
            </a:r>
            <a:r>
              <a:rPr kumimoji="1" lang="en-US" altLang="ja-JP" sz="2000" b="1">
                <a:solidFill>
                  <a:srgbClr val="0070C0"/>
                </a:solidFill>
                <a:latin typeface="Consolas" panose="020B0609020204030204" pitchFamily="49" charset="0"/>
                <a:ea typeface="メイリオ" panose="020B0604030504040204" pitchFamily="50" charset="-128"/>
                <a:cs typeface="Consolas" panose="020B0609020204030204" pitchFamily="49" charset="0"/>
              </a:rPr>
              <a:t>orderDate</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0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000" smtClean="0">
                <a:latin typeface="Consolas" panose="020B0609020204030204" pitchFamily="49" charset="0"/>
                <a:ea typeface="メイリオ" panose="020B0604030504040204" pitchFamily="50" charset="-128"/>
                <a:cs typeface="Consolas" panose="020B0609020204030204" pitchFamily="49" charset="0"/>
              </a:rPr>
              <a:t> </a:t>
            </a:r>
            <a:r>
              <a:rPr kumimoji="1" lang="ja-JP" altLang="en-US" sz="200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00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a:latin typeface="Consolas" panose="020B0609020204030204" pitchFamily="49" charset="0"/>
              <a:ea typeface="メイリオ" panose="020B0604030504040204" pitchFamily="50" charset="-128"/>
              <a:cs typeface="Consolas" panose="020B0609020204030204" pitchFamily="49" charset="0"/>
            </a:endParaRPr>
          </a:p>
        </p:txBody>
      </p:sp>
      <p:sp>
        <p:nvSpPr>
          <p:cNvPr id="14" name="右矢印 13"/>
          <p:cNvSpPr/>
          <p:nvPr/>
        </p:nvSpPr>
        <p:spPr bwMode="gray">
          <a:xfrm>
            <a:off x="6710107" y="4929058"/>
            <a:ext cx="430922" cy="450496"/>
          </a:xfrm>
          <a:prstGeom prst="rightArrow">
            <a:avLst/>
          </a:prstGeom>
          <a:solidFill>
            <a:srgbClr val="00B0F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16" name="テキスト ボックス 15"/>
          <p:cNvSpPr txBox="1"/>
          <p:nvPr/>
        </p:nvSpPr>
        <p:spPr>
          <a:xfrm>
            <a:off x="3708953" y="1701478"/>
            <a:ext cx="6295499" cy="539932"/>
          </a:xfrm>
          <a:prstGeom prst="rect">
            <a:avLst/>
          </a:prstGeom>
          <a:solidFill>
            <a:schemeClr val="accent6">
              <a:lumMod val="20000"/>
              <a:lumOff val="80000"/>
            </a:schemeClr>
          </a:solidFill>
        </p:spPr>
        <p:txBody>
          <a:bodyPr wrap="square" lIns="108000" tIns="108000" rIns="108000" bIns="108000" rtlCol="0">
            <a:noAutofit/>
          </a:bodyPr>
          <a:lstStyle/>
          <a:p>
            <a:pPr algn="ctr"/>
            <a:r>
              <a:rPr kumimoji="1" lang="en-US" altLang="ja-JP" sz="2400" smtClean="0">
                <a:latin typeface="Calibri" panose="020F0502020204030204" pitchFamily="34" charset="0"/>
                <a:ea typeface="メイリオ" panose="020B0604030504040204" pitchFamily="50" charset="-128"/>
              </a:rPr>
              <a:t>cascade</a:t>
            </a:r>
            <a:r>
              <a:rPr kumimoji="1" lang="ja-JP" altLang="en-US" sz="2400" smtClean="0">
                <a:latin typeface="Calibri" panose="020F0502020204030204" pitchFamily="34" charset="0"/>
                <a:ea typeface="メイリオ" panose="020B0604030504040204" pitchFamily="50" charset="-128"/>
              </a:rPr>
              <a:t>は、</a:t>
            </a:r>
            <a:r>
              <a:rPr kumimoji="1" lang="en-US" altLang="ja-JP" sz="2400" smtClean="0">
                <a:latin typeface="Calibri" panose="020F0502020204030204" pitchFamily="34" charset="0"/>
                <a:ea typeface="メイリオ" panose="020B0604030504040204" pitchFamily="50" charset="-128"/>
              </a:rPr>
              <a:t>DB</a:t>
            </a:r>
            <a:r>
              <a:rPr kumimoji="1" lang="ja-JP" altLang="en-US" sz="2400" smtClean="0">
                <a:latin typeface="Calibri" panose="020F0502020204030204" pitchFamily="34" charset="0"/>
                <a:ea typeface="メイリオ" panose="020B0604030504040204" pitchFamily="50" charset="-128"/>
              </a:rPr>
              <a:t>操作を実行する方に設定する</a:t>
            </a:r>
            <a:endParaRPr kumimoji="1" lang="en-US" altLang="ja-JP" sz="2400" smtClean="0">
              <a:latin typeface="Calibri" panose="020F0502020204030204" pitchFamily="34" charset="0"/>
              <a:ea typeface="メイリオ" panose="020B0604030504040204" pitchFamily="50" charset="-128"/>
            </a:endParaRPr>
          </a:p>
        </p:txBody>
      </p:sp>
      <p:grpSp>
        <p:nvGrpSpPr>
          <p:cNvPr id="7" name="グループ化 6"/>
          <p:cNvGrpSpPr/>
          <p:nvPr/>
        </p:nvGrpSpPr>
        <p:grpSpPr>
          <a:xfrm>
            <a:off x="1384311" y="4929058"/>
            <a:ext cx="5541257" cy="1021265"/>
            <a:chOff x="1384311" y="4929058"/>
            <a:chExt cx="5541257" cy="1021265"/>
          </a:xfrm>
        </p:grpSpPr>
        <p:sp>
          <p:nvSpPr>
            <p:cNvPr id="15" name="テキスト ボックス 14"/>
            <p:cNvSpPr txBox="1"/>
            <p:nvPr/>
          </p:nvSpPr>
          <p:spPr>
            <a:xfrm>
              <a:off x="1384311" y="5497776"/>
              <a:ext cx="5541257" cy="452547"/>
            </a:xfrm>
            <a:prstGeom prst="rect">
              <a:avLst/>
            </a:prstGeom>
            <a:solidFill>
              <a:schemeClr val="accent2">
                <a:lumMod val="20000"/>
                <a:lumOff val="80000"/>
              </a:schemeClr>
            </a:solidFill>
          </p:spPr>
          <p:txBody>
            <a:bodyPr wrap="square" lIns="108000" tIns="108000" rIns="108000" bIns="108000" rtlCol="0">
              <a:noAutofit/>
            </a:bodyPr>
            <a:lstStyle/>
            <a:p>
              <a:pPr>
                <a:lnSpc>
                  <a:spcPts val="2700"/>
                </a:lnSpc>
                <a:spcBef>
                  <a:spcPts val="2400"/>
                </a:spcBef>
                <a:spcAft>
                  <a:spcPts val="3000"/>
                </a:spcAft>
              </a:pPr>
              <a:r>
                <a:rPr kumimoji="1" lang="en-US" altLang="ja-JP" sz="2200" smtClean="0">
                  <a:latin typeface="Calibri" panose="020F0502020204030204" pitchFamily="34" charset="0"/>
                  <a:ea typeface="メイリオ" panose="020B0604030504040204" pitchFamily="50" charset="-128"/>
                </a:rPr>
                <a:t>@OneToMany</a:t>
              </a:r>
              <a:r>
                <a:rPr kumimoji="1" lang="ja-JP" altLang="en-US" sz="2200" smtClean="0">
                  <a:latin typeface="Calibri" panose="020F0502020204030204" pitchFamily="34" charset="0"/>
                  <a:ea typeface="メイリオ" panose="020B0604030504040204" pitchFamily="50" charset="-128"/>
                </a:rPr>
                <a:t>の中にカスケードを指定する</a:t>
              </a:r>
              <a:endParaRPr kumimoji="1" lang="en-US" altLang="ja-JP" sz="2200" smtClean="0">
                <a:latin typeface="Calibri" panose="020F0502020204030204" pitchFamily="34" charset="0"/>
                <a:ea typeface="メイリオ" panose="020B0604030504040204" pitchFamily="50" charset="-128"/>
              </a:endParaRPr>
            </a:p>
          </p:txBody>
        </p:sp>
        <p:sp>
          <p:nvSpPr>
            <p:cNvPr id="2" name="上矢印 1"/>
            <p:cNvSpPr/>
            <p:nvPr/>
          </p:nvSpPr>
          <p:spPr bwMode="gray">
            <a:xfrm>
              <a:off x="6194066" y="4929058"/>
              <a:ext cx="222637" cy="568718"/>
            </a:xfrm>
            <a:prstGeom prst="upArrow">
              <a:avLst/>
            </a:prstGeom>
            <a:solidFill>
              <a:schemeClr val="accent2">
                <a:lumMod val="40000"/>
                <a:lumOff val="6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grpSp>
    </p:spTree>
    <p:extLst>
      <p:ext uri="{BB962C8B-B14F-4D97-AF65-F5344CB8AC3E}">
        <p14:creationId xmlns:p14="http://schemas.microsoft.com/office/powerpoint/2010/main" val="266734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p:cNvSpPr txBox="1"/>
          <p:nvPr/>
        </p:nvSpPr>
        <p:spPr>
          <a:xfrm>
            <a:off x="821069" y="2063758"/>
            <a:ext cx="10592832" cy="1458670"/>
          </a:xfrm>
          <a:prstGeom prst="rect">
            <a:avLst/>
          </a:prstGeom>
          <a:solidFill>
            <a:schemeClr val="accent6">
              <a:lumMod val="20000"/>
              <a:lumOff val="80000"/>
            </a:schemeClr>
          </a:solidFill>
        </p:spPr>
        <p:txBody>
          <a:bodyPr wrap="square" lIns="108000" tIns="108000" rIns="108000" bIns="108000" rtlCol="0">
            <a:noAutofit/>
          </a:bodyPr>
          <a:lstStyle/>
          <a:p>
            <a:pPr>
              <a:lnSpc>
                <a:spcPct val="150000"/>
              </a:lnSpc>
            </a:pPr>
            <a:r>
              <a:rPr kumimoji="1" lang="ja-JP" altLang="en-US" sz="2800" smtClean="0">
                <a:latin typeface="Calibri" panose="020F0502020204030204" pitchFamily="34" charset="0"/>
                <a:ea typeface="メイリオ" panose="020B0604030504040204" pitchFamily="50" charset="-128"/>
              </a:rPr>
              <a:t>① </a:t>
            </a:r>
            <a:r>
              <a:rPr kumimoji="1" lang="en-US" altLang="ja-JP" sz="2800" smtClean="0">
                <a:latin typeface="Calibri" panose="020F0502020204030204" pitchFamily="34" charset="0"/>
                <a:ea typeface="メイリオ" panose="020B0604030504040204" pitchFamily="50" charset="-128"/>
              </a:rPr>
              <a:t>DB</a:t>
            </a:r>
            <a:r>
              <a:rPr kumimoji="1" lang="ja-JP" altLang="en-US" sz="2800" smtClean="0">
                <a:latin typeface="Calibri" panose="020F0502020204030204" pitchFamily="34" charset="0"/>
                <a:ea typeface="メイリオ" panose="020B0604030504040204" pitchFamily="50" charset="-128"/>
              </a:rPr>
              <a:t>操作を実行する方に、カスケード指定をする</a:t>
            </a:r>
            <a:endParaRPr kumimoji="1" lang="en-US" altLang="ja-JP" sz="2800" smtClean="0">
              <a:latin typeface="Calibri" panose="020F0502020204030204" pitchFamily="34" charset="0"/>
              <a:ea typeface="メイリオ" panose="020B0604030504040204" pitchFamily="50" charset="-128"/>
            </a:endParaRPr>
          </a:p>
          <a:p>
            <a:r>
              <a:rPr kumimoji="1" lang="en-US" altLang="ja-JP" sz="2800" smtClean="0">
                <a:latin typeface="Calibri" panose="020F0502020204030204" pitchFamily="34" charset="0"/>
                <a:ea typeface="メイリオ" panose="020B0604030504040204" pitchFamily="50" charset="-128"/>
              </a:rPr>
              <a:t>     @OneToMany(cascade={</a:t>
            </a:r>
            <a:r>
              <a:rPr kumimoji="1" lang="ja-JP" altLang="en-US" sz="2800" smtClean="0">
                <a:latin typeface="Calibri" panose="020F0502020204030204" pitchFamily="34" charset="0"/>
                <a:ea typeface="メイリオ" panose="020B0604030504040204" pitchFamily="50" charset="-128"/>
              </a:rPr>
              <a:t>～</a:t>
            </a:r>
            <a:r>
              <a:rPr kumimoji="1" lang="en-US" altLang="ja-JP" sz="2800" smtClean="0">
                <a:latin typeface="Calibri" panose="020F0502020204030204" pitchFamily="34" charset="0"/>
                <a:ea typeface="メイリオ" panose="020B0604030504040204" pitchFamily="50" charset="-128"/>
              </a:rPr>
              <a:t>}</a:t>
            </a:r>
            <a:r>
              <a:rPr kumimoji="1" lang="ja-JP" altLang="en-US" sz="2800" smtClean="0">
                <a:latin typeface="Calibri" panose="020F0502020204030204" pitchFamily="34" charset="0"/>
                <a:ea typeface="メイリオ" panose="020B0604030504040204" pitchFamily="50" charset="-128"/>
              </a:rPr>
              <a:t>）または</a:t>
            </a:r>
            <a:r>
              <a:rPr kumimoji="1" lang="en-US" altLang="ja-JP" sz="2800" smtClean="0">
                <a:latin typeface="Calibri" panose="020F0502020204030204" pitchFamily="34" charset="0"/>
                <a:ea typeface="メイリオ" panose="020B0604030504040204" pitchFamily="50" charset="-128"/>
              </a:rPr>
              <a:t>  @ManyToOne(cascade={</a:t>
            </a:r>
            <a:r>
              <a:rPr kumimoji="1" lang="ja-JP" altLang="en-US" sz="2800" smtClean="0">
                <a:latin typeface="Calibri" panose="020F0502020204030204" pitchFamily="34" charset="0"/>
                <a:ea typeface="メイリオ" panose="020B0604030504040204" pitchFamily="50" charset="-128"/>
              </a:rPr>
              <a:t>～</a:t>
            </a:r>
            <a:r>
              <a:rPr kumimoji="1" lang="en-US" altLang="ja-JP" sz="2800" smtClean="0">
                <a:latin typeface="Calibri" panose="020F0502020204030204" pitchFamily="34" charset="0"/>
                <a:ea typeface="メイリオ" panose="020B0604030504040204" pitchFamily="50" charset="-128"/>
              </a:rPr>
              <a:t>}) </a:t>
            </a:r>
            <a:r>
              <a:rPr kumimoji="1" lang="ja-JP" altLang="en-US" sz="2800" smtClean="0">
                <a:latin typeface="Calibri" panose="020F0502020204030204" pitchFamily="34" charset="0"/>
                <a:ea typeface="メイリオ" panose="020B0604030504040204" pitchFamily="50" charset="-128"/>
              </a:rPr>
              <a:t>　</a:t>
            </a:r>
            <a:endParaRPr kumimoji="1" lang="en-US" altLang="ja-JP" sz="2800" smtClean="0">
              <a:latin typeface="Calibri" panose="020F0502020204030204" pitchFamily="34" charset="0"/>
              <a:ea typeface="メイリオ" panose="020B0604030504040204" pitchFamily="50" charset="-128"/>
            </a:endParaRPr>
          </a:p>
        </p:txBody>
      </p:sp>
      <p:sp>
        <p:nvSpPr>
          <p:cNvPr id="19" name="テキスト ボックス 18"/>
          <p:cNvSpPr txBox="1"/>
          <p:nvPr/>
        </p:nvSpPr>
        <p:spPr>
          <a:xfrm>
            <a:off x="568521" y="1372080"/>
            <a:ext cx="1843754" cy="559583"/>
          </a:xfrm>
          <a:prstGeom prst="rect">
            <a:avLst/>
          </a:prstGeom>
          <a:noFill/>
          <a:ln>
            <a:noFill/>
          </a:ln>
        </p:spPr>
        <p:txBody>
          <a:bodyPr wrap="square" lIns="108000" tIns="108000" rIns="108000" bIns="108000" rtlCol="0">
            <a:noAutofit/>
          </a:bodyPr>
          <a:lstStyle/>
          <a:p>
            <a:r>
              <a:rPr kumimoji="1" lang="en-US" altLang="ja-JP" sz="2800" smtClean="0">
                <a:latin typeface="Calibri" panose="020F0502020204030204" pitchFamily="34" charset="0"/>
                <a:ea typeface="メイリオ" panose="020B0604030504040204" pitchFamily="50" charset="-128"/>
              </a:rPr>
              <a:t>【</a:t>
            </a:r>
            <a:r>
              <a:rPr kumimoji="1" lang="ja-JP" altLang="en-US" sz="2800" smtClean="0">
                <a:latin typeface="Calibri" panose="020F0502020204030204" pitchFamily="34" charset="0"/>
                <a:ea typeface="メイリオ" panose="020B0604030504040204" pitchFamily="50" charset="-128"/>
              </a:rPr>
              <a:t>要点</a:t>
            </a:r>
            <a:r>
              <a:rPr kumimoji="1" lang="en-US" altLang="ja-JP" sz="2800" smtClean="0">
                <a:latin typeface="Calibri" panose="020F0502020204030204" pitchFamily="34" charset="0"/>
                <a:ea typeface="メイリオ" panose="020B0604030504040204" pitchFamily="50" charset="-128"/>
              </a:rPr>
              <a:t>】</a:t>
            </a:r>
          </a:p>
        </p:txBody>
      </p:sp>
      <p:sp>
        <p:nvSpPr>
          <p:cNvPr id="6" name="タイトル 4"/>
          <p:cNvSpPr>
            <a:spLocks noGrp="1"/>
          </p:cNvSpPr>
          <p:nvPr>
            <p:ph type="title"/>
          </p:nvPr>
        </p:nvSpPr>
        <p:spPr>
          <a:xfrm>
            <a:off x="531812" y="378377"/>
            <a:ext cx="11125200" cy="651934"/>
          </a:xfrm>
        </p:spPr>
        <p:txBody>
          <a:bodyPr/>
          <a:lstStyle/>
          <a:p>
            <a:r>
              <a:rPr lang="en-US" altLang="ja-JP"/>
              <a:t>2</a:t>
            </a:r>
            <a:r>
              <a:rPr lang="en-US" altLang="ja-JP" smtClean="0"/>
              <a:t>. </a:t>
            </a:r>
            <a:r>
              <a:rPr lang="en-US" altLang="ja-JP" b="1" smtClean="0"/>
              <a:t>One-to-Many</a:t>
            </a:r>
            <a:r>
              <a:rPr lang="en-US" altLang="ja-JP" smtClean="0"/>
              <a:t> </a:t>
            </a:r>
            <a:r>
              <a:rPr lang="ja-JP" altLang="en-US"/>
              <a:t>（</a:t>
            </a:r>
            <a:r>
              <a:rPr lang="en-US" altLang="ja-JP"/>
              <a:t>1</a:t>
            </a:r>
            <a:r>
              <a:rPr lang="ja-JP" altLang="en-US" smtClean="0"/>
              <a:t>対</a:t>
            </a:r>
            <a:r>
              <a:rPr lang="ja-JP" altLang="en-US"/>
              <a:t>多</a:t>
            </a:r>
            <a:r>
              <a:rPr lang="ja-JP" altLang="en-US" smtClean="0"/>
              <a:t>の</a:t>
            </a:r>
            <a:r>
              <a:rPr lang="ja-JP" altLang="en-US"/>
              <a:t>関係</a:t>
            </a:r>
            <a:r>
              <a:rPr lang="ja-JP" altLang="en-US" smtClean="0"/>
              <a:t>）</a:t>
            </a:r>
            <a:endParaRPr kumimoji="1" lang="ja-JP" altLang="en-US"/>
          </a:p>
        </p:txBody>
      </p:sp>
    </p:spTree>
    <p:extLst>
      <p:ext uri="{BB962C8B-B14F-4D97-AF65-F5344CB8AC3E}">
        <p14:creationId xmlns:p14="http://schemas.microsoft.com/office/powerpoint/2010/main" val="209077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５つのパターン</a:t>
            </a:r>
            <a:endParaRPr lang="en-US"/>
          </a:p>
        </p:txBody>
      </p:sp>
      <p:sp>
        <p:nvSpPr>
          <p:cNvPr id="3" name="Content Placeholder 2"/>
          <p:cNvSpPr>
            <a:spLocks noGrp="1"/>
          </p:cNvSpPr>
          <p:nvPr>
            <p:ph idx="13"/>
          </p:nvPr>
        </p:nvSpPr>
        <p:spPr>
          <a:xfrm>
            <a:off x="1450210" y="1808672"/>
            <a:ext cx="8861082" cy="3479322"/>
          </a:xfrm>
        </p:spPr>
        <p:txBody>
          <a:bodyPr/>
          <a:lstStyle/>
          <a:p>
            <a:r>
              <a:rPr lang="ja-JP" altLang="en-US" sz="3200" smtClean="0">
                <a:solidFill>
                  <a:schemeClr val="tx1">
                    <a:lumMod val="40000"/>
                    <a:lumOff val="60000"/>
                  </a:schemeClr>
                </a:solidFill>
              </a:rPr>
              <a:t>① </a:t>
            </a:r>
            <a:r>
              <a:rPr lang="en-US" altLang="ja-JP" sz="3200" smtClean="0">
                <a:solidFill>
                  <a:schemeClr val="tx1">
                    <a:lumMod val="40000"/>
                    <a:lumOff val="60000"/>
                  </a:schemeClr>
                </a:solidFill>
              </a:rPr>
              <a:t>One-to-One</a:t>
            </a:r>
          </a:p>
          <a:p>
            <a:r>
              <a:rPr lang="ja-JP" altLang="en-US" sz="3600" smtClean="0">
                <a:solidFill>
                  <a:schemeClr val="tx1">
                    <a:lumMod val="40000"/>
                    <a:lumOff val="60000"/>
                  </a:schemeClr>
                </a:solidFill>
              </a:rPr>
              <a:t>② </a:t>
            </a:r>
            <a:r>
              <a:rPr lang="en-US" altLang="ja-JP" sz="3600" smtClean="0">
                <a:solidFill>
                  <a:schemeClr val="tx1">
                    <a:lumMod val="40000"/>
                    <a:lumOff val="60000"/>
                  </a:schemeClr>
                </a:solidFill>
              </a:rPr>
              <a:t>One-t</a:t>
            </a:r>
            <a:r>
              <a:rPr lang="en-US" altLang="ja-JP" sz="3200" smtClean="0">
                <a:solidFill>
                  <a:schemeClr val="tx1">
                    <a:lumMod val="40000"/>
                    <a:lumOff val="60000"/>
                  </a:schemeClr>
                </a:solidFill>
              </a:rPr>
              <a:t>o</a:t>
            </a:r>
            <a:r>
              <a:rPr lang="en-US" altLang="ja-JP" sz="3600" smtClean="0">
                <a:solidFill>
                  <a:schemeClr val="tx1">
                    <a:lumMod val="40000"/>
                    <a:lumOff val="60000"/>
                  </a:schemeClr>
                </a:solidFill>
              </a:rPr>
              <a:t>-Many</a:t>
            </a:r>
            <a:endParaRPr lang="en-US" sz="3600">
              <a:solidFill>
                <a:schemeClr val="tx1">
                  <a:lumMod val="40000"/>
                  <a:lumOff val="60000"/>
                </a:schemeClr>
              </a:solidFill>
            </a:endParaRPr>
          </a:p>
          <a:p>
            <a:r>
              <a:rPr lang="ja-JP" altLang="en-US" sz="3600" smtClean="0"/>
              <a:t>③ </a:t>
            </a:r>
            <a:r>
              <a:rPr lang="en-US" sz="3600" smtClean="0"/>
              <a:t>One-to-One</a:t>
            </a:r>
            <a:r>
              <a:rPr lang="ja-JP" altLang="en-US" sz="3600" smtClean="0"/>
              <a:t>（双方向）</a:t>
            </a:r>
            <a:endParaRPr lang="en-US" sz="3600" smtClean="0"/>
          </a:p>
          <a:p>
            <a:r>
              <a:rPr lang="ja-JP" altLang="en-US" sz="3200" smtClean="0">
                <a:solidFill>
                  <a:schemeClr val="tx1">
                    <a:lumMod val="40000"/>
                    <a:lumOff val="60000"/>
                  </a:schemeClr>
                </a:solidFill>
              </a:rPr>
              <a:t>④ </a:t>
            </a:r>
            <a:r>
              <a:rPr lang="en-US" altLang="ja-JP" sz="3200" smtClean="0">
                <a:solidFill>
                  <a:schemeClr val="tx1">
                    <a:lumMod val="40000"/>
                    <a:lumOff val="60000"/>
                  </a:schemeClr>
                </a:solidFill>
              </a:rPr>
              <a:t>One-to-Many</a:t>
            </a:r>
            <a:r>
              <a:rPr lang="ja-JP" altLang="en-US" sz="3200">
                <a:solidFill>
                  <a:schemeClr val="tx1">
                    <a:lumMod val="40000"/>
                    <a:lumOff val="60000"/>
                  </a:schemeClr>
                </a:solidFill>
              </a:rPr>
              <a:t>、</a:t>
            </a:r>
            <a:r>
              <a:rPr lang="en-US" altLang="ja-JP" sz="3200" smtClean="0">
                <a:solidFill>
                  <a:schemeClr val="tx1">
                    <a:lumMod val="40000"/>
                    <a:lumOff val="60000"/>
                  </a:schemeClr>
                </a:solidFill>
              </a:rPr>
              <a:t>Many-to-One</a:t>
            </a:r>
            <a:r>
              <a:rPr lang="ja-JP" altLang="en-US" sz="3200">
                <a:solidFill>
                  <a:schemeClr val="tx1">
                    <a:lumMod val="40000"/>
                    <a:lumOff val="60000"/>
                  </a:schemeClr>
                </a:solidFill>
              </a:rPr>
              <a:t> </a:t>
            </a:r>
            <a:r>
              <a:rPr lang="ja-JP" altLang="en-US" sz="3200" smtClean="0">
                <a:solidFill>
                  <a:schemeClr val="tx1">
                    <a:lumMod val="40000"/>
                    <a:lumOff val="60000"/>
                  </a:schemeClr>
                </a:solidFill>
              </a:rPr>
              <a:t>（双方向）</a:t>
            </a:r>
            <a:r>
              <a:rPr lang="en-US" altLang="ja-JP" sz="3200" smtClean="0">
                <a:solidFill>
                  <a:schemeClr val="tx1">
                    <a:lumMod val="40000"/>
                    <a:lumOff val="60000"/>
                  </a:schemeClr>
                </a:solidFill>
              </a:rPr>
              <a:t> </a:t>
            </a:r>
            <a:endParaRPr lang="en-US" altLang="ja-JP" sz="3200">
              <a:solidFill>
                <a:schemeClr val="tx1">
                  <a:lumMod val="40000"/>
                  <a:lumOff val="60000"/>
                </a:schemeClr>
              </a:solidFill>
            </a:endParaRPr>
          </a:p>
          <a:p>
            <a:r>
              <a:rPr lang="ja-JP" altLang="en-US" sz="3200" smtClean="0">
                <a:solidFill>
                  <a:schemeClr val="tx1">
                    <a:lumMod val="40000"/>
                    <a:lumOff val="60000"/>
                  </a:schemeClr>
                </a:solidFill>
              </a:rPr>
              <a:t>⑤ </a:t>
            </a:r>
            <a:r>
              <a:rPr lang="en-US" altLang="ja-JP" sz="3200" smtClean="0">
                <a:solidFill>
                  <a:schemeClr val="tx1">
                    <a:lumMod val="40000"/>
                    <a:lumOff val="60000"/>
                  </a:schemeClr>
                </a:solidFill>
              </a:rPr>
              <a:t>Many-to-Many  </a:t>
            </a:r>
            <a:r>
              <a:rPr lang="ja-JP" altLang="en-US" sz="3200" smtClean="0">
                <a:solidFill>
                  <a:schemeClr val="tx1">
                    <a:lumMod val="40000"/>
                    <a:lumOff val="60000"/>
                  </a:schemeClr>
                </a:solidFill>
              </a:rPr>
              <a:t>（双方向）</a:t>
            </a:r>
            <a:endParaRPr lang="en-US" sz="3200">
              <a:solidFill>
                <a:schemeClr val="tx1">
                  <a:lumMod val="40000"/>
                  <a:lumOff val="60000"/>
                </a:schemeClr>
              </a:solidFill>
            </a:endParaRPr>
          </a:p>
        </p:txBody>
      </p:sp>
      <p:sp>
        <p:nvSpPr>
          <p:cNvPr id="5" name="Slide Number Placeholder 4"/>
          <p:cNvSpPr>
            <a:spLocks noGrp="1"/>
          </p:cNvSpPr>
          <p:nvPr>
            <p:ph type="sldNum" sz="quarter" idx="12"/>
          </p:nvPr>
        </p:nvSpPr>
        <p:spPr/>
        <p:txBody>
          <a:bodyPr/>
          <a:lstStyle/>
          <a:p>
            <a:fld id="{C51EAA63-D034-42AE-91FA-B13B9518C7BE}" type="slidenum">
              <a:rPr lang="en-US" smtClean="0"/>
              <a:pPr/>
              <a:t>89</a:t>
            </a:fld>
            <a:endParaRPr lang="en-US"/>
          </a:p>
        </p:txBody>
      </p:sp>
    </p:spTree>
    <p:extLst>
      <p:ext uri="{BB962C8B-B14F-4D97-AF65-F5344CB8AC3E}">
        <p14:creationId xmlns:p14="http://schemas.microsoft.com/office/powerpoint/2010/main" val="412868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9</a:t>
            </a:fld>
            <a:endParaRPr lang="en-US"/>
          </a:p>
        </p:txBody>
      </p:sp>
      <p:sp>
        <p:nvSpPr>
          <p:cNvPr id="6" name="テキスト ボックス 5"/>
          <p:cNvSpPr txBox="1"/>
          <p:nvPr/>
        </p:nvSpPr>
        <p:spPr>
          <a:xfrm>
            <a:off x="4826643" y="1782501"/>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41131"/>
          </a:xfrm>
        </p:spPr>
        <p:txBody>
          <a:bodyPr/>
          <a:lstStyle/>
          <a:p>
            <a:r>
              <a:rPr lang="en-US" altLang="ja-JP" smtClean="0"/>
              <a:t>2. </a:t>
            </a:r>
            <a:r>
              <a:rPr lang="ja-JP" altLang="en-US" smtClean="0"/>
              <a:t>すべての操作を行う</a:t>
            </a:r>
            <a:r>
              <a:rPr lang="en-US" altLang="ja-JP" b="1"/>
              <a:t>EntityManger</a:t>
            </a:r>
            <a:r>
              <a:rPr lang="ja-JP" altLang="en-US"/>
              <a:t> </a:t>
            </a:r>
            <a:endParaRPr kumimoji="1" lang="ja-JP" altLang="en-US"/>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157" y="2239701"/>
            <a:ext cx="9942365" cy="4006773"/>
          </a:xfrm>
          <a:prstGeom prst="rect">
            <a:avLst/>
          </a:prstGeom>
        </p:spPr>
      </p:pic>
      <p:sp>
        <p:nvSpPr>
          <p:cNvPr id="3" name="テキスト ボックス 2"/>
          <p:cNvSpPr txBox="1"/>
          <p:nvPr/>
        </p:nvSpPr>
        <p:spPr>
          <a:xfrm>
            <a:off x="1278362" y="1622983"/>
            <a:ext cx="8131967" cy="457200"/>
          </a:xfrm>
          <a:prstGeom prst="rect">
            <a:avLst/>
          </a:prstGeom>
          <a:noFill/>
        </p:spPr>
        <p:txBody>
          <a:bodyPr wrap="none" lIns="0" tIns="0" rIns="0" bIns="0" rtlCol="0">
            <a:noAutofit/>
          </a:bodyPr>
          <a:lstStyle/>
          <a:p>
            <a:pPr>
              <a:lnSpc>
                <a:spcPct val="90000"/>
              </a:lnSpc>
            </a:pPr>
            <a:r>
              <a:rPr kumimoji="1" lang="ja-JP" altLang="en-US" sz="2400" smtClean="0"/>
              <a:t>エンティティマネージャーを使ってデータベース処理を実行する</a:t>
            </a:r>
          </a:p>
        </p:txBody>
      </p:sp>
      <p:sp>
        <p:nvSpPr>
          <p:cNvPr id="7" name="正方形/長方形 6"/>
          <p:cNvSpPr/>
          <p:nvPr/>
        </p:nvSpPr>
        <p:spPr bwMode="gray">
          <a:xfrm>
            <a:off x="4067503" y="5234152"/>
            <a:ext cx="6127531" cy="914400"/>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11" name="正方形/長方形 10"/>
          <p:cNvSpPr/>
          <p:nvPr/>
        </p:nvSpPr>
        <p:spPr bwMode="gray">
          <a:xfrm>
            <a:off x="5344345" y="2080183"/>
            <a:ext cx="2937807" cy="616718"/>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13" name="正方形/長方形 12"/>
          <p:cNvSpPr/>
          <p:nvPr/>
        </p:nvSpPr>
        <p:spPr bwMode="gray">
          <a:xfrm>
            <a:off x="1031157" y="2388542"/>
            <a:ext cx="2216540" cy="733030"/>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Tree>
    <p:extLst>
      <p:ext uri="{BB962C8B-B14F-4D97-AF65-F5344CB8AC3E}">
        <p14:creationId xmlns:p14="http://schemas.microsoft.com/office/powerpoint/2010/main" val="2636413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042" y="1173900"/>
            <a:ext cx="9525000" cy="3733800"/>
          </a:xfrm>
          <a:prstGeom prst="rect">
            <a:avLst/>
          </a:prstGeom>
        </p:spPr>
      </p:pic>
      <p:sp>
        <p:nvSpPr>
          <p:cNvPr id="4" name="Slide Number Placeholder 3"/>
          <p:cNvSpPr>
            <a:spLocks noGrp="1"/>
          </p:cNvSpPr>
          <p:nvPr>
            <p:ph type="sldNum" sz="quarter" idx="12"/>
          </p:nvPr>
        </p:nvSpPr>
        <p:spPr/>
        <p:txBody>
          <a:bodyPr/>
          <a:lstStyle/>
          <a:p>
            <a:fld id="{C51EAA63-D034-42AE-91FA-B13B9518C7BE}" type="slidenum">
              <a:rPr lang="en-US" smtClean="0"/>
              <a:pPr/>
              <a:t>90</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6" name="テキスト ボックス 5"/>
          <p:cNvSpPr txBox="1"/>
          <p:nvPr/>
        </p:nvSpPr>
        <p:spPr>
          <a:xfrm>
            <a:off x="4826643" y="1782501"/>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6"/>
            <a:ext cx="11125200" cy="605035"/>
          </a:xfrm>
        </p:spPr>
        <p:txBody>
          <a:bodyPr/>
          <a:lstStyle/>
          <a:p>
            <a:r>
              <a:rPr kumimoji="1" lang="en-US" altLang="ja-JP" smtClean="0"/>
              <a:t>3. </a:t>
            </a:r>
            <a:r>
              <a:rPr lang="en-US" altLang="ja-JP"/>
              <a:t>One-to-One </a:t>
            </a:r>
            <a:r>
              <a:rPr lang="ja-JP" altLang="en-US"/>
              <a:t>（</a:t>
            </a:r>
            <a:r>
              <a:rPr lang="en-US" altLang="ja-JP"/>
              <a:t>1</a:t>
            </a:r>
            <a:r>
              <a:rPr lang="ja-JP" altLang="en-US"/>
              <a:t>対</a:t>
            </a:r>
            <a:r>
              <a:rPr lang="en-US" altLang="ja-JP"/>
              <a:t>1</a:t>
            </a:r>
            <a:r>
              <a:rPr lang="ja-JP" altLang="en-US"/>
              <a:t>の関係） </a:t>
            </a:r>
            <a:r>
              <a:rPr lang="en-US" altLang="ja-JP"/>
              <a:t>+  </a:t>
            </a:r>
            <a:r>
              <a:rPr lang="ja-JP" altLang="en-US" smtClean="0"/>
              <a:t>双方向</a:t>
            </a:r>
            <a:endParaRPr kumimoji="1" lang="ja-JP" altLang="en-US"/>
          </a:p>
        </p:txBody>
      </p:sp>
      <p:sp>
        <p:nvSpPr>
          <p:cNvPr id="9" name="正方形/長方形 8"/>
          <p:cNvSpPr/>
          <p:nvPr/>
        </p:nvSpPr>
        <p:spPr bwMode="gray">
          <a:xfrm>
            <a:off x="6618769" y="4024405"/>
            <a:ext cx="2691684" cy="502276"/>
          </a:xfrm>
          <a:prstGeom prst="rect">
            <a:avLst/>
          </a:prstGeom>
          <a:noFill/>
          <a:ln w="28575">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13" name="テキスト ボックス 12"/>
          <p:cNvSpPr txBox="1"/>
          <p:nvPr/>
        </p:nvSpPr>
        <p:spPr>
          <a:xfrm>
            <a:off x="1451856" y="4826557"/>
            <a:ext cx="3674962" cy="596292"/>
          </a:xfrm>
          <a:prstGeom prst="rect">
            <a:avLst/>
          </a:prstGeom>
          <a:solidFill>
            <a:schemeClr val="accent3">
              <a:lumMod val="20000"/>
              <a:lumOff val="80000"/>
            </a:schemeClr>
          </a:solidFill>
        </p:spPr>
        <p:txBody>
          <a:bodyPr wrap="square" lIns="108000" tIns="108000" rIns="108000" bIns="108000" rtlCol="0">
            <a:noAutofit/>
          </a:bodyPr>
          <a:lstStyle/>
          <a:p>
            <a:pPr>
              <a:lnSpc>
                <a:spcPts val="2700"/>
              </a:lnSpc>
            </a:pPr>
            <a:r>
              <a:rPr kumimoji="1" lang="ja-JP" altLang="en-US" smtClean="0">
                <a:latin typeface="Calibri" panose="020F0502020204030204" pitchFamily="34" charset="0"/>
                <a:ea typeface="メイリオ" panose="020B0604030504040204" pitchFamily="50" charset="-128"/>
              </a:rPr>
              <a:t>顧客（</a:t>
            </a:r>
            <a:r>
              <a:rPr kumimoji="1" lang="en-US" altLang="ja-JP" smtClean="0">
                <a:latin typeface="Calibri" panose="020F0502020204030204" pitchFamily="34" charset="0"/>
                <a:ea typeface="メイリオ" panose="020B0604030504040204" pitchFamily="50" charset="-128"/>
              </a:rPr>
              <a:t>ID</a:t>
            </a:r>
            <a:r>
              <a:rPr kumimoji="1" lang="ja-JP" altLang="en-US" smtClean="0">
                <a:latin typeface="Calibri" panose="020F0502020204030204" pitchFamily="34" charset="0"/>
                <a:ea typeface="メイリオ" panose="020B0604030504040204" pitchFamily="50" charset="-128"/>
              </a:rPr>
              <a:t>、名前、顧客情報）</a:t>
            </a:r>
          </a:p>
        </p:txBody>
      </p:sp>
      <p:sp>
        <p:nvSpPr>
          <p:cNvPr id="14" name="テキスト ボックス 13"/>
          <p:cNvSpPr txBox="1"/>
          <p:nvPr/>
        </p:nvSpPr>
        <p:spPr>
          <a:xfrm>
            <a:off x="6135175" y="4826556"/>
            <a:ext cx="4024617" cy="596292"/>
          </a:xfrm>
          <a:prstGeom prst="rect">
            <a:avLst/>
          </a:prstGeom>
          <a:solidFill>
            <a:schemeClr val="accent3">
              <a:lumMod val="20000"/>
              <a:lumOff val="80000"/>
            </a:schemeClr>
          </a:solidFill>
        </p:spPr>
        <p:txBody>
          <a:bodyPr wrap="square" lIns="108000" tIns="108000" rIns="108000" bIns="108000" rtlCol="0">
            <a:noAutofit/>
          </a:bodyPr>
          <a:lstStyle/>
          <a:p>
            <a:pPr>
              <a:lnSpc>
                <a:spcPts val="2700"/>
              </a:lnSpc>
            </a:pPr>
            <a:r>
              <a:rPr kumimoji="1" lang="ja-JP" altLang="en-US" smtClean="0">
                <a:latin typeface="Calibri" panose="020F0502020204030204" pitchFamily="34" charset="0"/>
                <a:ea typeface="メイリオ" panose="020B0604030504040204" pitchFamily="50" charset="-128"/>
              </a:rPr>
              <a:t>顧客情報（</a:t>
            </a:r>
            <a:r>
              <a:rPr kumimoji="1" lang="en-US" altLang="ja-JP" smtClean="0">
                <a:latin typeface="Calibri" panose="020F0502020204030204" pitchFamily="34" charset="0"/>
                <a:ea typeface="メイリオ" panose="020B0604030504040204" pitchFamily="50" charset="-128"/>
              </a:rPr>
              <a:t>ID</a:t>
            </a:r>
            <a:r>
              <a:rPr kumimoji="1" lang="ja-JP" altLang="en-US" smtClean="0">
                <a:latin typeface="Calibri" panose="020F0502020204030204" pitchFamily="34" charset="0"/>
                <a:ea typeface="メイリオ" panose="020B0604030504040204" pitchFamily="50" charset="-128"/>
              </a:rPr>
              <a:t>、住所、電話、携帯）</a:t>
            </a:r>
          </a:p>
        </p:txBody>
      </p:sp>
      <p:sp>
        <p:nvSpPr>
          <p:cNvPr id="15" name="テキスト ボックス 14"/>
          <p:cNvSpPr txBox="1"/>
          <p:nvPr/>
        </p:nvSpPr>
        <p:spPr>
          <a:xfrm>
            <a:off x="1534602" y="5613738"/>
            <a:ext cx="8625189" cy="596292"/>
          </a:xfrm>
          <a:prstGeom prst="rect">
            <a:avLst/>
          </a:prstGeom>
          <a:solidFill>
            <a:schemeClr val="accent6">
              <a:lumMod val="20000"/>
              <a:lumOff val="80000"/>
            </a:schemeClr>
          </a:solidFill>
        </p:spPr>
        <p:txBody>
          <a:bodyPr wrap="square" lIns="108000" tIns="108000" rIns="108000" bIns="108000" rtlCol="0">
            <a:noAutofit/>
          </a:bodyPr>
          <a:lstStyle/>
          <a:p>
            <a:pPr>
              <a:lnSpc>
                <a:spcPts val="2700"/>
              </a:lnSpc>
            </a:pPr>
            <a:r>
              <a:rPr kumimoji="1" lang="ja-JP" altLang="en-US" smtClean="0">
                <a:latin typeface="Calibri" panose="020F0502020204030204" pitchFamily="34" charset="0"/>
                <a:ea typeface="メイリオ" panose="020B0604030504040204" pitchFamily="50" charset="-128"/>
              </a:rPr>
              <a:t>必ず１対１に対応するが、双方が互いの参照を持ち合う関係（双方向）</a:t>
            </a:r>
          </a:p>
        </p:txBody>
      </p:sp>
    </p:spTree>
    <p:extLst>
      <p:ext uri="{BB962C8B-B14F-4D97-AF65-F5344CB8AC3E}">
        <p14:creationId xmlns:p14="http://schemas.microsoft.com/office/powerpoint/2010/main" val="276387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91</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6" name="テキスト ボックス 5"/>
          <p:cNvSpPr txBox="1"/>
          <p:nvPr/>
        </p:nvSpPr>
        <p:spPr>
          <a:xfrm>
            <a:off x="4826643" y="1782501"/>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52619"/>
            <a:ext cx="11125200" cy="651934"/>
          </a:xfrm>
        </p:spPr>
        <p:txBody>
          <a:bodyPr/>
          <a:lstStyle/>
          <a:p>
            <a:r>
              <a:rPr lang="en-US" altLang="ja-JP" smtClean="0"/>
              <a:t>1. </a:t>
            </a:r>
            <a:r>
              <a:rPr lang="en-US" altLang="ja-JP" b="1"/>
              <a:t>One-to-One</a:t>
            </a:r>
            <a:r>
              <a:rPr lang="en-US" altLang="ja-JP"/>
              <a:t> </a:t>
            </a:r>
            <a:r>
              <a:rPr lang="ja-JP" altLang="en-US"/>
              <a:t>（</a:t>
            </a:r>
            <a:r>
              <a:rPr lang="en-US" altLang="ja-JP"/>
              <a:t>1</a:t>
            </a:r>
            <a:r>
              <a:rPr lang="ja-JP" altLang="en-US"/>
              <a:t>対</a:t>
            </a:r>
            <a:r>
              <a:rPr lang="en-US" altLang="ja-JP"/>
              <a:t>1</a:t>
            </a:r>
            <a:r>
              <a:rPr lang="ja-JP" altLang="en-US"/>
              <a:t>の関係</a:t>
            </a:r>
            <a:r>
              <a:rPr lang="ja-JP" altLang="en-US" smtClean="0"/>
              <a:t>） </a:t>
            </a:r>
            <a:r>
              <a:rPr lang="en-US" altLang="ja-JP" smtClean="0">
                <a:latin typeface="Calibri" panose="020F0502020204030204" pitchFamily="34" charset="0"/>
                <a:ea typeface="メイリオ" panose="020B0604030504040204" pitchFamily="50" charset="-128"/>
              </a:rPr>
              <a:t>+ </a:t>
            </a:r>
            <a:r>
              <a:rPr lang="ja-JP" altLang="en-US" smtClean="0">
                <a:latin typeface="Calibri" panose="020F0502020204030204" pitchFamily="34" charset="0"/>
                <a:ea typeface="メイリオ" panose="020B0604030504040204" pitchFamily="50" charset="-128"/>
              </a:rPr>
              <a:t> </a:t>
            </a:r>
            <a:r>
              <a:rPr lang="ja-JP" altLang="en-US" b="1" smtClean="0">
                <a:latin typeface="Calibri" panose="020F0502020204030204" pitchFamily="34" charset="0"/>
                <a:ea typeface="メイリオ" panose="020B0604030504040204" pitchFamily="50" charset="-128"/>
              </a:rPr>
              <a:t>双方向</a:t>
            </a:r>
            <a:endParaRPr kumimoji="1" lang="ja-JP" altLang="en-US"/>
          </a:p>
        </p:txBody>
      </p:sp>
      <p:sp>
        <p:nvSpPr>
          <p:cNvPr id="8" name="テキスト ボックス 7"/>
          <p:cNvSpPr txBox="1"/>
          <p:nvPr/>
        </p:nvSpPr>
        <p:spPr>
          <a:xfrm>
            <a:off x="521636" y="1164315"/>
            <a:ext cx="10099210" cy="619653"/>
          </a:xfrm>
          <a:prstGeom prst="rect">
            <a:avLst/>
          </a:prstGeom>
          <a:noFill/>
        </p:spPr>
        <p:txBody>
          <a:bodyPr wrap="square" lIns="0" tIns="0" rIns="0" bIns="0" rtlCol="0" anchor="ctr">
            <a:noAutofit/>
          </a:bodyPr>
          <a:lstStyle/>
          <a:p>
            <a:pPr marL="571500" indent="-571500">
              <a:lnSpc>
                <a:spcPts val="2700"/>
              </a:lnSpc>
              <a:buFont typeface="Wingdings" panose="05000000000000000000" pitchFamily="2" charset="2"/>
              <a:buChar char="u"/>
            </a:pPr>
            <a:r>
              <a:rPr kumimoji="1" lang="ja-JP" altLang="en-US" sz="2800" smtClean="0">
                <a:latin typeface="Calibri" panose="020F0502020204030204" pitchFamily="34" charset="0"/>
                <a:ea typeface="メイリオ" panose="020B0604030504040204" pitchFamily="50" charset="-128"/>
              </a:rPr>
              <a:t>エンティティの定義</a:t>
            </a:r>
          </a:p>
        </p:txBody>
      </p:sp>
      <p:sp>
        <p:nvSpPr>
          <p:cNvPr id="9" name="テキスト ボックス 8"/>
          <p:cNvSpPr txBox="1"/>
          <p:nvPr/>
        </p:nvSpPr>
        <p:spPr>
          <a:xfrm>
            <a:off x="433633" y="2006290"/>
            <a:ext cx="5137608" cy="3634656"/>
          </a:xfrm>
          <a:prstGeom prst="rect">
            <a:avLst/>
          </a:prstGeom>
          <a:noFill/>
          <a:ln>
            <a:solidFill>
              <a:schemeClr val="tx2"/>
            </a:solidFill>
          </a:ln>
        </p:spPr>
        <p:txBody>
          <a:bodyPr wrap="none" lIns="108000" tIns="108000" rIns="108000" bIns="108000" rtlCol="0">
            <a:noAutofit/>
          </a:bodyPr>
          <a:lstStyle/>
          <a:p>
            <a:r>
              <a:rPr kumimoji="1" lang="en-US" altLang="ja-JP" sz="2200">
                <a:latin typeface="Consolas" panose="020B0609020204030204" pitchFamily="49" charset="0"/>
                <a:ea typeface="メイリオ" panose="020B0604030504040204" pitchFamily="50" charset="-128"/>
                <a:cs typeface="Consolas" panose="020B0609020204030204" pitchFamily="49" charset="0"/>
              </a:rPr>
              <a:t>@Entity</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public class </a:t>
            </a:r>
            <a:r>
              <a:rPr kumimoji="1" lang="en-US" altLang="ja-JP" sz="2200" b="1">
                <a:latin typeface="Consolas" panose="020B0609020204030204" pitchFamily="49" charset="0"/>
                <a:ea typeface="メイリオ" panose="020B0604030504040204" pitchFamily="50" charset="-128"/>
                <a:cs typeface="Consolas" panose="020B0609020204030204" pitchFamily="49" charset="0"/>
              </a:rPr>
              <a:t>Customer</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sz="220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implements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Serializable {</a:t>
            </a:r>
          </a:p>
          <a:p>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@Id</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    private String customerId;</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    private String name;</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b="1">
                <a:solidFill>
                  <a:srgbClr val="7030A0"/>
                </a:solidFill>
                <a:latin typeface="Consolas" panose="020B0609020204030204" pitchFamily="49" charset="0"/>
                <a:ea typeface="メイリオ" panose="020B0604030504040204" pitchFamily="50" charset="-128"/>
                <a:cs typeface="Consolas" panose="020B0609020204030204" pitchFamily="49" charset="0"/>
              </a:rPr>
              <a:t>@OneToOne</a:t>
            </a:r>
            <a:r>
              <a:rPr kumimoji="1" lang="en-US" altLang="ja-JP" sz="2200" b="1">
                <a:solidFill>
                  <a:srgbClr val="00B0F0"/>
                </a:solidFill>
                <a:latin typeface="Consolas" panose="020B0609020204030204" pitchFamily="49" charset="0"/>
                <a:ea typeface="メイリオ" panose="020B0604030504040204" pitchFamily="50" charset="-128"/>
                <a:cs typeface="Consolas" panose="020B0609020204030204" pitchFamily="49" charset="0"/>
              </a:rPr>
              <a:t>(cascade </a:t>
            </a:r>
            <a:endParaRPr kumimoji="1" lang="en-US" altLang="ja-JP" sz="2200" b="1" smtClean="0">
              <a:solidFill>
                <a:srgbClr val="00B0F0"/>
              </a:solidFill>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200" b="1">
                <a:solidFill>
                  <a:srgbClr val="00B0F0"/>
                </a:solidFill>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b="1"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          = </a:t>
            </a:r>
            <a:r>
              <a:rPr kumimoji="1" lang="en-US" altLang="ja-JP" sz="2200" b="1">
                <a:solidFill>
                  <a:srgbClr val="00B0F0"/>
                </a:solidFill>
                <a:latin typeface="Consolas" panose="020B0609020204030204" pitchFamily="49" charset="0"/>
                <a:ea typeface="メイリオ" panose="020B0604030504040204" pitchFamily="50" charset="-128"/>
                <a:cs typeface="Consolas" panose="020B0609020204030204" pitchFamily="49" charset="0"/>
              </a:rPr>
              <a:t>{CascadeType.ALL</a:t>
            </a:r>
            <a:r>
              <a:rPr kumimoji="1" lang="en-US" altLang="ja-JP" sz="2200" b="1"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private </a:t>
            </a:r>
            <a:r>
              <a:rPr kumimoji="1" lang="en-US" altLang="ja-JP" sz="2200" b="1">
                <a:latin typeface="Consolas" panose="020B0609020204030204" pitchFamily="49" charset="0"/>
                <a:ea typeface="メイリオ" panose="020B0604030504040204" pitchFamily="50" charset="-128"/>
                <a:cs typeface="Consolas" panose="020B0609020204030204" pitchFamily="49" charset="0"/>
              </a:rPr>
              <a:t>Information</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 info</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ja-JP" altLang="en-US" sz="220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20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a:latin typeface="Consolas" panose="020B0609020204030204" pitchFamily="49" charset="0"/>
              <a:ea typeface="メイリオ" panose="020B0604030504040204" pitchFamily="50" charset="-128"/>
              <a:cs typeface="Consolas" panose="020B0609020204030204" pitchFamily="49" charset="0"/>
            </a:endParaRPr>
          </a:p>
        </p:txBody>
      </p:sp>
      <p:sp>
        <p:nvSpPr>
          <p:cNvPr id="10" name="テキスト ボックス 9"/>
          <p:cNvSpPr txBox="1"/>
          <p:nvPr/>
        </p:nvSpPr>
        <p:spPr>
          <a:xfrm>
            <a:off x="6092996" y="1331023"/>
            <a:ext cx="5539800" cy="4604687"/>
          </a:xfrm>
          <a:prstGeom prst="rect">
            <a:avLst/>
          </a:prstGeom>
          <a:noFill/>
          <a:ln>
            <a:solidFill>
              <a:schemeClr val="tx2"/>
            </a:solidFill>
          </a:ln>
        </p:spPr>
        <p:txBody>
          <a:bodyPr wrap="none" lIns="108000" tIns="108000" rIns="108000" bIns="108000" rtlCol="0">
            <a:noAutofit/>
          </a:bodyPr>
          <a:lstStyle/>
          <a:p>
            <a:r>
              <a:rPr kumimoji="1" lang="en-US" altLang="ja-JP" sz="2200">
                <a:latin typeface="Consolas" panose="020B0609020204030204" pitchFamily="49" charset="0"/>
                <a:ea typeface="メイリオ" panose="020B0604030504040204" pitchFamily="50" charset="-128"/>
                <a:cs typeface="Consolas" panose="020B0609020204030204" pitchFamily="49" charset="0"/>
              </a:rPr>
              <a:t>@Entity</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public class </a:t>
            </a:r>
            <a:r>
              <a:rPr kumimoji="1" lang="en-US" altLang="ja-JP" sz="2200" b="1">
                <a:latin typeface="Consolas" panose="020B0609020204030204" pitchFamily="49" charset="0"/>
                <a:ea typeface="メイリオ" panose="020B0604030504040204" pitchFamily="50" charset="-128"/>
                <a:cs typeface="Consolas" panose="020B0609020204030204" pitchFamily="49" charset="0"/>
              </a:rPr>
              <a:t>Information</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sz="2200" smtClean="0">
              <a:latin typeface="Consolas" panose="020B0609020204030204" pitchFamily="49" charset="0"/>
              <a:ea typeface="メイリオ" panose="020B0604030504040204" pitchFamily="50" charset="-128"/>
              <a:cs typeface="Consolas" panose="020B0609020204030204" pitchFamily="49" charset="0"/>
            </a:endParaRPr>
          </a:p>
          <a:p>
            <a:r>
              <a:rPr kumimoji="1" lang="ja-JP" altLang="en-US" sz="2200">
                <a:latin typeface="Consolas" panose="020B0609020204030204" pitchFamily="49" charset="0"/>
                <a:ea typeface="メイリオ" panose="020B0604030504040204" pitchFamily="50" charset="-128"/>
                <a:cs typeface="Consolas" panose="020B0609020204030204" pitchFamily="49" charset="0"/>
              </a:rPr>
              <a:t>　</a:t>
            </a:r>
            <a:r>
              <a:rPr kumimoji="1" lang="ja-JP" altLang="en-US" sz="22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implements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Serializable {</a:t>
            </a:r>
          </a:p>
          <a:p>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@Id</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GeneratedValue(strategy</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             =GenerationType.AUTO)</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    private Long id;</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    private String address;</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    private String phone;</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    private String cellular</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b="1" smtClean="0">
                <a:solidFill>
                  <a:srgbClr val="7030A0"/>
                </a:solidFill>
                <a:latin typeface="Consolas" panose="020B0609020204030204" pitchFamily="49" charset="0"/>
                <a:ea typeface="メイリオ" panose="020B0604030504040204" pitchFamily="50" charset="-128"/>
                <a:cs typeface="Consolas" panose="020B0609020204030204" pitchFamily="49" charset="0"/>
              </a:rPr>
              <a:t>@OneToOne</a:t>
            </a:r>
            <a:r>
              <a:rPr kumimoji="1" lang="en-US" altLang="ja-JP" sz="2200" b="1"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(mappedBy=“info”)</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private  </a:t>
            </a:r>
            <a:r>
              <a:rPr kumimoji="1" lang="en-US" altLang="ja-JP" sz="2200" b="1" smtClean="0">
                <a:latin typeface="Consolas" panose="020B0609020204030204" pitchFamily="49" charset="0"/>
                <a:ea typeface="メイリオ" panose="020B0604030504040204" pitchFamily="50" charset="-128"/>
                <a:cs typeface="Consolas" panose="020B0609020204030204" pitchFamily="49" charset="0"/>
              </a:rPr>
              <a:t>Customer</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customer;</a:t>
            </a:r>
          </a:p>
          <a:p>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ja-JP" altLang="en-US" sz="220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20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a:latin typeface="Consolas" panose="020B0609020204030204" pitchFamily="49" charset="0"/>
              <a:ea typeface="メイリオ" panose="020B0604030504040204" pitchFamily="50" charset="-128"/>
              <a:cs typeface="Consolas" panose="020B0609020204030204" pitchFamily="49" charset="0"/>
            </a:endParaRPr>
          </a:p>
        </p:txBody>
      </p:sp>
      <p:sp>
        <p:nvSpPr>
          <p:cNvPr id="2" name="正方形/長方形 1"/>
          <p:cNvSpPr/>
          <p:nvPr/>
        </p:nvSpPr>
        <p:spPr bwMode="gray">
          <a:xfrm>
            <a:off x="6787166" y="4814582"/>
            <a:ext cx="4327302" cy="642744"/>
          </a:xfrm>
          <a:prstGeom prst="rect">
            <a:avLst/>
          </a:prstGeom>
          <a:noFill/>
          <a:ln w="28575">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15" name="正方形/長方形 14"/>
          <p:cNvSpPr/>
          <p:nvPr/>
        </p:nvSpPr>
        <p:spPr bwMode="gray">
          <a:xfrm>
            <a:off x="1113044" y="4146331"/>
            <a:ext cx="4327302" cy="978530"/>
          </a:xfrm>
          <a:prstGeom prst="rect">
            <a:avLst/>
          </a:prstGeom>
          <a:noFill/>
          <a:ln w="2857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14" name="テキスト ボックス 13"/>
          <p:cNvSpPr txBox="1"/>
          <p:nvPr/>
        </p:nvSpPr>
        <p:spPr>
          <a:xfrm>
            <a:off x="2329732" y="5701203"/>
            <a:ext cx="7832035" cy="596292"/>
          </a:xfrm>
          <a:prstGeom prst="rect">
            <a:avLst/>
          </a:prstGeom>
          <a:solidFill>
            <a:schemeClr val="accent6">
              <a:lumMod val="20000"/>
              <a:lumOff val="80000"/>
            </a:schemeClr>
          </a:solidFill>
        </p:spPr>
        <p:txBody>
          <a:bodyPr wrap="square" lIns="108000" tIns="108000" rIns="108000" bIns="108000" rtlCol="0">
            <a:noAutofit/>
          </a:bodyPr>
          <a:lstStyle/>
          <a:p>
            <a:pPr>
              <a:lnSpc>
                <a:spcPts val="2700"/>
              </a:lnSpc>
            </a:pPr>
            <a:r>
              <a:rPr kumimoji="1" lang="ja-JP" altLang="en-US" smtClean="0">
                <a:latin typeface="Calibri" panose="020F0502020204030204" pitchFamily="34" charset="0"/>
                <a:ea typeface="メイリオ" panose="020B0604030504040204" pitchFamily="50" charset="-128"/>
              </a:rPr>
              <a:t>１方向の関係が</a:t>
            </a:r>
            <a:r>
              <a:rPr kumimoji="1" lang="en-US" altLang="ja-JP" smtClean="0">
                <a:latin typeface="Calibri" panose="020F0502020204030204" pitchFamily="34" charset="0"/>
                <a:ea typeface="メイリオ" panose="020B0604030504040204" pitchFamily="50" charset="-128"/>
              </a:rPr>
              <a:t>2</a:t>
            </a:r>
            <a:r>
              <a:rPr kumimoji="1" lang="ja-JP" altLang="en-US" smtClean="0">
                <a:latin typeface="Calibri" panose="020F0502020204030204" pitchFamily="34" charset="0"/>
                <a:ea typeface="メイリオ" panose="020B0604030504040204" pitchFamily="50" charset="-128"/>
              </a:rPr>
              <a:t>つにならないように、どちらかに </a:t>
            </a:r>
            <a:r>
              <a:rPr kumimoji="1" lang="en-US" altLang="ja-JP" smtClean="0">
                <a:latin typeface="Calibri" panose="020F0502020204030204" pitchFamily="34" charset="0"/>
                <a:ea typeface="メイリオ" panose="020B0604030504040204" pitchFamily="50" charset="-128"/>
              </a:rPr>
              <a:t>mappedBy </a:t>
            </a:r>
            <a:r>
              <a:rPr kumimoji="1" lang="ja-JP" altLang="en-US" smtClean="0">
                <a:latin typeface="Calibri" panose="020F0502020204030204" pitchFamily="34" charset="0"/>
                <a:ea typeface="メイリオ" panose="020B0604030504040204" pitchFamily="50" charset="-128"/>
              </a:rPr>
              <a:t>を指定する</a:t>
            </a:r>
          </a:p>
        </p:txBody>
      </p:sp>
      <p:sp>
        <p:nvSpPr>
          <p:cNvPr id="16" name="テキスト ボックス 15"/>
          <p:cNvSpPr txBox="1"/>
          <p:nvPr/>
        </p:nvSpPr>
        <p:spPr>
          <a:xfrm>
            <a:off x="9272004" y="1140890"/>
            <a:ext cx="2185825" cy="452547"/>
          </a:xfrm>
          <a:prstGeom prst="rect">
            <a:avLst/>
          </a:prstGeom>
          <a:solidFill>
            <a:schemeClr val="accent2">
              <a:lumMod val="20000"/>
              <a:lumOff val="80000"/>
            </a:schemeClr>
          </a:solidFill>
        </p:spPr>
        <p:txBody>
          <a:bodyPr wrap="square" lIns="108000" tIns="108000" rIns="108000" bIns="108000" rtlCol="0">
            <a:noAutofit/>
          </a:bodyPr>
          <a:lstStyle/>
          <a:p>
            <a:pPr>
              <a:lnSpc>
                <a:spcPts val="2700"/>
              </a:lnSpc>
              <a:spcBef>
                <a:spcPts val="2400"/>
              </a:spcBef>
              <a:spcAft>
                <a:spcPts val="3000"/>
              </a:spcAft>
            </a:pPr>
            <a:r>
              <a:rPr kumimoji="1" lang="ja-JP" altLang="en-US" sz="2200" smtClean="0">
                <a:latin typeface="Calibri" panose="020F0502020204030204" pitchFamily="34" charset="0"/>
                <a:ea typeface="メイリオ" panose="020B0604030504040204" pitchFamily="50" charset="-128"/>
              </a:rPr>
              <a:t>関係の被所有者</a:t>
            </a:r>
            <a:endParaRPr kumimoji="1" lang="en-US" altLang="ja-JP" sz="2200" smtClean="0">
              <a:latin typeface="Calibri" panose="020F0502020204030204" pitchFamily="34" charset="0"/>
              <a:ea typeface="メイリオ" panose="020B0604030504040204" pitchFamily="50" charset="-128"/>
            </a:endParaRPr>
          </a:p>
        </p:txBody>
      </p:sp>
      <p:sp>
        <p:nvSpPr>
          <p:cNvPr id="17" name="テキスト ボックス 16"/>
          <p:cNvSpPr txBox="1"/>
          <p:nvPr/>
        </p:nvSpPr>
        <p:spPr>
          <a:xfrm>
            <a:off x="3254521" y="1780016"/>
            <a:ext cx="2185825" cy="452547"/>
          </a:xfrm>
          <a:prstGeom prst="rect">
            <a:avLst/>
          </a:prstGeom>
          <a:solidFill>
            <a:schemeClr val="accent2">
              <a:lumMod val="20000"/>
              <a:lumOff val="80000"/>
            </a:schemeClr>
          </a:solidFill>
        </p:spPr>
        <p:txBody>
          <a:bodyPr wrap="square" lIns="108000" tIns="108000" rIns="108000" bIns="108000" rtlCol="0">
            <a:noAutofit/>
          </a:bodyPr>
          <a:lstStyle/>
          <a:p>
            <a:pPr>
              <a:lnSpc>
                <a:spcPts val="2700"/>
              </a:lnSpc>
              <a:spcBef>
                <a:spcPts val="2400"/>
              </a:spcBef>
              <a:spcAft>
                <a:spcPts val="3000"/>
              </a:spcAft>
            </a:pPr>
            <a:r>
              <a:rPr kumimoji="1" lang="ja-JP" altLang="en-US" sz="2200" smtClean="0">
                <a:latin typeface="Calibri" panose="020F0502020204030204" pitchFamily="34" charset="0"/>
                <a:ea typeface="メイリオ" panose="020B0604030504040204" pitchFamily="50" charset="-128"/>
              </a:rPr>
              <a:t>関係の所有者</a:t>
            </a:r>
            <a:endParaRPr kumimoji="1" lang="en-US" altLang="ja-JP" sz="2200" smtClean="0">
              <a:latin typeface="Calibri" panose="020F0502020204030204" pitchFamily="34" charset="0"/>
              <a:ea typeface="メイリオ" panose="020B0604030504040204" pitchFamily="50" charset="-128"/>
            </a:endParaRPr>
          </a:p>
        </p:txBody>
      </p:sp>
    </p:spTree>
    <p:extLst>
      <p:ext uri="{BB962C8B-B14F-4D97-AF65-F5344CB8AC3E}">
        <p14:creationId xmlns:p14="http://schemas.microsoft.com/office/powerpoint/2010/main" val="1625896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500"/>
                            </p:stCondLst>
                            <p:childTnLst>
                              <p:par>
                                <p:cTn id="19" presetID="10" presetClass="entr" presetSubtype="0" fill="hold" grpId="0" nodeType="afterEffect">
                                  <p:stCondLst>
                                    <p:cond delay="10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childTnLst>
                                </p:cTn>
                              </p:par>
                            </p:childTnLst>
                          </p:cTn>
                        </p:par>
                        <p:par>
                          <p:cTn id="22" fill="hold">
                            <p:stCondLst>
                              <p:cond delay="2500"/>
                            </p:stCondLst>
                            <p:childTnLst>
                              <p:par>
                                <p:cTn id="23" presetID="10" presetClass="entr" presetSubtype="0" fill="hold" grpId="0" nodeType="afterEffect">
                                  <p:stCondLst>
                                    <p:cond delay="50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4" grpId="0" animBg="1"/>
      <p:bldP spid="16" grpId="0" animBg="1"/>
      <p:bldP spid="1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531812" y="352619"/>
            <a:ext cx="11125200" cy="651934"/>
          </a:xfrm>
        </p:spPr>
        <p:txBody>
          <a:bodyPr/>
          <a:lstStyle/>
          <a:p>
            <a:r>
              <a:rPr lang="en-US" altLang="ja-JP"/>
              <a:t>3</a:t>
            </a:r>
            <a:r>
              <a:rPr lang="en-US" altLang="ja-JP" smtClean="0"/>
              <a:t>. </a:t>
            </a:r>
            <a:r>
              <a:rPr lang="en-US" altLang="ja-JP" b="1"/>
              <a:t>One-to-One</a:t>
            </a:r>
            <a:r>
              <a:rPr lang="en-US" altLang="ja-JP"/>
              <a:t> </a:t>
            </a:r>
            <a:r>
              <a:rPr lang="ja-JP" altLang="en-US"/>
              <a:t>（</a:t>
            </a:r>
            <a:r>
              <a:rPr lang="en-US" altLang="ja-JP"/>
              <a:t>1</a:t>
            </a:r>
            <a:r>
              <a:rPr lang="ja-JP" altLang="en-US"/>
              <a:t>対</a:t>
            </a:r>
            <a:r>
              <a:rPr lang="en-US" altLang="ja-JP"/>
              <a:t>1</a:t>
            </a:r>
            <a:r>
              <a:rPr lang="ja-JP" altLang="en-US"/>
              <a:t>の関係</a:t>
            </a:r>
            <a:r>
              <a:rPr lang="ja-JP" altLang="en-US" smtClean="0"/>
              <a:t>） </a:t>
            </a:r>
            <a:r>
              <a:rPr lang="en-US" altLang="ja-JP" smtClean="0">
                <a:latin typeface="Calibri" panose="020F0502020204030204" pitchFamily="34" charset="0"/>
                <a:ea typeface="メイリオ" panose="020B0604030504040204" pitchFamily="50" charset="-128"/>
              </a:rPr>
              <a:t>+ </a:t>
            </a:r>
            <a:r>
              <a:rPr lang="ja-JP" altLang="en-US" smtClean="0">
                <a:latin typeface="Calibri" panose="020F0502020204030204" pitchFamily="34" charset="0"/>
                <a:ea typeface="メイリオ" panose="020B0604030504040204" pitchFamily="50" charset="-128"/>
              </a:rPr>
              <a:t> </a:t>
            </a:r>
            <a:r>
              <a:rPr lang="ja-JP" altLang="en-US" b="1" smtClean="0">
                <a:latin typeface="Calibri" panose="020F0502020204030204" pitchFamily="34" charset="0"/>
                <a:ea typeface="メイリオ" panose="020B0604030504040204" pitchFamily="50" charset="-128"/>
              </a:rPr>
              <a:t>双方向</a:t>
            </a:r>
            <a:endParaRPr kumimoji="1" lang="ja-JP" altLang="en-US"/>
          </a:p>
        </p:txBody>
      </p:sp>
      <p:sp>
        <p:nvSpPr>
          <p:cNvPr id="19" name="テキスト ボックス 18"/>
          <p:cNvSpPr txBox="1"/>
          <p:nvPr/>
        </p:nvSpPr>
        <p:spPr>
          <a:xfrm>
            <a:off x="568521" y="1372080"/>
            <a:ext cx="1843754" cy="559583"/>
          </a:xfrm>
          <a:prstGeom prst="rect">
            <a:avLst/>
          </a:prstGeom>
          <a:noFill/>
          <a:ln>
            <a:noFill/>
          </a:ln>
        </p:spPr>
        <p:txBody>
          <a:bodyPr wrap="square" lIns="108000" tIns="108000" rIns="108000" bIns="108000" rtlCol="0">
            <a:noAutofit/>
          </a:bodyPr>
          <a:lstStyle/>
          <a:p>
            <a:r>
              <a:rPr kumimoji="1" lang="en-US" altLang="ja-JP" sz="2800" smtClean="0">
                <a:latin typeface="Calibri" panose="020F0502020204030204" pitchFamily="34" charset="0"/>
                <a:ea typeface="メイリオ" panose="020B0604030504040204" pitchFamily="50" charset="-128"/>
              </a:rPr>
              <a:t>【</a:t>
            </a:r>
            <a:r>
              <a:rPr kumimoji="1" lang="ja-JP" altLang="en-US" sz="2800" smtClean="0">
                <a:latin typeface="Calibri" panose="020F0502020204030204" pitchFamily="34" charset="0"/>
                <a:ea typeface="メイリオ" panose="020B0604030504040204" pitchFamily="50" charset="-128"/>
              </a:rPr>
              <a:t>要点</a:t>
            </a:r>
            <a:r>
              <a:rPr kumimoji="1" lang="en-US" altLang="ja-JP" sz="2800" smtClean="0">
                <a:latin typeface="Calibri" panose="020F0502020204030204" pitchFamily="34" charset="0"/>
                <a:ea typeface="メイリオ" panose="020B0604030504040204" pitchFamily="50" charset="-128"/>
              </a:rPr>
              <a:t>】</a:t>
            </a:r>
          </a:p>
        </p:txBody>
      </p:sp>
      <p:sp>
        <p:nvSpPr>
          <p:cNvPr id="20" name="テキスト ボックス 19"/>
          <p:cNvSpPr txBox="1"/>
          <p:nvPr/>
        </p:nvSpPr>
        <p:spPr>
          <a:xfrm>
            <a:off x="690441" y="2002798"/>
            <a:ext cx="10592832" cy="2240017"/>
          </a:xfrm>
          <a:prstGeom prst="rect">
            <a:avLst/>
          </a:prstGeom>
          <a:solidFill>
            <a:schemeClr val="accent6">
              <a:lumMod val="20000"/>
              <a:lumOff val="80000"/>
            </a:schemeClr>
          </a:solidFill>
        </p:spPr>
        <p:txBody>
          <a:bodyPr wrap="square" lIns="108000" tIns="108000" rIns="108000" bIns="108000" rtlCol="0">
            <a:noAutofit/>
          </a:bodyPr>
          <a:lstStyle/>
          <a:p>
            <a:pPr>
              <a:lnSpc>
                <a:spcPct val="150000"/>
              </a:lnSpc>
            </a:pPr>
            <a:r>
              <a:rPr kumimoji="1" lang="ja-JP" altLang="en-US" sz="2800" smtClean="0">
                <a:latin typeface="Calibri" panose="020F0502020204030204" pitchFamily="34" charset="0"/>
                <a:ea typeface="メイリオ" panose="020B0604030504040204" pitchFamily="50" charset="-128"/>
              </a:rPr>
              <a:t>① </a:t>
            </a:r>
            <a:r>
              <a:rPr kumimoji="1" lang="en-US" altLang="ja-JP" sz="2800" smtClean="0">
                <a:latin typeface="Calibri" panose="020F0502020204030204" pitchFamily="34" charset="0"/>
                <a:ea typeface="メイリオ" panose="020B0604030504040204" pitchFamily="50" charset="-128"/>
              </a:rPr>
              <a:t>DB</a:t>
            </a:r>
            <a:r>
              <a:rPr kumimoji="1" lang="ja-JP" altLang="en-US" sz="2800" smtClean="0">
                <a:latin typeface="Calibri" panose="020F0502020204030204" pitchFamily="34" charset="0"/>
                <a:ea typeface="メイリオ" panose="020B0604030504040204" pitchFamily="50" charset="-128"/>
              </a:rPr>
              <a:t>操作を実行する方に、</a:t>
            </a:r>
            <a:r>
              <a:rPr kumimoji="1" lang="en-US" altLang="ja-JP" sz="2800">
                <a:latin typeface="Calibri" panose="020F0502020204030204" pitchFamily="34" charset="0"/>
                <a:ea typeface="メイリオ" panose="020B0604030504040204" pitchFamily="50" charset="-128"/>
              </a:rPr>
              <a:t> @</a:t>
            </a:r>
            <a:r>
              <a:rPr kumimoji="1" lang="en-US" altLang="ja-JP" sz="2800" smtClean="0">
                <a:latin typeface="Calibri" panose="020F0502020204030204" pitchFamily="34" charset="0"/>
                <a:ea typeface="メイリオ" panose="020B0604030504040204" pitchFamily="50" charset="-128"/>
              </a:rPr>
              <a:t>OneToOne(cascade={</a:t>
            </a:r>
            <a:r>
              <a:rPr kumimoji="1" lang="ja-JP" altLang="en-US" sz="2800" smtClean="0">
                <a:latin typeface="Calibri" panose="020F0502020204030204" pitchFamily="34" charset="0"/>
                <a:ea typeface="メイリオ" panose="020B0604030504040204" pitchFamily="50" charset="-128"/>
              </a:rPr>
              <a:t>～</a:t>
            </a:r>
            <a:r>
              <a:rPr kumimoji="1" lang="en-US" altLang="ja-JP" sz="2800" smtClean="0">
                <a:latin typeface="Calibri" panose="020F0502020204030204" pitchFamily="34" charset="0"/>
                <a:ea typeface="メイリオ" panose="020B0604030504040204" pitchFamily="50" charset="-128"/>
              </a:rPr>
              <a:t>}</a:t>
            </a:r>
            <a:r>
              <a:rPr kumimoji="1" lang="ja-JP" altLang="en-US" sz="2800" smtClean="0">
                <a:latin typeface="Calibri" panose="020F0502020204030204" pitchFamily="34" charset="0"/>
                <a:ea typeface="メイリオ" panose="020B0604030504040204" pitchFamily="50" charset="-128"/>
              </a:rPr>
              <a:t>）を付ける</a:t>
            </a:r>
            <a:endParaRPr kumimoji="1" lang="en-US" altLang="ja-JP" sz="2800" smtClean="0">
              <a:latin typeface="Calibri" panose="020F0502020204030204" pitchFamily="34" charset="0"/>
              <a:ea typeface="メイリオ" panose="020B0604030504040204" pitchFamily="50" charset="-128"/>
            </a:endParaRPr>
          </a:p>
          <a:p>
            <a:pPr>
              <a:lnSpc>
                <a:spcPct val="150000"/>
              </a:lnSpc>
            </a:pPr>
            <a:r>
              <a:rPr kumimoji="1" lang="ja-JP" altLang="en-US" sz="2800" smtClean="0">
                <a:latin typeface="Calibri" panose="020F0502020204030204" pitchFamily="34" charset="0"/>
                <a:ea typeface="メイリオ" panose="020B0604030504040204" pitchFamily="50" charset="-128"/>
              </a:rPr>
              <a:t>② </a:t>
            </a:r>
            <a:r>
              <a:rPr kumimoji="1" lang="ja-JP" altLang="en-US" sz="2800">
                <a:latin typeface="Calibri" panose="020F0502020204030204" pitchFamily="34" charset="0"/>
                <a:ea typeface="メイリオ" panose="020B0604030504040204" pitchFamily="50" charset="-128"/>
              </a:rPr>
              <a:t>どちらか一方</a:t>
            </a:r>
            <a:r>
              <a:rPr kumimoji="1" lang="ja-JP" altLang="en-US" sz="2800" smtClean="0">
                <a:latin typeface="Calibri" panose="020F0502020204030204" pitchFamily="34" charset="0"/>
                <a:ea typeface="メイリオ" panose="020B0604030504040204" pitchFamily="50" charset="-128"/>
              </a:rPr>
              <a:t>にだけ </a:t>
            </a:r>
            <a:r>
              <a:rPr kumimoji="1" lang="en-US" altLang="ja-JP" sz="2800">
                <a:latin typeface="Calibri" panose="020F0502020204030204" pitchFamily="34" charset="0"/>
                <a:ea typeface="メイリオ" panose="020B0604030504040204" pitchFamily="50" charset="-128"/>
              </a:rPr>
              <a:t>@OneToOne(mappedBy=</a:t>
            </a:r>
            <a:r>
              <a:rPr kumimoji="1" lang="ja-JP" altLang="en-US" sz="2800">
                <a:latin typeface="Calibri" panose="020F0502020204030204" pitchFamily="34" charset="0"/>
                <a:ea typeface="メイリオ" panose="020B0604030504040204" pitchFamily="50" charset="-128"/>
              </a:rPr>
              <a:t>～）を</a:t>
            </a:r>
            <a:r>
              <a:rPr kumimoji="1" lang="ja-JP" altLang="en-US" sz="2800" smtClean="0">
                <a:latin typeface="Calibri" panose="020F0502020204030204" pitchFamily="34" charset="0"/>
                <a:ea typeface="メイリオ" panose="020B0604030504040204" pitchFamily="50" charset="-128"/>
              </a:rPr>
              <a:t>付ける</a:t>
            </a:r>
            <a:endParaRPr kumimoji="1" lang="en-US" altLang="ja-JP" sz="2800" smtClean="0">
              <a:latin typeface="Calibri" panose="020F0502020204030204" pitchFamily="34" charset="0"/>
              <a:ea typeface="メイリオ" panose="020B0604030504040204" pitchFamily="50" charset="-128"/>
            </a:endParaRPr>
          </a:p>
          <a:p>
            <a:pPr>
              <a:lnSpc>
                <a:spcPct val="150000"/>
              </a:lnSpc>
            </a:pPr>
            <a:r>
              <a:rPr kumimoji="1" lang="ja-JP" altLang="en-US" sz="2800" smtClean="0">
                <a:latin typeface="Calibri" panose="020F0502020204030204" pitchFamily="34" charset="0"/>
                <a:ea typeface="メイリオ" panose="020B0604030504040204" pitchFamily="50" charset="-128"/>
              </a:rPr>
              <a:t>　付けた方は＜関係の被所有者＞、相手方は＜関係の所有者＞</a:t>
            </a:r>
            <a:endParaRPr kumimoji="1" lang="en-US" altLang="ja-JP" sz="2800">
              <a:latin typeface="Calibri" panose="020F0502020204030204" pitchFamily="34" charset="0"/>
              <a:ea typeface="メイリオ" panose="020B0604030504040204" pitchFamily="50" charset="-128"/>
            </a:endParaRPr>
          </a:p>
          <a:p>
            <a:pPr>
              <a:lnSpc>
                <a:spcPct val="150000"/>
              </a:lnSpc>
            </a:pPr>
            <a:endParaRPr kumimoji="1" lang="en-US" altLang="ja-JP" sz="2800" smtClean="0">
              <a:latin typeface="Calibri" panose="020F0502020204030204" pitchFamily="34" charset="0"/>
              <a:ea typeface="メイリオ" panose="020B0604030504040204" pitchFamily="50" charset="-128"/>
            </a:endParaRPr>
          </a:p>
        </p:txBody>
      </p:sp>
    </p:spTree>
    <p:extLst>
      <p:ext uri="{BB962C8B-B14F-4D97-AF65-F5344CB8AC3E}">
        <p14:creationId xmlns:p14="http://schemas.microsoft.com/office/powerpoint/2010/main" val="110827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５つのパターン</a:t>
            </a:r>
            <a:endParaRPr lang="en-US"/>
          </a:p>
        </p:txBody>
      </p:sp>
      <p:sp>
        <p:nvSpPr>
          <p:cNvPr id="3" name="Content Placeholder 2"/>
          <p:cNvSpPr>
            <a:spLocks noGrp="1"/>
          </p:cNvSpPr>
          <p:nvPr>
            <p:ph idx="13"/>
          </p:nvPr>
        </p:nvSpPr>
        <p:spPr>
          <a:xfrm>
            <a:off x="1450210" y="1808672"/>
            <a:ext cx="8861082" cy="3479322"/>
          </a:xfrm>
        </p:spPr>
        <p:txBody>
          <a:bodyPr/>
          <a:lstStyle/>
          <a:p>
            <a:r>
              <a:rPr lang="ja-JP" altLang="en-US" sz="3200" smtClean="0">
                <a:solidFill>
                  <a:schemeClr val="tx1">
                    <a:lumMod val="40000"/>
                    <a:lumOff val="60000"/>
                  </a:schemeClr>
                </a:solidFill>
              </a:rPr>
              <a:t>① </a:t>
            </a:r>
            <a:r>
              <a:rPr lang="en-US" altLang="ja-JP" sz="3200" smtClean="0">
                <a:solidFill>
                  <a:schemeClr val="tx1">
                    <a:lumMod val="40000"/>
                    <a:lumOff val="60000"/>
                  </a:schemeClr>
                </a:solidFill>
              </a:rPr>
              <a:t>One-to-One</a:t>
            </a:r>
          </a:p>
          <a:p>
            <a:r>
              <a:rPr lang="ja-JP" altLang="en-US" sz="3200" smtClean="0">
                <a:solidFill>
                  <a:schemeClr val="tx1">
                    <a:lumMod val="40000"/>
                    <a:lumOff val="60000"/>
                  </a:schemeClr>
                </a:solidFill>
              </a:rPr>
              <a:t>② </a:t>
            </a:r>
            <a:r>
              <a:rPr lang="en-US" altLang="ja-JP" sz="3200" smtClean="0">
                <a:solidFill>
                  <a:schemeClr val="tx1">
                    <a:lumMod val="40000"/>
                    <a:lumOff val="60000"/>
                  </a:schemeClr>
                </a:solidFill>
              </a:rPr>
              <a:t>One-to-Many</a:t>
            </a:r>
            <a:endParaRPr lang="en-US" sz="3200">
              <a:solidFill>
                <a:schemeClr val="tx1">
                  <a:lumMod val="40000"/>
                  <a:lumOff val="60000"/>
                </a:schemeClr>
              </a:solidFill>
            </a:endParaRPr>
          </a:p>
          <a:p>
            <a:r>
              <a:rPr lang="ja-JP" altLang="en-US" sz="3200" smtClean="0">
                <a:solidFill>
                  <a:schemeClr val="tx1">
                    <a:lumMod val="40000"/>
                    <a:lumOff val="60000"/>
                  </a:schemeClr>
                </a:solidFill>
              </a:rPr>
              <a:t>③ </a:t>
            </a:r>
            <a:r>
              <a:rPr lang="en-US" sz="3200" smtClean="0">
                <a:solidFill>
                  <a:schemeClr val="tx1">
                    <a:lumMod val="40000"/>
                    <a:lumOff val="60000"/>
                  </a:schemeClr>
                </a:solidFill>
              </a:rPr>
              <a:t>One-to-One</a:t>
            </a:r>
            <a:r>
              <a:rPr lang="ja-JP" altLang="en-US" sz="3200" smtClean="0">
                <a:solidFill>
                  <a:schemeClr val="tx1">
                    <a:lumMod val="40000"/>
                    <a:lumOff val="60000"/>
                  </a:schemeClr>
                </a:solidFill>
              </a:rPr>
              <a:t>（双方向）</a:t>
            </a:r>
            <a:endParaRPr lang="en-US" sz="3200" smtClean="0">
              <a:solidFill>
                <a:schemeClr val="tx1">
                  <a:lumMod val="40000"/>
                  <a:lumOff val="60000"/>
                </a:schemeClr>
              </a:solidFill>
            </a:endParaRPr>
          </a:p>
          <a:p>
            <a:r>
              <a:rPr lang="ja-JP" altLang="en-US" sz="3600" smtClean="0"/>
              <a:t>④ </a:t>
            </a:r>
            <a:r>
              <a:rPr lang="en-US" altLang="ja-JP" sz="3600" smtClean="0"/>
              <a:t>One-to-Many</a:t>
            </a:r>
            <a:r>
              <a:rPr lang="ja-JP" altLang="en-US" sz="3600"/>
              <a:t>、</a:t>
            </a:r>
            <a:r>
              <a:rPr lang="en-US" altLang="ja-JP" sz="3600" smtClean="0"/>
              <a:t>Many-to-One</a:t>
            </a:r>
            <a:r>
              <a:rPr lang="ja-JP" altLang="en-US" sz="3600"/>
              <a:t> </a:t>
            </a:r>
            <a:r>
              <a:rPr lang="ja-JP" altLang="en-US" sz="3600" smtClean="0"/>
              <a:t>（双方向）</a:t>
            </a:r>
            <a:r>
              <a:rPr lang="en-US" altLang="ja-JP" sz="3600" smtClean="0"/>
              <a:t> </a:t>
            </a:r>
            <a:endParaRPr lang="en-US" altLang="ja-JP" sz="3600"/>
          </a:p>
          <a:p>
            <a:r>
              <a:rPr lang="ja-JP" altLang="en-US" sz="3200" smtClean="0">
                <a:solidFill>
                  <a:schemeClr val="tx1">
                    <a:lumMod val="40000"/>
                    <a:lumOff val="60000"/>
                  </a:schemeClr>
                </a:solidFill>
              </a:rPr>
              <a:t>⑤ </a:t>
            </a:r>
            <a:r>
              <a:rPr lang="en-US" altLang="ja-JP" sz="3200" smtClean="0">
                <a:solidFill>
                  <a:schemeClr val="tx1">
                    <a:lumMod val="40000"/>
                    <a:lumOff val="60000"/>
                  </a:schemeClr>
                </a:solidFill>
              </a:rPr>
              <a:t>Many-to-Many  </a:t>
            </a:r>
            <a:r>
              <a:rPr lang="ja-JP" altLang="en-US" sz="3200" smtClean="0">
                <a:solidFill>
                  <a:schemeClr val="tx1">
                    <a:lumMod val="40000"/>
                    <a:lumOff val="60000"/>
                  </a:schemeClr>
                </a:solidFill>
              </a:rPr>
              <a:t>（双方向）</a:t>
            </a:r>
            <a:endParaRPr lang="en-US" sz="3200">
              <a:solidFill>
                <a:schemeClr val="tx1">
                  <a:lumMod val="40000"/>
                  <a:lumOff val="60000"/>
                </a:schemeClr>
              </a:solidFill>
            </a:endParaRPr>
          </a:p>
        </p:txBody>
      </p:sp>
      <p:sp>
        <p:nvSpPr>
          <p:cNvPr id="5" name="Slide Number Placeholder 4"/>
          <p:cNvSpPr>
            <a:spLocks noGrp="1"/>
          </p:cNvSpPr>
          <p:nvPr>
            <p:ph type="sldNum" sz="quarter" idx="12"/>
          </p:nvPr>
        </p:nvSpPr>
        <p:spPr/>
        <p:txBody>
          <a:bodyPr/>
          <a:lstStyle/>
          <a:p>
            <a:fld id="{C51EAA63-D034-42AE-91FA-B13B9518C7BE}" type="slidenum">
              <a:rPr lang="en-US" smtClean="0"/>
              <a:pPr/>
              <a:t>93</a:t>
            </a:fld>
            <a:endParaRPr lang="en-US"/>
          </a:p>
        </p:txBody>
      </p:sp>
    </p:spTree>
    <p:extLst>
      <p:ext uri="{BB962C8B-B14F-4D97-AF65-F5344CB8AC3E}">
        <p14:creationId xmlns:p14="http://schemas.microsoft.com/office/powerpoint/2010/main" val="412868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8881" y="1445009"/>
            <a:ext cx="8645033" cy="3577255"/>
          </a:xfrm>
          <a:prstGeom prst="rect">
            <a:avLst/>
          </a:prstGeom>
        </p:spPr>
      </p:pic>
      <p:sp>
        <p:nvSpPr>
          <p:cNvPr id="14" name="テキスト ボックス 13"/>
          <p:cNvSpPr txBox="1"/>
          <p:nvPr/>
        </p:nvSpPr>
        <p:spPr>
          <a:xfrm>
            <a:off x="1728703" y="4969136"/>
            <a:ext cx="3674962" cy="596292"/>
          </a:xfrm>
          <a:prstGeom prst="rect">
            <a:avLst/>
          </a:prstGeom>
          <a:solidFill>
            <a:schemeClr val="accent3">
              <a:lumMod val="20000"/>
              <a:lumOff val="80000"/>
            </a:schemeClr>
          </a:solidFill>
        </p:spPr>
        <p:txBody>
          <a:bodyPr wrap="square" lIns="108000" tIns="108000" rIns="108000" bIns="108000" rtlCol="0">
            <a:noAutofit/>
          </a:bodyPr>
          <a:lstStyle/>
          <a:p>
            <a:pPr>
              <a:lnSpc>
                <a:spcPts val="2700"/>
              </a:lnSpc>
            </a:pPr>
            <a:r>
              <a:rPr kumimoji="1" lang="ja-JP" altLang="en-US" smtClean="0">
                <a:latin typeface="Calibri" panose="020F0502020204030204" pitchFamily="34" charset="0"/>
                <a:ea typeface="メイリオ" panose="020B0604030504040204" pitchFamily="50" charset="-128"/>
              </a:rPr>
              <a:t>注文（</a:t>
            </a:r>
            <a:r>
              <a:rPr kumimoji="1" lang="en-US" altLang="ja-JP" smtClean="0">
                <a:latin typeface="Calibri" panose="020F0502020204030204" pitchFamily="34" charset="0"/>
                <a:ea typeface="メイリオ" panose="020B0604030504040204" pitchFamily="50" charset="-128"/>
              </a:rPr>
              <a:t>ID</a:t>
            </a:r>
            <a:r>
              <a:rPr kumimoji="1" lang="ja-JP" altLang="en-US" smtClean="0">
                <a:latin typeface="Calibri" panose="020F0502020204030204" pitchFamily="34" charset="0"/>
                <a:ea typeface="メイリオ" panose="020B0604030504040204" pitchFamily="50" charset="-128"/>
              </a:rPr>
              <a:t>、顧客、注文明細）</a:t>
            </a:r>
          </a:p>
        </p:txBody>
      </p:sp>
      <p:sp>
        <p:nvSpPr>
          <p:cNvPr id="15" name="テキスト ボックス 14"/>
          <p:cNvSpPr txBox="1"/>
          <p:nvPr/>
        </p:nvSpPr>
        <p:spPr>
          <a:xfrm>
            <a:off x="6272613" y="4939204"/>
            <a:ext cx="4024617" cy="596292"/>
          </a:xfrm>
          <a:prstGeom prst="rect">
            <a:avLst/>
          </a:prstGeom>
          <a:solidFill>
            <a:schemeClr val="accent3">
              <a:lumMod val="20000"/>
              <a:lumOff val="80000"/>
            </a:schemeClr>
          </a:solidFill>
        </p:spPr>
        <p:txBody>
          <a:bodyPr wrap="square" lIns="108000" tIns="108000" rIns="108000" bIns="108000" rtlCol="0">
            <a:noAutofit/>
          </a:bodyPr>
          <a:lstStyle/>
          <a:p>
            <a:pPr>
              <a:lnSpc>
                <a:spcPts val="2700"/>
              </a:lnSpc>
            </a:pPr>
            <a:r>
              <a:rPr kumimoji="1" lang="ja-JP" altLang="en-US" smtClean="0">
                <a:latin typeface="Calibri" panose="020F0502020204030204" pitchFamily="34" charset="0"/>
                <a:ea typeface="メイリオ" panose="020B0604030504040204" pitchFamily="50" charset="-128"/>
              </a:rPr>
              <a:t>注文明細（</a:t>
            </a:r>
            <a:r>
              <a:rPr kumimoji="1" lang="en-US" altLang="ja-JP" smtClean="0">
                <a:latin typeface="Calibri" panose="020F0502020204030204" pitchFamily="34" charset="0"/>
                <a:ea typeface="メイリオ" panose="020B0604030504040204" pitchFamily="50" charset="-128"/>
              </a:rPr>
              <a:t>ID</a:t>
            </a:r>
            <a:r>
              <a:rPr kumimoji="1" lang="ja-JP" altLang="en-US" smtClean="0">
                <a:latin typeface="Calibri" panose="020F0502020204030204" pitchFamily="34" charset="0"/>
                <a:ea typeface="メイリオ" panose="020B0604030504040204" pitchFamily="50" charset="-128"/>
              </a:rPr>
              <a:t>、品名、数量、日付）</a:t>
            </a:r>
          </a:p>
        </p:txBody>
      </p:sp>
      <p:sp>
        <p:nvSpPr>
          <p:cNvPr id="4" name="Slide Number Placeholder 3"/>
          <p:cNvSpPr>
            <a:spLocks noGrp="1"/>
          </p:cNvSpPr>
          <p:nvPr>
            <p:ph type="sldNum" sz="quarter" idx="12"/>
          </p:nvPr>
        </p:nvSpPr>
        <p:spPr/>
        <p:txBody>
          <a:bodyPr/>
          <a:lstStyle/>
          <a:p>
            <a:fld id="{C51EAA63-D034-42AE-91FA-B13B9518C7BE}" type="slidenum">
              <a:rPr lang="en-US" smtClean="0"/>
              <a:pPr/>
              <a:t>94</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6" name="テキスト ボックス 5"/>
          <p:cNvSpPr txBox="1"/>
          <p:nvPr/>
        </p:nvSpPr>
        <p:spPr>
          <a:xfrm>
            <a:off x="4826643" y="1782501"/>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7" name="正方形/長方形 6"/>
          <p:cNvSpPr/>
          <p:nvPr/>
        </p:nvSpPr>
        <p:spPr bwMode="gray">
          <a:xfrm>
            <a:off x="6730052" y="4266018"/>
            <a:ext cx="2618900" cy="369044"/>
          </a:xfrm>
          <a:prstGeom prst="rect">
            <a:avLst/>
          </a:prstGeom>
          <a:noFill/>
          <a:ln w="28575">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11" name="タイトル 4"/>
          <p:cNvSpPr>
            <a:spLocks noGrp="1"/>
          </p:cNvSpPr>
          <p:nvPr>
            <p:ph type="title"/>
          </p:nvPr>
        </p:nvSpPr>
        <p:spPr>
          <a:xfrm>
            <a:off x="531812" y="378377"/>
            <a:ext cx="11125200" cy="651934"/>
          </a:xfrm>
        </p:spPr>
        <p:txBody>
          <a:bodyPr/>
          <a:lstStyle/>
          <a:p>
            <a:r>
              <a:rPr lang="en-US" altLang="ja-JP"/>
              <a:t>4</a:t>
            </a:r>
            <a:r>
              <a:rPr lang="en-US" altLang="ja-JP" smtClean="0"/>
              <a:t>. </a:t>
            </a:r>
            <a:r>
              <a:rPr lang="en-US" altLang="ja-JP" b="1"/>
              <a:t>One-to-Many  </a:t>
            </a:r>
            <a:r>
              <a:rPr lang="ja-JP" altLang="en-US" b="1"/>
              <a:t>と </a:t>
            </a:r>
            <a:r>
              <a:rPr lang="en-US" altLang="ja-JP" b="1" smtClean="0"/>
              <a:t>Many-to-One  </a:t>
            </a:r>
            <a:r>
              <a:rPr lang="ja-JP" altLang="en-US" b="1"/>
              <a:t>の  双方向</a:t>
            </a:r>
            <a:endParaRPr kumimoji="1" lang="ja-JP" altLang="en-US" b="1"/>
          </a:p>
        </p:txBody>
      </p:sp>
      <p:sp>
        <p:nvSpPr>
          <p:cNvPr id="10" name="テキスト ボックス 9"/>
          <p:cNvSpPr txBox="1"/>
          <p:nvPr/>
        </p:nvSpPr>
        <p:spPr>
          <a:xfrm>
            <a:off x="1176540" y="5740901"/>
            <a:ext cx="10464170" cy="596292"/>
          </a:xfrm>
          <a:prstGeom prst="rect">
            <a:avLst/>
          </a:prstGeom>
          <a:solidFill>
            <a:schemeClr val="accent6">
              <a:lumMod val="20000"/>
              <a:lumOff val="80000"/>
            </a:schemeClr>
          </a:solidFill>
        </p:spPr>
        <p:txBody>
          <a:bodyPr wrap="square" lIns="108000" tIns="108000" rIns="108000" bIns="108000" rtlCol="0">
            <a:noAutofit/>
          </a:bodyPr>
          <a:lstStyle/>
          <a:p>
            <a:pPr>
              <a:lnSpc>
                <a:spcPts val="2700"/>
              </a:lnSpc>
            </a:pPr>
            <a:r>
              <a:rPr kumimoji="1" lang="ja-JP" altLang="en-US" smtClean="0">
                <a:latin typeface="Calibri" panose="020F0502020204030204" pitchFamily="34" charset="0"/>
                <a:ea typeface="メイリオ" panose="020B0604030504040204" pitchFamily="50" charset="-128"/>
              </a:rPr>
              <a:t>１つの注文に複数の注文明細が対応する。注文明細からもどの注文に属するかわかる（双方向）</a:t>
            </a:r>
          </a:p>
        </p:txBody>
      </p:sp>
    </p:spTree>
    <p:extLst>
      <p:ext uri="{BB962C8B-B14F-4D97-AF65-F5344CB8AC3E}">
        <p14:creationId xmlns:p14="http://schemas.microsoft.com/office/powerpoint/2010/main" val="419617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6645499" y="1783968"/>
            <a:ext cx="5151550" cy="4450576"/>
          </a:xfrm>
          <a:prstGeom prst="rect">
            <a:avLst/>
          </a:prstGeom>
          <a:noFill/>
          <a:ln>
            <a:solidFill>
              <a:schemeClr val="tx2"/>
            </a:solidFill>
          </a:ln>
        </p:spPr>
        <p:txBody>
          <a:bodyPr wrap="none" lIns="108000" tIns="108000" rIns="108000" bIns="108000" rtlCol="0">
            <a:noAutofit/>
          </a:bodyPr>
          <a:lstStyle/>
          <a:p>
            <a:r>
              <a:rPr kumimoji="1" lang="en-US" altLang="ja-JP" sz="2200">
                <a:latin typeface="Consolas" panose="020B0609020204030204" pitchFamily="49" charset="0"/>
                <a:ea typeface="メイリオ" panose="020B0604030504040204" pitchFamily="50" charset="-128"/>
                <a:cs typeface="Consolas" panose="020B0609020204030204" pitchFamily="49" charset="0"/>
              </a:rPr>
              <a:t>@Entity</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public class OrderLine </a:t>
            </a:r>
            <a:endParaRPr kumimoji="1" lang="en-US" altLang="ja-JP" sz="220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     implements Serializable { </a:t>
            </a:r>
            <a:endParaRPr kumimoji="1" lang="en-US" altLang="ja-JP" sz="220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@Id</a:t>
            </a:r>
          </a:p>
          <a:p>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GeneratedValue(strategy</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 GenerationType.AUTO)</a:t>
            </a:r>
          </a:p>
          <a:p>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private Long </a:t>
            </a:r>
            <a:r>
              <a:rPr kumimoji="1" lang="en-US" altLang="ja-JP" sz="2200" b="1">
                <a:latin typeface="Consolas" panose="020B0609020204030204" pitchFamily="49" charset="0"/>
                <a:ea typeface="メイリオ" panose="020B0604030504040204" pitchFamily="50" charset="-128"/>
                <a:cs typeface="Consolas" panose="020B0609020204030204" pitchFamily="49" charset="0"/>
              </a:rPr>
              <a:t>orderLineId</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private String </a:t>
            </a:r>
            <a:r>
              <a:rPr kumimoji="1" lang="en-US" altLang="ja-JP" sz="2200" b="1">
                <a:latin typeface="Consolas" panose="020B0609020204030204" pitchFamily="49" charset="0"/>
                <a:ea typeface="メイリオ" panose="020B0604030504040204" pitchFamily="50" charset="-128"/>
                <a:cs typeface="Consolas" panose="020B0609020204030204" pitchFamily="49" charset="0"/>
              </a:rPr>
              <a:t>item</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private int </a:t>
            </a:r>
            <a:r>
              <a:rPr kumimoji="1" lang="en-US" altLang="ja-JP" sz="2200" b="1">
                <a:latin typeface="Consolas" panose="020B0609020204030204" pitchFamily="49" charset="0"/>
                <a:ea typeface="メイリオ" panose="020B0604030504040204" pitchFamily="50" charset="-128"/>
                <a:cs typeface="Consolas" panose="020B0609020204030204" pitchFamily="49" charset="0"/>
              </a:rPr>
              <a:t>quantity</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@Temporal(TemporalType.DATE)</a:t>
            </a:r>
          </a:p>
          <a:p>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private Date </a:t>
            </a:r>
            <a:r>
              <a:rPr kumimoji="1" lang="en-US" altLang="ja-JP" sz="2200" b="1">
                <a:latin typeface="Consolas" panose="020B0609020204030204" pitchFamily="49" charset="0"/>
                <a:ea typeface="メイリオ" panose="020B0604030504040204" pitchFamily="50" charset="-128"/>
                <a:cs typeface="Consolas" panose="020B0609020204030204" pitchFamily="49" charset="0"/>
              </a:rPr>
              <a:t>orderDate</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b="1" smtClean="0">
                <a:latin typeface="Consolas" panose="020B0609020204030204" pitchFamily="49" charset="0"/>
                <a:ea typeface="メイリオ" panose="020B0604030504040204" pitchFamily="50" charset="-128"/>
                <a:cs typeface="Consolas" panose="020B0609020204030204" pitchFamily="49" charset="0"/>
              </a:rPr>
              <a:t>private Cart cart</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ja-JP" altLang="en-US" sz="220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20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a:latin typeface="Consolas" panose="020B0609020204030204" pitchFamily="49" charset="0"/>
              <a:ea typeface="メイリオ" panose="020B0604030504040204" pitchFamily="50" charset="-128"/>
              <a:cs typeface="Consolas" panose="020B0609020204030204" pitchFamily="49" charset="0"/>
            </a:endParaRPr>
          </a:p>
        </p:txBody>
      </p:sp>
      <p:sp>
        <p:nvSpPr>
          <p:cNvPr id="4" name="Slide Number Placeholder 3"/>
          <p:cNvSpPr>
            <a:spLocks noGrp="1"/>
          </p:cNvSpPr>
          <p:nvPr>
            <p:ph type="sldNum" sz="quarter" idx="12"/>
          </p:nvPr>
        </p:nvSpPr>
        <p:spPr/>
        <p:txBody>
          <a:bodyPr/>
          <a:lstStyle/>
          <a:p>
            <a:fld id="{C51EAA63-D034-42AE-91FA-B13B9518C7BE}" type="slidenum">
              <a:rPr lang="en-US" smtClean="0"/>
              <a:pPr/>
              <a:t>95</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6" name="テキスト ボックス 5"/>
          <p:cNvSpPr txBox="1"/>
          <p:nvPr/>
        </p:nvSpPr>
        <p:spPr>
          <a:xfrm>
            <a:off x="4826643" y="1782501"/>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8" name="テキスト ボックス 7"/>
          <p:cNvSpPr txBox="1"/>
          <p:nvPr/>
        </p:nvSpPr>
        <p:spPr>
          <a:xfrm>
            <a:off x="521636" y="1164315"/>
            <a:ext cx="10099210" cy="619653"/>
          </a:xfrm>
          <a:prstGeom prst="rect">
            <a:avLst/>
          </a:prstGeom>
          <a:noFill/>
        </p:spPr>
        <p:txBody>
          <a:bodyPr wrap="square" lIns="0" tIns="0" rIns="0" bIns="0" rtlCol="0" anchor="ctr">
            <a:noAutofit/>
          </a:bodyPr>
          <a:lstStyle/>
          <a:p>
            <a:pPr marL="571500" indent="-571500">
              <a:lnSpc>
                <a:spcPts val="2700"/>
              </a:lnSpc>
              <a:buFont typeface="Wingdings" panose="05000000000000000000" pitchFamily="2" charset="2"/>
              <a:buChar char="u"/>
            </a:pPr>
            <a:r>
              <a:rPr kumimoji="1" lang="ja-JP" altLang="en-US" sz="2800" smtClean="0">
                <a:latin typeface="Calibri" panose="020F0502020204030204" pitchFamily="34" charset="0"/>
                <a:ea typeface="メイリオ" panose="020B0604030504040204" pitchFamily="50" charset="-128"/>
              </a:rPr>
              <a:t>エンティティの定義</a:t>
            </a:r>
          </a:p>
        </p:txBody>
      </p:sp>
      <p:sp>
        <p:nvSpPr>
          <p:cNvPr id="9" name="テキスト ボックス 8"/>
          <p:cNvSpPr txBox="1"/>
          <p:nvPr/>
        </p:nvSpPr>
        <p:spPr>
          <a:xfrm>
            <a:off x="433633" y="1783967"/>
            <a:ext cx="5944496" cy="4450577"/>
          </a:xfrm>
          <a:prstGeom prst="rect">
            <a:avLst/>
          </a:prstGeom>
          <a:solidFill>
            <a:schemeClr val="bg1"/>
          </a:solidFill>
          <a:ln>
            <a:solidFill>
              <a:schemeClr val="tx2"/>
            </a:solidFill>
          </a:ln>
        </p:spPr>
        <p:txBody>
          <a:bodyPr wrap="none" lIns="108000" tIns="108000" rIns="108000" bIns="108000" rtlCol="0">
            <a:noAutofit/>
          </a:bodyPr>
          <a:lstStyle/>
          <a:p>
            <a:r>
              <a:rPr kumimoji="1" lang="en-US" altLang="ja-JP" sz="2200">
                <a:latin typeface="Consolas" panose="020B0609020204030204" pitchFamily="49" charset="0"/>
                <a:ea typeface="メイリオ" panose="020B0604030504040204" pitchFamily="50" charset="-128"/>
                <a:cs typeface="Consolas" panose="020B0609020204030204" pitchFamily="49" charset="0"/>
              </a:rPr>
              <a:t>@Entity</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public class Cart </a:t>
            </a:r>
            <a:endParaRPr kumimoji="1" lang="en-US" altLang="ja-JP" sz="220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implements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Serializable {</a:t>
            </a:r>
          </a:p>
          <a:p>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Id</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@GeneratedValue(strategy</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 GenerationType.AUTO</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private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Long </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b="1" smtClean="0">
                <a:latin typeface="Consolas" panose="020B0609020204030204" pitchFamily="49" charset="0"/>
                <a:ea typeface="メイリオ" panose="020B0604030504040204" pitchFamily="50" charset="-128"/>
                <a:cs typeface="Consolas" panose="020B0609020204030204" pitchFamily="49" charset="0"/>
              </a:rPr>
              <a:t>cartID</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private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String </a:t>
            </a:r>
            <a:r>
              <a:rPr kumimoji="1" lang="en-US" altLang="ja-JP" sz="2200" b="1">
                <a:latin typeface="Consolas" panose="020B0609020204030204" pitchFamily="49" charset="0"/>
                <a:ea typeface="メイリオ" panose="020B0604030504040204" pitchFamily="50" charset="-128"/>
                <a:cs typeface="Consolas" panose="020B0609020204030204" pitchFamily="49" charset="0"/>
              </a:rPr>
              <a:t>customer</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@OneToMany(</a:t>
            </a:r>
            <a:r>
              <a:rPr kumimoji="1" lang="en-US" altLang="ja-JP" sz="2200" b="1"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mappedBy=“cart”</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cascade=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{CascadeType.ALL</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private </a:t>
            </a:r>
            <a:r>
              <a:rPr kumimoji="1" lang="en-US" altLang="ja-JP" sz="2200" b="1">
                <a:latin typeface="Consolas" panose="020B0609020204030204" pitchFamily="49" charset="0"/>
                <a:ea typeface="メイリオ" panose="020B0604030504040204" pitchFamily="50" charset="-128"/>
                <a:cs typeface="Consolas" panose="020B0609020204030204" pitchFamily="49" charset="0"/>
              </a:rPr>
              <a:t>List&lt;OrderLine&gt;</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b="1">
                <a:latin typeface="Consolas" panose="020B0609020204030204" pitchFamily="49" charset="0"/>
                <a:ea typeface="メイリオ" panose="020B0604030504040204" pitchFamily="50" charset="-128"/>
                <a:cs typeface="Consolas" panose="020B0609020204030204" pitchFamily="49" charset="0"/>
              </a:rPr>
              <a:t>orderLines</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a:t>
            </a:r>
          </a:p>
          <a:p>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ja-JP" altLang="en-US" sz="2200" smtClean="0">
                <a:latin typeface="Consolas" panose="020B0609020204030204" pitchFamily="49" charset="0"/>
                <a:ea typeface="メイリオ" panose="020B0604030504040204" pitchFamily="50" charset="-128"/>
                <a:cs typeface="Consolas" panose="020B0609020204030204" pitchFamily="49" charset="0"/>
              </a:rPr>
              <a:t>･････</a:t>
            </a:r>
            <a:endParaRPr kumimoji="1" lang="en-US" altLang="ja-JP" sz="220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a:latin typeface="Consolas" panose="020B0609020204030204" pitchFamily="49" charset="0"/>
              <a:ea typeface="メイリオ" panose="020B0604030504040204" pitchFamily="50" charset="-128"/>
              <a:cs typeface="Consolas" panose="020B0609020204030204" pitchFamily="49" charset="0"/>
            </a:endParaRPr>
          </a:p>
        </p:txBody>
      </p:sp>
      <p:sp>
        <p:nvSpPr>
          <p:cNvPr id="12" name="正方形/長方形 11"/>
          <p:cNvSpPr/>
          <p:nvPr/>
        </p:nvSpPr>
        <p:spPr bwMode="gray">
          <a:xfrm>
            <a:off x="630107" y="4589418"/>
            <a:ext cx="5587813" cy="1010202"/>
          </a:xfrm>
          <a:prstGeom prst="rect">
            <a:avLst/>
          </a:prstGeom>
          <a:noFill/>
          <a:ln w="28575">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13" name="正方形/長方形 12"/>
          <p:cNvSpPr/>
          <p:nvPr/>
        </p:nvSpPr>
        <p:spPr bwMode="gray">
          <a:xfrm>
            <a:off x="6967577" y="5599620"/>
            <a:ext cx="4617341" cy="344179"/>
          </a:xfrm>
          <a:prstGeom prst="rect">
            <a:avLst/>
          </a:prstGeom>
          <a:noFill/>
          <a:ln w="28575">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11" name="テキスト ボックス 10"/>
          <p:cNvSpPr txBox="1"/>
          <p:nvPr/>
        </p:nvSpPr>
        <p:spPr>
          <a:xfrm>
            <a:off x="1087307" y="5725656"/>
            <a:ext cx="4196536" cy="485033"/>
          </a:xfrm>
          <a:prstGeom prst="rect">
            <a:avLst/>
          </a:prstGeom>
          <a:solidFill>
            <a:schemeClr val="accent6">
              <a:lumMod val="20000"/>
              <a:lumOff val="80000"/>
            </a:schemeClr>
          </a:solidFill>
        </p:spPr>
        <p:txBody>
          <a:bodyPr wrap="square" lIns="108000" tIns="108000" rIns="108000" bIns="108000" rtlCol="0">
            <a:noAutofit/>
          </a:bodyPr>
          <a:lstStyle/>
          <a:p>
            <a:pPr>
              <a:lnSpc>
                <a:spcPts val="2700"/>
              </a:lnSpc>
            </a:pPr>
            <a:r>
              <a:rPr kumimoji="1" lang="en-US" altLang="ja-JP" smtClean="0">
                <a:latin typeface="Calibri" panose="020F0502020204030204" pitchFamily="34" charset="0"/>
                <a:ea typeface="メイリオ" panose="020B0604030504040204" pitchFamily="50" charset="-128"/>
              </a:rPr>
              <a:t>One-To-Many </a:t>
            </a:r>
            <a:r>
              <a:rPr kumimoji="1" lang="ja-JP" altLang="en-US" smtClean="0">
                <a:latin typeface="Calibri" panose="020F0502020204030204" pitchFamily="34" charset="0"/>
                <a:ea typeface="メイリオ" panose="020B0604030504040204" pitchFamily="50" charset="-128"/>
              </a:rPr>
              <a:t>側に </a:t>
            </a:r>
            <a:r>
              <a:rPr kumimoji="1" lang="en-US" altLang="ja-JP" smtClean="0">
                <a:latin typeface="Calibri" panose="020F0502020204030204" pitchFamily="34" charset="0"/>
                <a:ea typeface="メイリオ" panose="020B0604030504040204" pitchFamily="50" charset="-128"/>
              </a:rPr>
              <a:t>mappedBy </a:t>
            </a:r>
            <a:r>
              <a:rPr kumimoji="1" lang="ja-JP" altLang="en-US" smtClean="0">
                <a:latin typeface="Calibri" panose="020F0502020204030204" pitchFamily="34" charset="0"/>
                <a:ea typeface="メイリオ" panose="020B0604030504040204" pitchFamily="50" charset="-128"/>
              </a:rPr>
              <a:t>を付ける</a:t>
            </a:r>
          </a:p>
        </p:txBody>
      </p:sp>
      <p:sp>
        <p:nvSpPr>
          <p:cNvPr id="14" name="テキスト ボックス 13"/>
          <p:cNvSpPr txBox="1"/>
          <p:nvPr/>
        </p:nvSpPr>
        <p:spPr>
          <a:xfrm>
            <a:off x="1743773" y="1683009"/>
            <a:ext cx="4299218" cy="452547"/>
          </a:xfrm>
          <a:prstGeom prst="rect">
            <a:avLst/>
          </a:prstGeom>
          <a:solidFill>
            <a:schemeClr val="accent2">
              <a:lumMod val="20000"/>
              <a:lumOff val="80000"/>
            </a:schemeClr>
          </a:solidFill>
        </p:spPr>
        <p:txBody>
          <a:bodyPr wrap="square" lIns="108000" tIns="108000" rIns="108000" bIns="108000" rtlCol="0">
            <a:noAutofit/>
          </a:bodyPr>
          <a:lstStyle/>
          <a:p>
            <a:pPr>
              <a:lnSpc>
                <a:spcPts val="2700"/>
              </a:lnSpc>
              <a:spcBef>
                <a:spcPts val="2400"/>
              </a:spcBef>
              <a:spcAft>
                <a:spcPts val="3000"/>
              </a:spcAft>
            </a:pPr>
            <a:r>
              <a:rPr kumimoji="1" lang="ja-JP" altLang="en-US" sz="2200" smtClean="0">
                <a:latin typeface="Calibri" panose="020F0502020204030204" pitchFamily="34" charset="0"/>
                <a:ea typeface="メイリオ" panose="020B0604030504040204" pitchFamily="50" charset="-128"/>
              </a:rPr>
              <a:t>関係の被所有者＝</a:t>
            </a:r>
            <a:r>
              <a:rPr kumimoji="1" lang="en-US" altLang="ja-JP" sz="2200" smtClean="0">
                <a:latin typeface="Calibri" panose="020F0502020204030204" pitchFamily="34" charset="0"/>
                <a:ea typeface="メイリオ" panose="020B0604030504040204" pitchFamily="50" charset="-128"/>
              </a:rPr>
              <a:t>One-to-Many</a:t>
            </a:r>
            <a:r>
              <a:rPr kumimoji="1" lang="ja-JP" altLang="en-US" sz="2200" smtClean="0">
                <a:latin typeface="Calibri" panose="020F0502020204030204" pitchFamily="34" charset="0"/>
                <a:ea typeface="メイリオ" panose="020B0604030504040204" pitchFamily="50" charset="-128"/>
              </a:rPr>
              <a:t>側</a:t>
            </a:r>
            <a:endParaRPr kumimoji="1" lang="en-US" altLang="ja-JP" sz="2200" smtClean="0">
              <a:latin typeface="Calibri" panose="020F0502020204030204" pitchFamily="34" charset="0"/>
              <a:ea typeface="メイリオ" panose="020B0604030504040204" pitchFamily="50" charset="-128"/>
            </a:endParaRPr>
          </a:p>
        </p:txBody>
      </p:sp>
      <p:sp>
        <p:nvSpPr>
          <p:cNvPr id="15" name="テキスト ボックス 14"/>
          <p:cNvSpPr txBox="1"/>
          <p:nvPr/>
        </p:nvSpPr>
        <p:spPr>
          <a:xfrm>
            <a:off x="7151985" y="1474141"/>
            <a:ext cx="4210429" cy="452547"/>
          </a:xfrm>
          <a:prstGeom prst="rect">
            <a:avLst/>
          </a:prstGeom>
          <a:solidFill>
            <a:schemeClr val="accent2">
              <a:lumMod val="20000"/>
              <a:lumOff val="80000"/>
            </a:schemeClr>
          </a:solidFill>
        </p:spPr>
        <p:txBody>
          <a:bodyPr wrap="square" lIns="108000" tIns="108000" rIns="108000" bIns="108000" rtlCol="0">
            <a:noAutofit/>
          </a:bodyPr>
          <a:lstStyle/>
          <a:p>
            <a:pPr>
              <a:lnSpc>
                <a:spcPts val="2700"/>
              </a:lnSpc>
              <a:spcBef>
                <a:spcPts val="2400"/>
              </a:spcBef>
              <a:spcAft>
                <a:spcPts val="3000"/>
              </a:spcAft>
            </a:pPr>
            <a:r>
              <a:rPr kumimoji="1" lang="ja-JP" altLang="en-US" sz="2200" smtClean="0">
                <a:latin typeface="Calibri" panose="020F0502020204030204" pitchFamily="34" charset="0"/>
                <a:ea typeface="メイリオ" panose="020B0604030504040204" pitchFamily="50" charset="-128"/>
              </a:rPr>
              <a:t>関係の所有者＝</a:t>
            </a:r>
            <a:r>
              <a:rPr kumimoji="1" lang="en-US" altLang="ja-JP" sz="2200" smtClean="0">
                <a:latin typeface="Calibri" panose="020F0502020204030204" pitchFamily="34" charset="0"/>
                <a:ea typeface="メイリオ" panose="020B0604030504040204" pitchFamily="50" charset="-128"/>
              </a:rPr>
              <a:t>Many-to-One</a:t>
            </a:r>
            <a:r>
              <a:rPr kumimoji="1" lang="ja-JP" altLang="en-US" sz="2200" smtClean="0">
                <a:latin typeface="Calibri" panose="020F0502020204030204" pitchFamily="34" charset="0"/>
                <a:ea typeface="メイリオ" panose="020B0604030504040204" pitchFamily="50" charset="-128"/>
              </a:rPr>
              <a:t> 側</a:t>
            </a:r>
            <a:endParaRPr kumimoji="1" lang="en-US" altLang="ja-JP" sz="2200" smtClean="0">
              <a:latin typeface="Calibri" panose="020F0502020204030204" pitchFamily="34" charset="0"/>
              <a:ea typeface="メイリオ" panose="020B0604030504040204" pitchFamily="50" charset="-128"/>
            </a:endParaRPr>
          </a:p>
        </p:txBody>
      </p:sp>
      <p:sp>
        <p:nvSpPr>
          <p:cNvPr id="16" name="タイトル 4"/>
          <p:cNvSpPr>
            <a:spLocks noGrp="1"/>
          </p:cNvSpPr>
          <p:nvPr>
            <p:ph type="title"/>
          </p:nvPr>
        </p:nvSpPr>
        <p:spPr>
          <a:xfrm>
            <a:off x="531812" y="378377"/>
            <a:ext cx="11125200" cy="651934"/>
          </a:xfrm>
        </p:spPr>
        <p:txBody>
          <a:bodyPr/>
          <a:lstStyle/>
          <a:p>
            <a:r>
              <a:rPr lang="en-US" altLang="ja-JP"/>
              <a:t>4</a:t>
            </a:r>
            <a:r>
              <a:rPr lang="en-US" altLang="ja-JP" smtClean="0"/>
              <a:t>. </a:t>
            </a:r>
            <a:r>
              <a:rPr lang="en-US" altLang="ja-JP" b="1"/>
              <a:t>One-to-Many  </a:t>
            </a:r>
            <a:r>
              <a:rPr lang="ja-JP" altLang="en-US" b="1"/>
              <a:t>と </a:t>
            </a:r>
            <a:r>
              <a:rPr lang="en-US" altLang="ja-JP" b="1" smtClean="0"/>
              <a:t>Many-to-One  </a:t>
            </a:r>
            <a:r>
              <a:rPr lang="ja-JP" altLang="en-US" b="1"/>
              <a:t>の  双方向</a:t>
            </a:r>
            <a:endParaRPr kumimoji="1" lang="ja-JP" altLang="en-US" b="1"/>
          </a:p>
        </p:txBody>
      </p:sp>
    </p:spTree>
    <p:extLst>
      <p:ext uri="{BB962C8B-B14F-4D97-AF65-F5344CB8AC3E}">
        <p14:creationId xmlns:p14="http://schemas.microsoft.com/office/powerpoint/2010/main" val="402290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500"/>
                            </p:stCondLst>
                            <p:childTnLst>
                              <p:par>
                                <p:cTn id="19" presetID="10" presetClass="entr" presetSubtype="0" fill="hold" grpId="0" nodeType="afterEffect">
                                  <p:stCondLst>
                                    <p:cond delay="100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childTnLst>
                                </p:cTn>
                              </p:par>
                            </p:childTnLst>
                          </p:cTn>
                        </p:par>
                        <p:par>
                          <p:cTn id="22" fill="hold">
                            <p:stCondLst>
                              <p:cond delay="2500"/>
                            </p:stCondLst>
                            <p:childTnLst>
                              <p:par>
                                <p:cTn id="23" presetID="10" presetClass="entr" presetSubtype="0" fill="hold" grpId="0" nodeType="afterEffect">
                                  <p:stCondLst>
                                    <p:cond delay="100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1" grpId="0" animBg="1"/>
      <p:bldP spid="14" grpId="0" animBg="1"/>
      <p:bldP spid="15"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p:cNvSpPr txBox="1"/>
          <p:nvPr/>
        </p:nvSpPr>
        <p:spPr>
          <a:xfrm>
            <a:off x="568521" y="1372080"/>
            <a:ext cx="1843754" cy="559583"/>
          </a:xfrm>
          <a:prstGeom prst="rect">
            <a:avLst/>
          </a:prstGeom>
          <a:noFill/>
          <a:ln>
            <a:noFill/>
          </a:ln>
        </p:spPr>
        <p:txBody>
          <a:bodyPr wrap="square" lIns="108000" tIns="108000" rIns="108000" bIns="108000" rtlCol="0">
            <a:noAutofit/>
          </a:bodyPr>
          <a:lstStyle/>
          <a:p>
            <a:r>
              <a:rPr kumimoji="1" lang="en-US" altLang="ja-JP" sz="2800" smtClean="0">
                <a:latin typeface="Calibri" panose="020F0502020204030204" pitchFamily="34" charset="0"/>
                <a:ea typeface="メイリオ" panose="020B0604030504040204" pitchFamily="50" charset="-128"/>
              </a:rPr>
              <a:t>【</a:t>
            </a:r>
            <a:r>
              <a:rPr kumimoji="1" lang="ja-JP" altLang="en-US" sz="2800" smtClean="0">
                <a:latin typeface="Calibri" panose="020F0502020204030204" pitchFamily="34" charset="0"/>
                <a:ea typeface="メイリオ" panose="020B0604030504040204" pitchFamily="50" charset="-128"/>
              </a:rPr>
              <a:t>要点</a:t>
            </a:r>
            <a:r>
              <a:rPr kumimoji="1" lang="en-US" altLang="ja-JP" sz="2800" smtClean="0">
                <a:latin typeface="Calibri" panose="020F0502020204030204" pitchFamily="34" charset="0"/>
                <a:ea typeface="メイリオ" panose="020B0604030504040204" pitchFamily="50" charset="-128"/>
              </a:rPr>
              <a:t>】</a:t>
            </a:r>
          </a:p>
        </p:txBody>
      </p:sp>
      <p:sp>
        <p:nvSpPr>
          <p:cNvPr id="20" name="テキスト ボックス 19"/>
          <p:cNvSpPr txBox="1"/>
          <p:nvPr/>
        </p:nvSpPr>
        <p:spPr>
          <a:xfrm>
            <a:off x="690441" y="2002800"/>
            <a:ext cx="10592832" cy="1585790"/>
          </a:xfrm>
          <a:prstGeom prst="rect">
            <a:avLst/>
          </a:prstGeom>
          <a:solidFill>
            <a:schemeClr val="accent6">
              <a:lumMod val="20000"/>
              <a:lumOff val="80000"/>
            </a:schemeClr>
          </a:solidFill>
        </p:spPr>
        <p:txBody>
          <a:bodyPr wrap="square" lIns="108000" tIns="108000" rIns="108000" bIns="108000" rtlCol="0">
            <a:noAutofit/>
          </a:bodyPr>
          <a:lstStyle/>
          <a:p>
            <a:pPr>
              <a:lnSpc>
                <a:spcPct val="150000"/>
              </a:lnSpc>
            </a:pPr>
            <a:r>
              <a:rPr kumimoji="1" lang="ja-JP" altLang="en-US" sz="2800" dirty="0" smtClean="0">
                <a:latin typeface="Calibri" panose="020F0502020204030204" pitchFamily="34" charset="0"/>
                <a:ea typeface="メイリオ" panose="020B0604030504040204" pitchFamily="50" charset="-128"/>
              </a:rPr>
              <a:t>① </a:t>
            </a:r>
            <a:r>
              <a:rPr kumimoji="1" lang="en-US" altLang="ja-JP" sz="2800" dirty="0" smtClean="0">
                <a:latin typeface="Calibri" panose="020F0502020204030204" pitchFamily="34" charset="0"/>
                <a:ea typeface="メイリオ" panose="020B0604030504040204" pitchFamily="50" charset="-128"/>
              </a:rPr>
              <a:t>DB</a:t>
            </a:r>
            <a:r>
              <a:rPr kumimoji="1" lang="ja-JP" altLang="en-US" sz="2800" dirty="0" smtClean="0">
                <a:latin typeface="Calibri" panose="020F0502020204030204" pitchFamily="34" charset="0"/>
                <a:ea typeface="メイリオ" panose="020B0604030504040204" pitchFamily="50" charset="-128"/>
              </a:rPr>
              <a:t>操作を実行する方に、</a:t>
            </a:r>
            <a:r>
              <a:rPr kumimoji="1" lang="en-US" altLang="ja-JP" sz="2800" dirty="0">
                <a:latin typeface="Calibri" panose="020F0502020204030204" pitchFamily="34" charset="0"/>
                <a:ea typeface="メイリオ" panose="020B0604030504040204" pitchFamily="50" charset="-128"/>
              </a:rPr>
              <a:t> </a:t>
            </a:r>
            <a:r>
              <a:rPr kumimoji="1" lang="ja-JP" altLang="en-US" sz="2800" dirty="0" smtClean="0">
                <a:latin typeface="Calibri" panose="020F0502020204030204" pitchFamily="34" charset="0"/>
                <a:ea typeface="メイリオ" panose="020B0604030504040204" pitchFamily="50" charset="-128"/>
              </a:rPr>
              <a:t>カスケード指定を付け </a:t>
            </a:r>
            <a:r>
              <a:rPr kumimoji="1" lang="ja-JP" altLang="en-US" sz="2800" dirty="0" err="1" smtClean="0">
                <a:latin typeface="Calibri" panose="020F0502020204030204" pitchFamily="34" charset="0"/>
                <a:ea typeface="メイリオ" panose="020B0604030504040204" pitchFamily="50" charset="-128"/>
              </a:rPr>
              <a:t>る</a:t>
            </a:r>
            <a:endParaRPr kumimoji="1" lang="en-US" altLang="ja-JP" sz="2800" dirty="0" smtClean="0">
              <a:latin typeface="Calibri" panose="020F0502020204030204" pitchFamily="34" charset="0"/>
              <a:ea typeface="メイリオ" panose="020B0604030504040204" pitchFamily="50" charset="-128"/>
            </a:endParaRPr>
          </a:p>
          <a:p>
            <a:pPr>
              <a:lnSpc>
                <a:spcPct val="150000"/>
              </a:lnSpc>
            </a:pPr>
            <a:r>
              <a:rPr kumimoji="1" lang="ja-JP" altLang="en-US" sz="2800" dirty="0" smtClean="0">
                <a:latin typeface="Calibri" panose="020F0502020204030204" pitchFamily="34" charset="0"/>
                <a:ea typeface="メイリオ" panose="020B0604030504040204" pitchFamily="50" charset="-128"/>
              </a:rPr>
              <a:t>② </a:t>
            </a:r>
            <a:r>
              <a:rPr kumimoji="1" lang="en-US" altLang="ja-JP" sz="2800" dirty="0" smtClean="0">
                <a:latin typeface="Calibri" panose="020F0502020204030204" pitchFamily="34" charset="0"/>
                <a:ea typeface="メイリオ" panose="020B0604030504040204" pitchFamily="50" charset="-128"/>
              </a:rPr>
              <a:t>One-to-Many</a:t>
            </a:r>
            <a:r>
              <a:rPr kumimoji="1" lang="ja-JP" altLang="en-US" sz="2800" dirty="0" smtClean="0">
                <a:latin typeface="Calibri" panose="020F0502020204030204" pitchFamily="34" charset="0"/>
                <a:ea typeface="メイリオ" panose="020B0604030504040204" pitchFamily="50" charset="-128"/>
              </a:rPr>
              <a:t>側に</a:t>
            </a:r>
            <a:r>
              <a:rPr kumimoji="1" lang="en-US" altLang="ja-JP" sz="2800" dirty="0" smtClean="0">
                <a:latin typeface="Calibri" panose="020F0502020204030204" pitchFamily="34" charset="0"/>
                <a:ea typeface="メイリオ" panose="020B0604030504040204" pitchFamily="50" charset="-128"/>
              </a:rPr>
              <a:t>@</a:t>
            </a:r>
            <a:r>
              <a:rPr kumimoji="1" lang="en-US" altLang="ja-JP" sz="2800" dirty="0" err="1" smtClean="0">
                <a:latin typeface="Calibri" panose="020F0502020204030204" pitchFamily="34" charset="0"/>
                <a:ea typeface="メイリオ" panose="020B0604030504040204" pitchFamily="50" charset="-128"/>
              </a:rPr>
              <a:t>OneToMany</a:t>
            </a:r>
            <a:r>
              <a:rPr kumimoji="1" lang="en-US" altLang="ja-JP" sz="2800" dirty="0" smtClean="0">
                <a:latin typeface="Calibri" panose="020F0502020204030204" pitchFamily="34" charset="0"/>
                <a:ea typeface="メイリオ" panose="020B0604030504040204" pitchFamily="50" charset="-128"/>
              </a:rPr>
              <a:t>(</a:t>
            </a:r>
            <a:r>
              <a:rPr kumimoji="1" lang="en-US" altLang="ja-JP" sz="2800" dirty="0" err="1" smtClean="0">
                <a:latin typeface="Calibri" panose="020F0502020204030204" pitchFamily="34" charset="0"/>
                <a:ea typeface="メイリオ" panose="020B0604030504040204" pitchFamily="50" charset="-128"/>
              </a:rPr>
              <a:t>mappedBy</a:t>
            </a:r>
            <a:r>
              <a:rPr kumimoji="1" lang="en-US" altLang="ja-JP" sz="2800" dirty="0">
                <a:latin typeface="Calibri" panose="020F0502020204030204" pitchFamily="34" charset="0"/>
                <a:ea typeface="メイリオ" panose="020B0604030504040204" pitchFamily="50" charset="-128"/>
              </a:rPr>
              <a:t>=</a:t>
            </a:r>
            <a:r>
              <a:rPr kumimoji="1" lang="ja-JP" altLang="en-US" sz="2800" dirty="0">
                <a:latin typeface="Calibri" panose="020F0502020204030204" pitchFamily="34" charset="0"/>
                <a:ea typeface="メイリオ" panose="020B0604030504040204" pitchFamily="50" charset="-128"/>
              </a:rPr>
              <a:t>～）を</a:t>
            </a:r>
            <a:r>
              <a:rPr kumimoji="1" lang="ja-JP" altLang="en-US" sz="2800" dirty="0" smtClean="0">
                <a:latin typeface="Calibri" panose="020F0502020204030204" pitchFamily="34" charset="0"/>
                <a:ea typeface="メイリオ" panose="020B0604030504040204" pitchFamily="50" charset="-128"/>
              </a:rPr>
              <a:t>付ける</a:t>
            </a:r>
            <a:endParaRPr kumimoji="1" lang="en-US" altLang="ja-JP" sz="2800" dirty="0" smtClean="0">
              <a:latin typeface="Calibri" panose="020F0502020204030204" pitchFamily="34" charset="0"/>
              <a:ea typeface="メイリオ" panose="020B0604030504040204" pitchFamily="50" charset="-128"/>
            </a:endParaRPr>
          </a:p>
        </p:txBody>
      </p:sp>
      <p:sp>
        <p:nvSpPr>
          <p:cNvPr id="7" name="タイトル 4"/>
          <p:cNvSpPr>
            <a:spLocks noGrp="1"/>
          </p:cNvSpPr>
          <p:nvPr>
            <p:ph type="title"/>
          </p:nvPr>
        </p:nvSpPr>
        <p:spPr>
          <a:xfrm>
            <a:off x="531812" y="378377"/>
            <a:ext cx="11125200" cy="651934"/>
          </a:xfrm>
        </p:spPr>
        <p:txBody>
          <a:bodyPr/>
          <a:lstStyle/>
          <a:p>
            <a:r>
              <a:rPr lang="en-US" altLang="ja-JP"/>
              <a:t>4</a:t>
            </a:r>
            <a:r>
              <a:rPr lang="en-US" altLang="ja-JP" smtClean="0"/>
              <a:t>. </a:t>
            </a:r>
            <a:r>
              <a:rPr lang="en-US" altLang="ja-JP" b="1"/>
              <a:t>One-to-Many  </a:t>
            </a:r>
            <a:r>
              <a:rPr lang="ja-JP" altLang="en-US" b="1"/>
              <a:t>と </a:t>
            </a:r>
            <a:r>
              <a:rPr lang="en-US" altLang="ja-JP" b="1" smtClean="0"/>
              <a:t>Many-to-One  </a:t>
            </a:r>
            <a:r>
              <a:rPr lang="ja-JP" altLang="en-US" b="1"/>
              <a:t>の  双方向</a:t>
            </a:r>
            <a:endParaRPr kumimoji="1" lang="ja-JP" altLang="en-US" b="1"/>
          </a:p>
        </p:txBody>
      </p:sp>
    </p:spTree>
    <p:extLst>
      <p:ext uri="{BB962C8B-B14F-4D97-AF65-F5344CB8AC3E}">
        <p14:creationId xmlns:p14="http://schemas.microsoft.com/office/powerpoint/2010/main" val="65301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５つのパターン</a:t>
            </a:r>
            <a:endParaRPr lang="en-US"/>
          </a:p>
        </p:txBody>
      </p:sp>
      <p:sp>
        <p:nvSpPr>
          <p:cNvPr id="3" name="Content Placeholder 2"/>
          <p:cNvSpPr>
            <a:spLocks noGrp="1"/>
          </p:cNvSpPr>
          <p:nvPr>
            <p:ph idx="13"/>
          </p:nvPr>
        </p:nvSpPr>
        <p:spPr>
          <a:xfrm>
            <a:off x="1450210" y="1808672"/>
            <a:ext cx="8861082" cy="3479322"/>
          </a:xfrm>
        </p:spPr>
        <p:txBody>
          <a:bodyPr/>
          <a:lstStyle/>
          <a:p>
            <a:r>
              <a:rPr lang="ja-JP" altLang="en-US" sz="3200" smtClean="0">
                <a:solidFill>
                  <a:schemeClr val="tx1">
                    <a:lumMod val="40000"/>
                    <a:lumOff val="60000"/>
                  </a:schemeClr>
                </a:solidFill>
              </a:rPr>
              <a:t>① </a:t>
            </a:r>
            <a:r>
              <a:rPr lang="en-US" altLang="ja-JP" sz="3200" smtClean="0">
                <a:solidFill>
                  <a:schemeClr val="tx1">
                    <a:lumMod val="40000"/>
                    <a:lumOff val="60000"/>
                  </a:schemeClr>
                </a:solidFill>
              </a:rPr>
              <a:t>One-to-One</a:t>
            </a:r>
          </a:p>
          <a:p>
            <a:r>
              <a:rPr lang="ja-JP" altLang="en-US" sz="3600" smtClean="0">
                <a:solidFill>
                  <a:schemeClr val="tx1">
                    <a:lumMod val="40000"/>
                    <a:lumOff val="60000"/>
                  </a:schemeClr>
                </a:solidFill>
              </a:rPr>
              <a:t>② </a:t>
            </a:r>
            <a:r>
              <a:rPr lang="en-US" altLang="ja-JP" sz="3600" smtClean="0">
                <a:solidFill>
                  <a:schemeClr val="tx1">
                    <a:lumMod val="40000"/>
                    <a:lumOff val="60000"/>
                  </a:schemeClr>
                </a:solidFill>
              </a:rPr>
              <a:t>One-to-Many</a:t>
            </a:r>
            <a:endParaRPr lang="en-US" sz="3600">
              <a:solidFill>
                <a:schemeClr val="tx1">
                  <a:lumMod val="40000"/>
                  <a:lumOff val="60000"/>
                </a:schemeClr>
              </a:solidFill>
            </a:endParaRPr>
          </a:p>
          <a:p>
            <a:r>
              <a:rPr lang="ja-JP" altLang="en-US" sz="3200" smtClean="0">
                <a:solidFill>
                  <a:schemeClr val="tx1">
                    <a:lumMod val="40000"/>
                    <a:lumOff val="60000"/>
                  </a:schemeClr>
                </a:solidFill>
              </a:rPr>
              <a:t>③ </a:t>
            </a:r>
            <a:r>
              <a:rPr lang="en-US" sz="3200" smtClean="0">
                <a:solidFill>
                  <a:schemeClr val="tx1">
                    <a:lumMod val="40000"/>
                    <a:lumOff val="60000"/>
                  </a:schemeClr>
                </a:solidFill>
              </a:rPr>
              <a:t>One-to-One</a:t>
            </a:r>
            <a:r>
              <a:rPr lang="ja-JP" altLang="en-US" sz="3200" smtClean="0">
                <a:solidFill>
                  <a:schemeClr val="tx1">
                    <a:lumMod val="40000"/>
                    <a:lumOff val="60000"/>
                  </a:schemeClr>
                </a:solidFill>
              </a:rPr>
              <a:t>（双方向）</a:t>
            </a:r>
            <a:endParaRPr lang="en-US" sz="3200" smtClean="0">
              <a:solidFill>
                <a:schemeClr val="tx1">
                  <a:lumMod val="40000"/>
                  <a:lumOff val="60000"/>
                </a:schemeClr>
              </a:solidFill>
            </a:endParaRPr>
          </a:p>
          <a:p>
            <a:r>
              <a:rPr lang="ja-JP" altLang="en-US" sz="3200" smtClean="0">
                <a:solidFill>
                  <a:schemeClr val="tx1">
                    <a:lumMod val="40000"/>
                    <a:lumOff val="60000"/>
                  </a:schemeClr>
                </a:solidFill>
              </a:rPr>
              <a:t>④ </a:t>
            </a:r>
            <a:r>
              <a:rPr lang="en-US" altLang="ja-JP" sz="3200" smtClean="0">
                <a:solidFill>
                  <a:schemeClr val="tx1">
                    <a:lumMod val="40000"/>
                    <a:lumOff val="60000"/>
                  </a:schemeClr>
                </a:solidFill>
              </a:rPr>
              <a:t>One-to-Many</a:t>
            </a:r>
            <a:r>
              <a:rPr lang="ja-JP" altLang="en-US" sz="3200">
                <a:solidFill>
                  <a:schemeClr val="tx1">
                    <a:lumMod val="40000"/>
                    <a:lumOff val="60000"/>
                  </a:schemeClr>
                </a:solidFill>
              </a:rPr>
              <a:t>、</a:t>
            </a:r>
            <a:r>
              <a:rPr lang="en-US" altLang="ja-JP" sz="3200" smtClean="0">
                <a:solidFill>
                  <a:schemeClr val="tx1">
                    <a:lumMod val="40000"/>
                    <a:lumOff val="60000"/>
                  </a:schemeClr>
                </a:solidFill>
              </a:rPr>
              <a:t>Many-to-One</a:t>
            </a:r>
            <a:r>
              <a:rPr lang="ja-JP" altLang="en-US" sz="3200">
                <a:solidFill>
                  <a:schemeClr val="tx1">
                    <a:lumMod val="40000"/>
                    <a:lumOff val="60000"/>
                  </a:schemeClr>
                </a:solidFill>
              </a:rPr>
              <a:t> </a:t>
            </a:r>
            <a:r>
              <a:rPr lang="ja-JP" altLang="en-US" sz="3200" smtClean="0">
                <a:solidFill>
                  <a:schemeClr val="tx1">
                    <a:lumMod val="40000"/>
                    <a:lumOff val="60000"/>
                  </a:schemeClr>
                </a:solidFill>
              </a:rPr>
              <a:t>（双方向）</a:t>
            </a:r>
            <a:r>
              <a:rPr lang="en-US" altLang="ja-JP" sz="3200" smtClean="0">
                <a:solidFill>
                  <a:schemeClr val="tx1">
                    <a:lumMod val="40000"/>
                    <a:lumOff val="60000"/>
                  </a:schemeClr>
                </a:solidFill>
              </a:rPr>
              <a:t> </a:t>
            </a:r>
            <a:endParaRPr lang="en-US" altLang="ja-JP" sz="3200">
              <a:solidFill>
                <a:schemeClr val="tx1">
                  <a:lumMod val="40000"/>
                  <a:lumOff val="60000"/>
                </a:schemeClr>
              </a:solidFill>
            </a:endParaRPr>
          </a:p>
          <a:p>
            <a:r>
              <a:rPr lang="ja-JP" altLang="en-US" sz="3600" smtClean="0"/>
              <a:t>⑤ </a:t>
            </a:r>
            <a:r>
              <a:rPr lang="en-US" altLang="ja-JP" sz="3600" smtClean="0"/>
              <a:t>Many-to-Many  </a:t>
            </a:r>
            <a:r>
              <a:rPr lang="ja-JP" altLang="en-US" sz="3600" smtClean="0"/>
              <a:t>（双方向）</a:t>
            </a:r>
            <a:endParaRPr lang="en-US" sz="3600"/>
          </a:p>
        </p:txBody>
      </p:sp>
      <p:sp>
        <p:nvSpPr>
          <p:cNvPr id="5" name="Slide Number Placeholder 4"/>
          <p:cNvSpPr>
            <a:spLocks noGrp="1"/>
          </p:cNvSpPr>
          <p:nvPr>
            <p:ph type="sldNum" sz="quarter" idx="12"/>
          </p:nvPr>
        </p:nvSpPr>
        <p:spPr/>
        <p:txBody>
          <a:bodyPr/>
          <a:lstStyle/>
          <a:p>
            <a:fld id="{C51EAA63-D034-42AE-91FA-B13B9518C7BE}" type="slidenum">
              <a:rPr lang="en-US" smtClean="0"/>
              <a:pPr/>
              <a:t>97</a:t>
            </a:fld>
            <a:endParaRPr lang="en-US"/>
          </a:p>
        </p:txBody>
      </p:sp>
    </p:spTree>
    <p:extLst>
      <p:ext uri="{BB962C8B-B14F-4D97-AF65-F5344CB8AC3E}">
        <p14:creationId xmlns:p14="http://schemas.microsoft.com/office/powerpoint/2010/main" val="412868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98</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217" y="1394131"/>
            <a:ext cx="10058400" cy="3134613"/>
          </a:xfrm>
          <a:prstGeom prst="rect">
            <a:avLst/>
          </a:prstGeom>
        </p:spPr>
      </p:pic>
      <p:sp>
        <p:nvSpPr>
          <p:cNvPr id="10" name="正方形/長方形 9"/>
          <p:cNvSpPr/>
          <p:nvPr/>
        </p:nvSpPr>
        <p:spPr bwMode="gray">
          <a:xfrm>
            <a:off x="1801639" y="3696105"/>
            <a:ext cx="2947240" cy="460978"/>
          </a:xfrm>
          <a:prstGeom prst="rect">
            <a:avLst/>
          </a:prstGeom>
          <a:noFill/>
          <a:ln w="28575">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11" name="正方形/長方形 10"/>
          <p:cNvSpPr/>
          <p:nvPr/>
        </p:nvSpPr>
        <p:spPr bwMode="gray">
          <a:xfrm>
            <a:off x="6851607" y="3763033"/>
            <a:ext cx="3035875" cy="460978"/>
          </a:xfrm>
          <a:prstGeom prst="rect">
            <a:avLst/>
          </a:prstGeom>
          <a:noFill/>
          <a:ln w="28575">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14" name="タイトル 4"/>
          <p:cNvSpPr>
            <a:spLocks noGrp="1"/>
          </p:cNvSpPr>
          <p:nvPr>
            <p:ph type="title"/>
          </p:nvPr>
        </p:nvSpPr>
        <p:spPr>
          <a:xfrm>
            <a:off x="531812" y="378377"/>
            <a:ext cx="11125200" cy="651934"/>
          </a:xfrm>
        </p:spPr>
        <p:txBody>
          <a:bodyPr/>
          <a:lstStyle/>
          <a:p>
            <a:r>
              <a:rPr lang="en-US" altLang="ja-JP" smtClean="0"/>
              <a:t>5. </a:t>
            </a:r>
            <a:r>
              <a:rPr lang="en-US" altLang="ja-JP" b="1"/>
              <a:t>Many-to-Many   </a:t>
            </a:r>
            <a:r>
              <a:rPr lang="ja-JP" altLang="en-US" b="1"/>
              <a:t>双方向 </a:t>
            </a:r>
            <a:r>
              <a:rPr lang="ja-JP" altLang="en-US"/>
              <a:t>（</a:t>
            </a:r>
            <a:r>
              <a:rPr lang="en-US" altLang="ja-JP"/>
              <a:t>1</a:t>
            </a:r>
            <a:r>
              <a:rPr lang="ja-JP" altLang="en-US"/>
              <a:t>方向はない）</a:t>
            </a:r>
            <a:endParaRPr kumimoji="1" lang="ja-JP" altLang="en-US"/>
          </a:p>
        </p:txBody>
      </p:sp>
      <p:sp>
        <p:nvSpPr>
          <p:cNvPr id="8" name="テキスト ボックス 7"/>
          <p:cNvSpPr txBox="1"/>
          <p:nvPr/>
        </p:nvSpPr>
        <p:spPr>
          <a:xfrm>
            <a:off x="1686356" y="4334469"/>
            <a:ext cx="3177805" cy="894438"/>
          </a:xfrm>
          <a:prstGeom prst="rect">
            <a:avLst/>
          </a:prstGeom>
          <a:solidFill>
            <a:schemeClr val="accent3">
              <a:lumMod val="20000"/>
              <a:lumOff val="80000"/>
            </a:schemeClr>
          </a:solidFill>
        </p:spPr>
        <p:txBody>
          <a:bodyPr wrap="square" lIns="108000" tIns="108000" rIns="108000" bIns="108000" rtlCol="0">
            <a:noAutofit/>
          </a:bodyPr>
          <a:lstStyle/>
          <a:p>
            <a:pPr>
              <a:lnSpc>
                <a:spcPts val="2700"/>
              </a:lnSpc>
            </a:pPr>
            <a:r>
              <a:rPr kumimoji="1" lang="ja-JP" altLang="en-US" smtClean="0">
                <a:latin typeface="Calibri" panose="020F0502020204030204" pitchFamily="34" charset="0"/>
                <a:ea typeface="メイリオ" panose="020B0604030504040204" pitchFamily="50" charset="-128"/>
              </a:rPr>
              <a:t>俳優＝多くの映画に出演</a:t>
            </a:r>
            <a:endParaRPr kumimoji="1" lang="en-US" altLang="ja-JP" smtClean="0">
              <a:latin typeface="Calibri" panose="020F0502020204030204" pitchFamily="34" charset="0"/>
              <a:ea typeface="メイリオ" panose="020B0604030504040204" pitchFamily="50" charset="-128"/>
            </a:endParaRPr>
          </a:p>
          <a:p>
            <a:pPr>
              <a:lnSpc>
                <a:spcPts val="2700"/>
              </a:lnSpc>
            </a:pPr>
            <a:r>
              <a:rPr kumimoji="1" lang="ja-JP" altLang="en-US" smtClean="0">
                <a:latin typeface="Calibri" panose="020F0502020204030204" pitchFamily="34" charset="0"/>
                <a:ea typeface="メイリオ" panose="020B0604030504040204" pitchFamily="50" charset="-128"/>
              </a:rPr>
              <a:t>（</a:t>
            </a:r>
            <a:r>
              <a:rPr kumimoji="1" lang="en-US" altLang="ja-JP" smtClean="0">
                <a:latin typeface="Calibri" panose="020F0502020204030204" pitchFamily="34" charset="0"/>
                <a:ea typeface="メイリオ" panose="020B0604030504040204" pitchFamily="50" charset="-128"/>
              </a:rPr>
              <a:t>ID</a:t>
            </a:r>
            <a:r>
              <a:rPr kumimoji="1" lang="ja-JP" altLang="en-US" smtClean="0">
                <a:latin typeface="Calibri" panose="020F0502020204030204" pitchFamily="34" charset="0"/>
                <a:ea typeface="メイリオ" panose="020B0604030504040204" pitchFamily="50" charset="-128"/>
              </a:rPr>
              <a:t>、顧客、映画のリスト）</a:t>
            </a:r>
          </a:p>
        </p:txBody>
      </p:sp>
      <p:sp>
        <p:nvSpPr>
          <p:cNvPr id="12" name="テキスト ボックス 11"/>
          <p:cNvSpPr txBox="1"/>
          <p:nvPr/>
        </p:nvSpPr>
        <p:spPr>
          <a:xfrm>
            <a:off x="6699027" y="4403525"/>
            <a:ext cx="4239590" cy="825382"/>
          </a:xfrm>
          <a:prstGeom prst="rect">
            <a:avLst/>
          </a:prstGeom>
          <a:solidFill>
            <a:schemeClr val="accent3">
              <a:lumMod val="20000"/>
              <a:lumOff val="80000"/>
            </a:schemeClr>
          </a:solidFill>
        </p:spPr>
        <p:txBody>
          <a:bodyPr wrap="square" lIns="108000" tIns="108000" rIns="108000" bIns="108000" rtlCol="0">
            <a:noAutofit/>
          </a:bodyPr>
          <a:lstStyle/>
          <a:p>
            <a:pPr>
              <a:lnSpc>
                <a:spcPts val="2700"/>
              </a:lnSpc>
            </a:pPr>
            <a:r>
              <a:rPr kumimoji="1" lang="ja-JP" altLang="en-US" smtClean="0">
                <a:latin typeface="Calibri" panose="020F0502020204030204" pitchFamily="34" charset="0"/>
                <a:ea typeface="メイリオ" panose="020B0604030504040204" pitchFamily="50" charset="-128"/>
              </a:rPr>
              <a:t>映画＝多くの俳優が出演</a:t>
            </a:r>
            <a:endParaRPr kumimoji="1" lang="en-US" altLang="ja-JP" smtClean="0">
              <a:latin typeface="Calibri" panose="020F0502020204030204" pitchFamily="34" charset="0"/>
              <a:ea typeface="メイリオ" panose="020B0604030504040204" pitchFamily="50" charset="-128"/>
            </a:endParaRPr>
          </a:p>
          <a:p>
            <a:pPr>
              <a:lnSpc>
                <a:spcPts val="2700"/>
              </a:lnSpc>
            </a:pPr>
            <a:r>
              <a:rPr kumimoji="1" lang="ja-JP" altLang="en-US" smtClean="0">
                <a:latin typeface="Calibri" panose="020F0502020204030204" pitchFamily="34" charset="0"/>
                <a:ea typeface="メイリオ" panose="020B0604030504040204" pitchFamily="50" charset="-128"/>
              </a:rPr>
              <a:t>（</a:t>
            </a:r>
            <a:r>
              <a:rPr kumimoji="1" lang="en-US" altLang="ja-JP" smtClean="0">
                <a:latin typeface="Calibri" panose="020F0502020204030204" pitchFamily="34" charset="0"/>
                <a:ea typeface="メイリオ" panose="020B0604030504040204" pitchFamily="50" charset="-128"/>
              </a:rPr>
              <a:t>ID</a:t>
            </a:r>
            <a:r>
              <a:rPr kumimoji="1" lang="ja-JP" altLang="en-US" smtClean="0">
                <a:latin typeface="Calibri" panose="020F0502020204030204" pitchFamily="34" charset="0"/>
                <a:ea typeface="メイリオ" panose="020B0604030504040204" pitchFamily="50" charset="-128"/>
              </a:rPr>
              <a:t>、タイトル、出演俳優のリスト）</a:t>
            </a:r>
          </a:p>
        </p:txBody>
      </p:sp>
      <p:sp>
        <p:nvSpPr>
          <p:cNvPr id="13" name="テキスト ボックス 12"/>
          <p:cNvSpPr txBox="1"/>
          <p:nvPr/>
        </p:nvSpPr>
        <p:spPr>
          <a:xfrm>
            <a:off x="2321528" y="5430979"/>
            <a:ext cx="6226124" cy="596292"/>
          </a:xfrm>
          <a:prstGeom prst="rect">
            <a:avLst/>
          </a:prstGeom>
          <a:solidFill>
            <a:schemeClr val="accent6">
              <a:lumMod val="20000"/>
              <a:lumOff val="80000"/>
            </a:schemeClr>
          </a:solidFill>
        </p:spPr>
        <p:txBody>
          <a:bodyPr wrap="square" lIns="108000" tIns="108000" rIns="108000" bIns="108000" rtlCol="0">
            <a:noAutofit/>
          </a:bodyPr>
          <a:lstStyle/>
          <a:p>
            <a:pPr>
              <a:lnSpc>
                <a:spcPts val="2700"/>
              </a:lnSpc>
            </a:pPr>
            <a:r>
              <a:rPr kumimoji="1" lang="ja-JP" altLang="en-US" smtClean="0">
                <a:latin typeface="Calibri" panose="020F0502020204030204" pitchFamily="34" charset="0"/>
                <a:ea typeface="メイリオ" panose="020B0604030504040204" pitchFamily="50" charset="-128"/>
              </a:rPr>
              <a:t>それぞれが、相手の多数と関係がある（多対多、双方向）</a:t>
            </a:r>
            <a:endParaRPr kumimoji="1" lang="en-US" altLang="ja-JP" smtClean="0">
              <a:latin typeface="Calibri" panose="020F0502020204030204" pitchFamily="34" charset="0"/>
              <a:ea typeface="メイリオ" panose="020B0604030504040204" pitchFamily="50" charset="-128"/>
            </a:endParaRPr>
          </a:p>
          <a:p>
            <a:pPr>
              <a:lnSpc>
                <a:spcPts val="2700"/>
              </a:lnSpc>
            </a:pPr>
            <a:endParaRPr kumimoji="1" lang="ja-JP" altLang="en-US" smtClean="0">
              <a:latin typeface="Calibri" panose="020F0502020204030204" pitchFamily="34" charset="0"/>
              <a:ea typeface="メイリオ" panose="020B0604030504040204" pitchFamily="50" charset="-128"/>
            </a:endParaRPr>
          </a:p>
        </p:txBody>
      </p:sp>
    </p:spTree>
    <p:extLst>
      <p:ext uri="{BB962C8B-B14F-4D97-AF65-F5344CB8AC3E}">
        <p14:creationId xmlns:p14="http://schemas.microsoft.com/office/powerpoint/2010/main" val="211664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6272613" y="1783968"/>
            <a:ext cx="5524436" cy="4450576"/>
          </a:xfrm>
          <a:prstGeom prst="rect">
            <a:avLst/>
          </a:prstGeom>
          <a:noFill/>
          <a:ln>
            <a:solidFill>
              <a:schemeClr val="tx2"/>
            </a:solidFill>
          </a:ln>
        </p:spPr>
        <p:txBody>
          <a:bodyPr wrap="none" lIns="108000" tIns="108000" rIns="108000" bIns="108000" rtlCol="0">
            <a:noAutofit/>
          </a:bodyPr>
          <a:lstStyle/>
          <a:p>
            <a:r>
              <a:rPr kumimoji="1" lang="en-US" altLang="ja-JP" sz="2200">
                <a:latin typeface="Consolas" panose="020B0609020204030204" pitchFamily="49" charset="0"/>
                <a:ea typeface="メイリオ" panose="020B0604030504040204" pitchFamily="50" charset="-128"/>
                <a:cs typeface="Consolas" panose="020B0609020204030204" pitchFamily="49" charset="0"/>
              </a:rPr>
              <a:t>@Entity</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public class Movie </a:t>
            </a:r>
            <a:endParaRPr kumimoji="1" lang="en-US" altLang="ja-JP" sz="220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implements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Serializable {</a:t>
            </a:r>
          </a:p>
          <a:p>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@Id</a:t>
            </a:r>
          </a:p>
          <a:p>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@GeneratedValue(strategy </a:t>
            </a:r>
            <a:endParaRPr kumimoji="1" lang="en-US" altLang="ja-JP" sz="220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GenerationType.AUTO)</a:t>
            </a:r>
          </a:p>
          <a:p>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private Long id;</a:t>
            </a:r>
          </a:p>
          <a:p>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private String title;</a:t>
            </a:r>
          </a:p>
          <a:p>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private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List&lt;Actor</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&gt; actors;</a:t>
            </a:r>
            <a:endParaRPr kumimoji="1" lang="en-US" altLang="ja-JP" sz="2200">
              <a:latin typeface="Consolas" panose="020B0609020204030204" pitchFamily="49" charset="0"/>
              <a:ea typeface="メイリオ" panose="020B0604030504040204" pitchFamily="50" charset="-128"/>
              <a:cs typeface="Consolas" panose="020B0609020204030204" pitchFamily="49" charset="0"/>
            </a:endParaRPr>
          </a:p>
          <a:p>
            <a:r>
              <a:rPr kumimoji="1" lang="ja-JP" altLang="en-US" sz="2200" smtClean="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sz="220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a:latin typeface="Consolas" panose="020B0609020204030204" pitchFamily="49" charset="0"/>
              <a:ea typeface="メイリオ" panose="020B0604030504040204" pitchFamily="50" charset="-128"/>
              <a:cs typeface="Consolas" panose="020B0609020204030204" pitchFamily="49" charset="0"/>
            </a:endParaRPr>
          </a:p>
        </p:txBody>
      </p:sp>
      <p:sp>
        <p:nvSpPr>
          <p:cNvPr id="4" name="Slide Number Placeholder 3"/>
          <p:cNvSpPr>
            <a:spLocks noGrp="1"/>
          </p:cNvSpPr>
          <p:nvPr>
            <p:ph type="sldNum" sz="quarter" idx="12"/>
          </p:nvPr>
        </p:nvSpPr>
        <p:spPr/>
        <p:txBody>
          <a:bodyPr/>
          <a:lstStyle/>
          <a:p>
            <a:fld id="{C51EAA63-D034-42AE-91FA-B13B9518C7BE}" type="slidenum">
              <a:rPr lang="en-US" smtClean="0"/>
              <a:pPr/>
              <a:t>99</a:t>
            </a:fld>
            <a:endParaRPr lang="en-US"/>
          </a:p>
        </p:txBody>
      </p:sp>
      <p:sp>
        <p:nvSpPr>
          <p:cNvPr id="3" name="テキスト ボックス 2"/>
          <p:cNvSpPr txBox="1"/>
          <p:nvPr/>
        </p:nvSpPr>
        <p:spPr>
          <a:xfrm>
            <a:off x="694481" y="1701478"/>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6" name="テキスト ボックス 5"/>
          <p:cNvSpPr txBox="1"/>
          <p:nvPr/>
        </p:nvSpPr>
        <p:spPr>
          <a:xfrm>
            <a:off x="4826643" y="1782501"/>
            <a:ext cx="914400" cy="914400"/>
          </a:xfrm>
          <a:prstGeom prst="rect">
            <a:avLst/>
          </a:prstGeom>
          <a:noFill/>
        </p:spPr>
        <p:txBody>
          <a:bodyPr wrap="none" lIns="0" tIns="0" rIns="0" bIns="0" rtlCol="0">
            <a:noAutofit/>
          </a:bodyPr>
          <a:lstStyle/>
          <a:p>
            <a:pPr>
              <a:lnSpc>
                <a:spcPct val="90000"/>
              </a:lnSpc>
            </a:pPr>
            <a:endParaRPr kumimoji="1" lang="ja-JP" altLang="en-US" smtClean="0"/>
          </a:p>
        </p:txBody>
      </p:sp>
      <p:sp>
        <p:nvSpPr>
          <p:cNvPr id="5" name="タイトル 4"/>
          <p:cNvSpPr>
            <a:spLocks noGrp="1"/>
          </p:cNvSpPr>
          <p:nvPr>
            <p:ph type="title"/>
          </p:nvPr>
        </p:nvSpPr>
        <p:spPr>
          <a:xfrm>
            <a:off x="531812" y="378377"/>
            <a:ext cx="11125200" cy="651934"/>
          </a:xfrm>
        </p:spPr>
        <p:txBody>
          <a:bodyPr/>
          <a:lstStyle/>
          <a:p>
            <a:r>
              <a:rPr lang="en-US" altLang="ja-JP" smtClean="0"/>
              <a:t>5. </a:t>
            </a:r>
            <a:r>
              <a:rPr lang="en-US" altLang="ja-JP" b="1"/>
              <a:t>Many-to-Many   </a:t>
            </a:r>
            <a:r>
              <a:rPr lang="ja-JP" altLang="en-US" b="1"/>
              <a:t>双方向 </a:t>
            </a:r>
            <a:r>
              <a:rPr lang="ja-JP" altLang="en-US"/>
              <a:t>（</a:t>
            </a:r>
            <a:r>
              <a:rPr lang="en-US" altLang="ja-JP"/>
              <a:t>1</a:t>
            </a:r>
            <a:r>
              <a:rPr lang="ja-JP" altLang="en-US"/>
              <a:t>方向はない）</a:t>
            </a:r>
            <a:endParaRPr kumimoji="1" lang="ja-JP" altLang="en-US"/>
          </a:p>
        </p:txBody>
      </p:sp>
      <p:sp>
        <p:nvSpPr>
          <p:cNvPr id="8" name="テキスト ボックス 7"/>
          <p:cNvSpPr txBox="1"/>
          <p:nvPr/>
        </p:nvSpPr>
        <p:spPr>
          <a:xfrm>
            <a:off x="521636" y="1164315"/>
            <a:ext cx="10099210" cy="619653"/>
          </a:xfrm>
          <a:prstGeom prst="rect">
            <a:avLst/>
          </a:prstGeom>
          <a:noFill/>
        </p:spPr>
        <p:txBody>
          <a:bodyPr wrap="square" lIns="0" tIns="0" rIns="0" bIns="0" rtlCol="0" anchor="ctr">
            <a:noAutofit/>
          </a:bodyPr>
          <a:lstStyle/>
          <a:p>
            <a:pPr marL="571500" indent="-571500">
              <a:lnSpc>
                <a:spcPts val="2700"/>
              </a:lnSpc>
              <a:buFont typeface="Wingdings" panose="05000000000000000000" pitchFamily="2" charset="2"/>
              <a:buChar char="u"/>
            </a:pPr>
            <a:r>
              <a:rPr kumimoji="1" lang="ja-JP" altLang="en-US" sz="2800" smtClean="0">
                <a:latin typeface="Calibri" panose="020F0502020204030204" pitchFamily="34" charset="0"/>
                <a:ea typeface="メイリオ" panose="020B0604030504040204" pitchFamily="50" charset="-128"/>
              </a:rPr>
              <a:t>エンティティの定義</a:t>
            </a:r>
          </a:p>
        </p:txBody>
      </p:sp>
      <p:sp>
        <p:nvSpPr>
          <p:cNvPr id="9" name="テキスト ボックス 8"/>
          <p:cNvSpPr txBox="1"/>
          <p:nvPr/>
        </p:nvSpPr>
        <p:spPr>
          <a:xfrm>
            <a:off x="433633" y="1783967"/>
            <a:ext cx="5488603" cy="4450577"/>
          </a:xfrm>
          <a:prstGeom prst="rect">
            <a:avLst/>
          </a:prstGeom>
          <a:solidFill>
            <a:schemeClr val="bg1"/>
          </a:solidFill>
          <a:ln>
            <a:solidFill>
              <a:schemeClr val="tx2"/>
            </a:solidFill>
          </a:ln>
        </p:spPr>
        <p:txBody>
          <a:bodyPr wrap="none" lIns="108000" tIns="108000" rIns="108000" bIns="108000" rtlCol="0">
            <a:noAutofit/>
          </a:bodyPr>
          <a:lstStyle/>
          <a:p>
            <a:r>
              <a:rPr kumimoji="1" lang="en-US" altLang="ja-JP" sz="2200">
                <a:latin typeface="Consolas" panose="020B0609020204030204" pitchFamily="49" charset="0"/>
                <a:ea typeface="メイリオ" panose="020B0604030504040204" pitchFamily="50" charset="-128"/>
                <a:cs typeface="Consolas" panose="020B0609020204030204" pitchFamily="49" charset="0"/>
              </a:rPr>
              <a:t>@Entity</a:t>
            </a:r>
          </a:p>
          <a:p>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public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class Actor </a:t>
            </a:r>
            <a:endParaRPr kumimoji="1" lang="en-US" altLang="ja-JP" sz="2200" smtClean="0">
              <a:latin typeface="Consolas" panose="020B0609020204030204" pitchFamily="49" charset="0"/>
              <a:ea typeface="メイリオ" panose="020B0604030504040204" pitchFamily="50" charset="-128"/>
              <a:cs typeface="Consolas" panose="020B0609020204030204" pitchFamily="49" charset="0"/>
            </a:endParaRPr>
          </a:p>
          <a:p>
            <a:r>
              <a:rPr kumimoji="1" lang="ja-JP" altLang="en-US" sz="22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implements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Serializable {</a:t>
            </a:r>
          </a:p>
          <a:p>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Id</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GeneratedValue(strategy </a:t>
            </a:r>
            <a:endParaRPr kumimoji="1" lang="en-US" altLang="ja-JP" sz="2200" smtClean="0">
              <a:latin typeface="Consolas" panose="020B0609020204030204" pitchFamily="49" charset="0"/>
              <a:ea typeface="メイリオ" panose="020B0604030504040204" pitchFamily="50" charset="-128"/>
              <a:cs typeface="Consolas" panose="020B0609020204030204" pitchFamily="49" charset="0"/>
            </a:endParaRPr>
          </a:p>
          <a:p>
            <a:r>
              <a:rPr kumimoji="1" lang="ja-JP" altLang="en-US" sz="2200">
                <a:latin typeface="Consolas" panose="020B0609020204030204" pitchFamily="49" charset="0"/>
                <a:ea typeface="メイリオ" panose="020B0604030504040204" pitchFamily="50" charset="-128"/>
                <a:cs typeface="Consolas" panose="020B0609020204030204" pitchFamily="49" charset="0"/>
              </a:rPr>
              <a:t>　</a:t>
            </a:r>
            <a:r>
              <a:rPr kumimoji="1" lang="ja-JP" altLang="en-US" sz="22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GenerationType.AUTO)</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private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Long id;</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private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String name;</a:t>
            </a: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a:t>
            </a:r>
            <a:r>
              <a:rPr kumimoji="1" lang="en-US" altLang="ja-JP" sz="2200">
                <a:solidFill>
                  <a:srgbClr val="00B0F0"/>
                </a:solidFill>
                <a:latin typeface="Consolas" panose="020B0609020204030204" pitchFamily="49" charset="0"/>
                <a:ea typeface="メイリオ" panose="020B0604030504040204" pitchFamily="50" charset="-128"/>
                <a:cs typeface="Consolas" panose="020B0609020204030204" pitchFamily="49" charset="0"/>
              </a:rPr>
              <a:t>ManyToMany(mappedBy="</a:t>
            </a:r>
            <a:r>
              <a:rPr kumimoji="1" lang="en-US" altLang="ja-JP" sz="2200" smtClean="0">
                <a:solidFill>
                  <a:srgbClr val="00B0F0"/>
                </a:solidFill>
                <a:latin typeface="Consolas" panose="020B0609020204030204" pitchFamily="49" charset="0"/>
                <a:ea typeface="メイリオ" panose="020B0604030504040204" pitchFamily="50" charset="-128"/>
                <a:cs typeface="Consolas" panose="020B0609020204030204" pitchFamily="49" charset="0"/>
              </a:rPr>
              <a:t>actors“)</a:t>
            </a:r>
            <a:endParaRPr kumimoji="1" lang="en-US" altLang="ja-JP" sz="2200">
              <a:solidFill>
                <a:srgbClr val="00B0F0"/>
              </a:solidFill>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z="2200">
                <a:latin typeface="Consolas" panose="020B0609020204030204" pitchFamily="49" charset="0"/>
                <a:ea typeface="メイリオ" panose="020B0604030504040204" pitchFamily="50" charset="-128"/>
                <a:cs typeface="Consolas" panose="020B0609020204030204" pitchFamily="49" charset="0"/>
              </a:rPr>
              <a:t>  </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private </a:t>
            </a:r>
            <a:r>
              <a:rPr kumimoji="1" lang="en-US" altLang="ja-JP" sz="2200">
                <a:latin typeface="Consolas" panose="020B0609020204030204" pitchFamily="49" charset="0"/>
                <a:ea typeface="メイリオ" panose="020B0604030504040204" pitchFamily="50" charset="-128"/>
                <a:cs typeface="Consolas" panose="020B0609020204030204" pitchFamily="49" charset="0"/>
              </a:rPr>
              <a:t>List&lt;Movie&gt; </a:t>
            </a:r>
            <a:r>
              <a:rPr kumimoji="1" lang="en-US" altLang="ja-JP" sz="2200" smtClean="0">
                <a:latin typeface="Consolas" panose="020B0609020204030204" pitchFamily="49" charset="0"/>
                <a:ea typeface="メイリオ" panose="020B0604030504040204" pitchFamily="50" charset="-128"/>
                <a:cs typeface="Consolas" panose="020B0609020204030204" pitchFamily="49" charset="0"/>
              </a:rPr>
              <a:t>movies;</a:t>
            </a:r>
            <a:endParaRPr kumimoji="1" lang="en-US" altLang="ja-JP" sz="2200">
              <a:latin typeface="Consolas" panose="020B0609020204030204" pitchFamily="49" charset="0"/>
              <a:ea typeface="メイリオ" panose="020B0604030504040204" pitchFamily="50" charset="-128"/>
              <a:cs typeface="Consolas" panose="020B0609020204030204" pitchFamily="49" charset="0"/>
            </a:endParaRPr>
          </a:p>
          <a:p>
            <a:r>
              <a:rPr kumimoji="1" lang="ja-JP" altLang="en-US" sz="2200" smtClean="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sz="2200" smtClean="0">
              <a:latin typeface="Consolas" panose="020B0609020204030204" pitchFamily="49" charset="0"/>
              <a:ea typeface="メイリオ" panose="020B0604030504040204" pitchFamily="50" charset="-128"/>
              <a:cs typeface="Consolas" panose="020B0609020204030204" pitchFamily="49" charset="0"/>
            </a:endParaRPr>
          </a:p>
          <a:p>
            <a:r>
              <a:rPr kumimoji="1" lang="en-US" altLang="ja-JP" smtClean="0">
                <a:latin typeface="Consolas" panose="020B0609020204030204" pitchFamily="49" charset="0"/>
                <a:ea typeface="メイリオ" panose="020B0604030504040204" pitchFamily="50" charset="-128"/>
                <a:cs typeface="Consolas" panose="020B0609020204030204" pitchFamily="49" charset="0"/>
              </a:rPr>
              <a:t>    </a:t>
            </a:r>
            <a:endParaRPr kumimoji="1" lang="en-US" altLang="ja-JP">
              <a:latin typeface="Consolas" panose="020B0609020204030204" pitchFamily="49" charset="0"/>
              <a:ea typeface="メイリオ" panose="020B0604030504040204" pitchFamily="50" charset="-128"/>
              <a:cs typeface="Consolas" panose="020B0609020204030204" pitchFamily="49" charset="0"/>
            </a:endParaRPr>
          </a:p>
        </p:txBody>
      </p:sp>
      <p:sp>
        <p:nvSpPr>
          <p:cNvPr id="13" name="正方形/長方形 12"/>
          <p:cNvSpPr/>
          <p:nvPr/>
        </p:nvSpPr>
        <p:spPr bwMode="gray">
          <a:xfrm>
            <a:off x="6583016" y="4590004"/>
            <a:ext cx="4617341" cy="344179"/>
          </a:xfrm>
          <a:prstGeom prst="rect">
            <a:avLst/>
          </a:prstGeom>
          <a:noFill/>
          <a:ln w="28575">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11" name="正方形/長方形 10"/>
          <p:cNvSpPr/>
          <p:nvPr/>
        </p:nvSpPr>
        <p:spPr bwMode="gray">
          <a:xfrm>
            <a:off x="754784" y="4590005"/>
            <a:ext cx="4816457" cy="674526"/>
          </a:xfrm>
          <a:prstGeom prst="rect">
            <a:avLst/>
          </a:prstGeom>
          <a:noFill/>
          <a:ln w="28575">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dirty="0" err="1" smtClean="0"/>
          </a:p>
        </p:txBody>
      </p:sp>
      <p:sp>
        <p:nvSpPr>
          <p:cNvPr id="12" name="テキスト ボックス 11"/>
          <p:cNvSpPr txBox="1"/>
          <p:nvPr/>
        </p:nvSpPr>
        <p:spPr>
          <a:xfrm>
            <a:off x="856718" y="5491807"/>
            <a:ext cx="9662858" cy="485033"/>
          </a:xfrm>
          <a:prstGeom prst="rect">
            <a:avLst/>
          </a:prstGeom>
          <a:solidFill>
            <a:schemeClr val="accent6">
              <a:lumMod val="20000"/>
              <a:lumOff val="80000"/>
            </a:schemeClr>
          </a:solidFill>
        </p:spPr>
        <p:txBody>
          <a:bodyPr wrap="square" lIns="108000" tIns="108000" rIns="108000" bIns="108000" rtlCol="0">
            <a:noAutofit/>
          </a:bodyPr>
          <a:lstStyle/>
          <a:p>
            <a:pPr>
              <a:lnSpc>
                <a:spcPts val="2700"/>
              </a:lnSpc>
            </a:pPr>
            <a:r>
              <a:rPr kumimoji="1" lang="ja-JP" altLang="en-US" smtClean="0">
                <a:latin typeface="Calibri" panose="020F0502020204030204" pitchFamily="34" charset="0"/>
                <a:ea typeface="メイリオ" panose="020B0604030504040204" pitchFamily="50" charset="-128"/>
              </a:rPr>
              <a:t>２つの</a:t>
            </a:r>
            <a:r>
              <a:rPr kumimoji="1" lang="en-US" altLang="ja-JP" smtClean="0">
                <a:latin typeface="Calibri" panose="020F0502020204030204" pitchFamily="34" charset="0"/>
                <a:ea typeface="メイリオ" panose="020B0604030504040204" pitchFamily="50" charset="-128"/>
              </a:rPr>
              <a:t>1</a:t>
            </a:r>
            <a:r>
              <a:rPr kumimoji="1" lang="ja-JP" altLang="en-US" smtClean="0">
                <a:latin typeface="Calibri" panose="020F0502020204030204" pitchFamily="34" charset="0"/>
                <a:ea typeface="メイリオ" panose="020B0604030504040204" pitchFamily="50" charset="-128"/>
              </a:rPr>
              <a:t>対多関係とならないように、どちらかに </a:t>
            </a:r>
            <a:r>
              <a:rPr kumimoji="1" lang="en-US" altLang="ja-JP" smtClean="0">
                <a:latin typeface="Calibri" panose="020F0502020204030204" pitchFamily="34" charset="0"/>
                <a:ea typeface="メイリオ" panose="020B0604030504040204" pitchFamily="50" charset="-128"/>
              </a:rPr>
              <a:t>mappedBy </a:t>
            </a:r>
            <a:r>
              <a:rPr kumimoji="1" lang="ja-JP" altLang="en-US" smtClean="0">
                <a:latin typeface="Calibri" panose="020F0502020204030204" pitchFamily="34" charset="0"/>
                <a:ea typeface="メイリオ" panose="020B0604030504040204" pitchFamily="50" charset="-128"/>
              </a:rPr>
              <a:t>を付ける（どちらでもよい）</a:t>
            </a:r>
          </a:p>
        </p:txBody>
      </p:sp>
    </p:spTree>
    <p:extLst>
      <p:ext uri="{BB962C8B-B14F-4D97-AF65-F5344CB8AC3E}">
        <p14:creationId xmlns:p14="http://schemas.microsoft.com/office/powerpoint/2010/main" val="8695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JPN_PPT_template_Java_Day_Tokyo_2015(1)">
  <a:themeElements>
    <a:clrScheme name="Java">
      <a:dk1>
        <a:srgbClr val="5F5F5F"/>
      </a:dk1>
      <a:lt1>
        <a:srgbClr val="FFFFFF"/>
      </a:lt1>
      <a:dk2>
        <a:srgbClr val="7F7F7F"/>
      </a:dk2>
      <a:lt2>
        <a:srgbClr val="DCE3E4"/>
      </a:lt2>
      <a:accent1>
        <a:srgbClr val="46575E"/>
      </a:accent1>
      <a:accent2>
        <a:srgbClr val="5382A1"/>
      </a:accent2>
      <a:accent3>
        <a:srgbClr val="8DA6B1"/>
      </a:accent3>
      <a:accent4>
        <a:srgbClr val="5D979A"/>
      </a:accent4>
      <a:accent5>
        <a:srgbClr val="FFA518"/>
      </a:accent5>
      <a:accent6>
        <a:srgbClr val="F05C25"/>
      </a:accent6>
      <a:hlink>
        <a:srgbClr val="8DA6B1"/>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41555E"/>
        </a:solidFill>
        <a:ln w="19050">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3"/>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ts val="2700"/>
          </a:lnSpc>
          <a:defRPr kumimoji="1" smtClean="0">
            <a:latin typeface="Calibri" panose="020F0502020204030204" pitchFamily="34" charset="0"/>
            <a:ea typeface="メイリオ" panose="020B0604030504040204" pitchFamily="50" charset="-128"/>
          </a:defRPr>
        </a:defPPr>
      </a:lstStyle>
    </a:txDef>
  </a:objectDefaults>
  <a:extraClrSchemeLst/>
  <a:extLst>
    <a:ext uri="{05A4C25C-085E-4340-85A3-A5531E510DB2}">
      <thm15:themeFamily xmlns:thm15="http://schemas.microsoft.com/office/thememl/2012/main" xmlns="" name="Java_16x9_2014-v2.1.x" id="{7EE8F01C-EA43-4A82-9015-D2757FBB67E5}" vid="{6584C844-0766-4697-8304-B5542E8CA452}"/>
    </a:ext>
  </a:extLst>
</a:theme>
</file>

<file path=ppt/theme/theme2.xml><?xml version="1.0" encoding="utf-8"?>
<a:theme xmlns:a="http://schemas.openxmlformats.org/drawingml/2006/main" name="Office Theme">
  <a:themeElements>
    <a:clrScheme name="Java">
      <a:dk1>
        <a:srgbClr val="5F5F5F"/>
      </a:dk1>
      <a:lt1>
        <a:srgbClr val="FFFFFF"/>
      </a:lt1>
      <a:dk2>
        <a:srgbClr val="7F7F7F"/>
      </a:dk2>
      <a:lt2>
        <a:srgbClr val="DCE3E4"/>
      </a:lt2>
      <a:accent1>
        <a:srgbClr val="46575E"/>
      </a:accent1>
      <a:accent2>
        <a:srgbClr val="5382A1"/>
      </a:accent2>
      <a:accent3>
        <a:srgbClr val="8DA6B1"/>
      </a:accent3>
      <a:accent4>
        <a:srgbClr val="5D979A"/>
      </a:accent4>
      <a:accent5>
        <a:srgbClr val="FFA518"/>
      </a:accent5>
      <a:accent6>
        <a:srgbClr val="F05C25"/>
      </a:accent6>
      <a:hlink>
        <a:srgbClr val="5D979A"/>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Java">
      <a:dk1>
        <a:srgbClr val="5F5F5F"/>
      </a:dk1>
      <a:lt1>
        <a:srgbClr val="FFFFFF"/>
      </a:lt1>
      <a:dk2>
        <a:srgbClr val="7F7F7F"/>
      </a:dk2>
      <a:lt2>
        <a:srgbClr val="DCE3E4"/>
      </a:lt2>
      <a:accent1>
        <a:srgbClr val="46575E"/>
      </a:accent1>
      <a:accent2>
        <a:srgbClr val="5382A1"/>
      </a:accent2>
      <a:accent3>
        <a:srgbClr val="8DA6B1"/>
      </a:accent3>
      <a:accent4>
        <a:srgbClr val="5D979A"/>
      </a:accent4>
      <a:accent5>
        <a:srgbClr val="FFA518"/>
      </a:accent5>
      <a:accent6>
        <a:srgbClr val="F05C25"/>
      </a:accent6>
      <a:hlink>
        <a:srgbClr val="5D979A"/>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JPN_PPT_template_Java_Day_Tokyo_2015(1)</Template>
  <TotalTime>14589</TotalTime>
  <Words>8128</Words>
  <Application>Microsoft Office PowerPoint</Application>
  <PresentationFormat>ユーザー設定</PresentationFormat>
  <Paragraphs>1934</Paragraphs>
  <Slides>116</Slides>
  <Notes>114</Notes>
  <HiddenSlides>0</HiddenSlides>
  <MMClips>1</MMClips>
  <ScaleCrop>false</ScaleCrop>
  <HeadingPairs>
    <vt:vector size="4" baseType="variant">
      <vt:variant>
        <vt:lpstr>テーマ</vt:lpstr>
      </vt:variant>
      <vt:variant>
        <vt:i4>1</vt:i4>
      </vt:variant>
      <vt:variant>
        <vt:lpstr>スライド タイトル</vt:lpstr>
      </vt:variant>
      <vt:variant>
        <vt:i4>116</vt:i4>
      </vt:variant>
    </vt:vector>
  </HeadingPairs>
  <TitlesOfParts>
    <vt:vector size="117" baseType="lpstr">
      <vt:lpstr>JPN_PPT_template_Java_Day_Tokyo_2015(1)</vt:lpstr>
      <vt:lpstr>PowerPoint プレゼンテーション</vt:lpstr>
      <vt:lpstr>やさしく理解するはじめてのＪＰＡ</vt:lpstr>
      <vt:lpstr>PowerPoint プレゼンテーション</vt:lpstr>
      <vt:lpstr>内容</vt:lpstr>
      <vt:lpstr>内容</vt:lpstr>
      <vt:lpstr>1. JPA(Java persistent API)の役割と効果</vt:lpstr>
      <vt:lpstr>1. JPA(Java persistent API)の役割と効果</vt:lpstr>
      <vt:lpstr>1. JPA(Java persistent API)の役割と効果</vt:lpstr>
      <vt:lpstr>2. すべての操作を行うEntityManger </vt:lpstr>
      <vt:lpstr>2. すべての操作を行うEntityManger </vt:lpstr>
      <vt:lpstr>2. すべての操作を行うEntityManger </vt:lpstr>
      <vt:lpstr>3. エンティティの作成（基本）</vt:lpstr>
      <vt:lpstr>3. エンティティの作成（基本）</vt:lpstr>
      <vt:lpstr>3. エンティティの作成（基本）</vt:lpstr>
      <vt:lpstr>3. エンティティの作成（基本）</vt:lpstr>
      <vt:lpstr>3. エンティティの作成（基本）</vt:lpstr>
      <vt:lpstr>4. EntityManger の機能</vt:lpstr>
      <vt:lpstr>4. EntityManagerの機能</vt:lpstr>
      <vt:lpstr>4. EntityManagerの機能＜使い方＞</vt:lpstr>
      <vt:lpstr>6. CRUDのための汎用クラス</vt:lpstr>
      <vt:lpstr>6. CRUDのための汎用クラス</vt:lpstr>
      <vt:lpstr>6. CRUDのための汎用クラス</vt:lpstr>
      <vt:lpstr>6. CRUDのための汎用クラス</vt:lpstr>
      <vt:lpstr>6. CRUDのための汎用クラス</vt:lpstr>
      <vt:lpstr>7. エンティティのライフサイクル </vt:lpstr>
      <vt:lpstr>7. エンティティのライフサイクル</vt:lpstr>
      <vt:lpstr>PowerPoint プレゼンテーション</vt:lpstr>
      <vt:lpstr>7. 永続性ユニットとデータベース接続</vt:lpstr>
      <vt:lpstr>7. 永続性ユニットとデータベース接続</vt:lpstr>
      <vt:lpstr>7. 永続性ユニットとデータベース接続</vt:lpstr>
      <vt:lpstr>7. 永続性ユニットとデータベース接続（JavaEE）</vt:lpstr>
      <vt:lpstr>8. JPAの使い方 (EE)</vt:lpstr>
      <vt:lpstr>8. JPAの使い方 (EE)</vt:lpstr>
      <vt:lpstr>8. JPAの使い方 (EE)</vt:lpstr>
      <vt:lpstr>8. JPAの使い方 (EE)</vt:lpstr>
      <vt:lpstr>8. JPAの使い方 (EE)</vt:lpstr>
      <vt:lpstr>8. JPAの使い方 (EE)</vt:lpstr>
      <vt:lpstr>8. JPAの使い方 (EE)</vt:lpstr>
      <vt:lpstr>内容</vt:lpstr>
      <vt:lpstr>1.  デフォルトのマッピング　（設定より規約）</vt:lpstr>
      <vt:lpstr>1.  デフォルトのマッピング　（設定より規約）</vt:lpstr>
      <vt:lpstr>2. テーブルの構成を指定するアノテーション</vt:lpstr>
      <vt:lpstr>2. テーブルの構成を指定するアノテーション</vt:lpstr>
      <vt:lpstr>2. テーブルの構成を指定するアノテーション</vt:lpstr>
      <vt:lpstr>2-1. RDBのテーブル名を指定する</vt:lpstr>
      <vt:lpstr>2-2. エンティティを複数のテーブルに分ける</vt:lpstr>
      <vt:lpstr>2-2. エンティティを複数のテーブルに分ける</vt:lpstr>
      <vt:lpstr>2-3. 複数のクラスからエンティティを構成する</vt:lpstr>
      <vt:lpstr>3. 主キーを指定するアノテーション</vt:lpstr>
      <vt:lpstr>3. 主キーを指定するアノテーション</vt:lpstr>
      <vt:lpstr>3. 主キーを指定するアノテーション</vt:lpstr>
      <vt:lpstr>3. 主キーを指定するアノテーション</vt:lpstr>
      <vt:lpstr>3-1. 主キーの自動生成を指定する</vt:lpstr>
      <vt:lpstr>3-2. 別のクラスのオブジェクトを主キーにする</vt:lpstr>
      <vt:lpstr>3-3. 別のクラスのオブジェクトを主キーにする</vt:lpstr>
      <vt:lpstr>4.フィールド に個別の属性を指定するアノテーション</vt:lpstr>
      <vt:lpstr>4.フィールド に個別の属性を指定するアノテーション</vt:lpstr>
      <vt:lpstr>4.フィールド に個別の属性を指定するアノテーション</vt:lpstr>
      <vt:lpstr>4.フィールド に個別の属性を指定するアノテーション</vt:lpstr>
      <vt:lpstr>4.フィールド に個別の属性を指定するアノテーション</vt:lpstr>
      <vt:lpstr>4.フィールド に個別の属性を指定するアノテーション</vt:lpstr>
      <vt:lpstr>4.フィールド に個別の属性を指定するアノテーション</vt:lpstr>
      <vt:lpstr>4-1. @Column</vt:lpstr>
      <vt:lpstr>4-2. @Lob   @Basic</vt:lpstr>
      <vt:lpstr>4-3. @Enumerated</vt:lpstr>
      <vt:lpstr>4-4. @Temporal</vt:lpstr>
      <vt:lpstr>4-5. @ElementCollection</vt:lpstr>
      <vt:lpstr>4-5. @ElementCollection</vt:lpstr>
      <vt:lpstr>4-5. @ElementCollection</vt:lpstr>
      <vt:lpstr>4-5. @ElementCollection</vt:lpstr>
      <vt:lpstr>4-6. @Transient</vt:lpstr>
      <vt:lpstr>内容</vt:lpstr>
      <vt:lpstr>５つのパターン</vt:lpstr>
      <vt:lpstr>1. One-to-One （1対1の関係） </vt:lpstr>
      <vt:lpstr>1. One-to-One （1対1の関係）</vt:lpstr>
      <vt:lpstr>1. One-to-One （1対1の関係）</vt:lpstr>
      <vt:lpstr>1. One-to-One （1対1の関係）</vt:lpstr>
      <vt:lpstr>1. One-to-One （1対1の関係）</vt:lpstr>
      <vt:lpstr>1. One-to-One （1対1の関係）</vt:lpstr>
      <vt:lpstr>1. One-to-One （1対1の関係）</vt:lpstr>
      <vt:lpstr>1. One-to-One （1対1の関係）</vt:lpstr>
      <vt:lpstr>1. One-to-One （1対1の関係）</vt:lpstr>
      <vt:lpstr>1. One-to-One （1対1の関係）</vt:lpstr>
      <vt:lpstr>５つのパターン</vt:lpstr>
      <vt:lpstr>2. One-to-Many （1対多の関係）</vt:lpstr>
      <vt:lpstr>2. One-to-Many （1対多の関係）</vt:lpstr>
      <vt:lpstr>2. One-to-Many （1対多の関係）</vt:lpstr>
      <vt:lpstr>2. One-to-Many （1対多の関係）</vt:lpstr>
      <vt:lpstr>５つのパターン</vt:lpstr>
      <vt:lpstr>3. One-to-One （1対1の関係） +  双方向</vt:lpstr>
      <vt:lpstr>1. One-to-One （1対1の関係） +  双方向</vt:lpstr>
      <vt:lpstr>3. One-to-One （1対1の関係） +  双方向</vt:lpstr>
      <vt:lpstr>５つのパターン</vt:lpstr>
      <vt:lpstr>4. One-to-Many  と Many-to-One  の  双方向</vt:lpstr>
      <vt:lpstr>4. One-to-Many  と Many-to-One  の  双方向</vt:lpstr>
      <vt:lpstr>4. One-to-Many  と Many-to-One  の  双方向</vt:lpstr>
      <vt:lpstr>５つのパターン</vt:lpstr>
      <vt:lpstr>5. Many-to-Many   双方向 （1方向はない）</vt:lpstr>
      <vt:lpstr>5. Many-to-Many   双方向 （1方向はない）</vt:lpstr>
      <vt:lpstr>5. Many-to-Many   双方向 （1方向はない）</vt:lpstr>
      <vt:lpstr>内容</vt:lpstr>
      <vt:lpstr>1. JPQL（Java Persistence Query Language）の位置付け</vt:lpstr>
      <vt:lpstr>1. JPQL（Java Persistence Query Language）の位置付け</vt:lpstr>
      <vt:lpstr>2. JPQLの文法  (1/5) </vt:lpstr>
      <vt:lpstr>2. JPQLの文法  (2/5) </vt:lpstr>
      <vt:lpstr>2. JPQLの文法  (3/5) </vt:lpstr>
      <vt:lpstr>2. JPQLの文法  (3/5) </vt:lpstr>
      <vt:lpstr>2. JPQLの文法  (4/5) </vt:lpstr>
      <vt:lpstr>★JPQL実行時に、実行されたSQLログを取る設定 </vt:lpstr>
      <vt:lpstr>2. JPQLの文法  (5/5) </vt:lpstr>
      <vt:lpstr>3. JPQLの実行方法 </vt:lpstr>
      <vt:lpstr>4. 名前付きクエリの作成 </vt:lpstr>
      <vt:lpstr>5. EJBを作成（実行メソッドの作成） </vt:lpstr>
      <vt:lpstr>5. EJBを作成（実行メソッドの作成） </vt:lpstr>
      <vt:lpstr>6. 名前付きクエリを実行 </vt:lpstr>
      <vt:lpstr>PowerPoint プレゼンテーション</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kawaba</dc:creator>
  <cp:lastModifiedBy>川場</cp:lastModifiedBy>
  <cp:revision>426</cp:revision>
  <cp:lastPrinted>2014-07-15T22:40:20Z</cp:lastPrinted>
  <dcterms:created xsi:type="dcterms:W3CDTF">2015-03-25T03:43:50Z</dcterms:created>
  <dcterms:modified xsi:type="dcterms:W3CDTF">2015-10-21T11:31:32Z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2343037</vt:lpwstr>
  </property>
  <property fmtid="{D5CDD505-2E9C-101B-9397-08002B2CF9AE}" pid="3" name="NXPowerLiteSettings">
    <vt:lpwstr>F98007B004F000</vt:lpwstr>
  </property>
  <property fmtid="{D5CDD505-2E9C-101B-9397-08002B2CF9AE}" pid="4" name="NXPowerLiteVersion">
    <vt:lpwstr>D5.0.2</vt:lpwstr>
  </property>
</Properties>
</file>